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80" r:id="rId11"/>
    <p:sldId id="276" r:id="rId12"/>
    <p:sldId id="277" r:id="rId13"/>
    <p:sldId id="278" r:id="rId14"/>
    <p:sldId id="279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 clrMode="bw"/>
  <p:clrMru>
    <a:srgbClr val="9CCA3B"/>
    <a:srgbClr val="FFFFFF"/>
    <a:srgbClr val="D2D2D2"/>
    <a:srgbClr val="E0E0E0"/>
    <a:srgbClr val="EDEDED"/>
    <a:srgbClr val="80D2EF"/>
    <a:srgbClr val="2DA7DF"/>
    <a:srgbClr val="5BD91A"/>
    <a:srgbClr val="4DBBF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099" autoAdjust="0"/>
    <p:restoredTop sz="83480" autoAdjust="0"/>
  </p:normalViewPr>
  <p:slideViewPr>
    <p:cSldViewPr snapToGrid="0" snapToObjects="1">
      <p:cViewPr varScale="1">
        <p:scale>
          <a:sx n="114" d="100"/>
          <a:sy n="114" d="100"/>
        </p:scale>
        <p:origin x="-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5B7E3-DB09-7D46-B8F7-895769273EA3}" type="datetimeFigureOut">
              <a:rPr lang="en-US" smtClean="0"/>
              <a:t>12/15/11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43BE9-F417-AC48-A24C-98848013F1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C8D1F-9686-45B7-96A9-E7EBB0B82FDC}" type="datetimeFigureOut">
              <a:rPr lang="en-US" smtClean="0"/>
              <a:pPr/>
              <a:t>12/15/11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FAC97-E7DD-4B59-9436-234F0C07AB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4217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C97-E7DD-4B59-9436-234F0C07AB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Jump</a:t>
            </a:r>
            <a:r>
              <a:rPr lang="en-US" baseline="0" dirty="0" smtClean="0"/>
              <a:t> out to links to </a:t>
            </a:r>
            <a:r>
              <a:rPr lang="en-US" baseline="0" dirty="0" err="1" smtClean="0"/>
              <a:t>GivePC</a:t>
            </a:r>
            <a:r>
              <a:rPr lang="en-US" baseline="0" dirty="0" smtClean="0"/>
              <a:t> pages.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C97-E7DD-4B59-9436-234F0C07AB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C97-E7DD-4B59-9436-234F0C07AB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C97-E7DD-4B59-9436-234F0C07AB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C97-E7DD-4B59-9436-234F0C07AB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C97-E7DD-4B59-9436-234F0C07AB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C97-E7DD-4B59-9436-234F0C07AB2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C97-E7DD-4B59-9436-234F0C07AB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C97-E7DD-4B59-9436-234F0C07AB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76A1-ECF1-4E55-AC1E-2F899BA3848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76A1-ECF1-4E55-AC1E-2F899BA3848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76A1-ECF1-4E55-AC1E-2F899BA3848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76A1-ECF1-4E55-AC1E-2F899BA3848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 smtClean="0"/>
              <a:t>Razoo</a:t>
            </a:r>
            <a:r>
              <a:rPr lang="en-US" sz="1400" dirty="0" smtClean="0"/>
              <a:t> estimates</a:t>
            </a:r>
            <a:r>
              <a:rPr lang="en-US" sz="1400" baseline="0" dirty="0" smtClean="0"/>
              <a:t> that you’ll engage 10% of your existing donor base in this day, based on other giving days. Other metrics to assist with goal-setting for the day: here are two sets for big and small media orgs organizations. You can generally count on a measure of around $0.25 cents per unique view. For those of you who are primarily </a:t>
            </a:r>
          </a:p>
          <a:p>
            <a:endParaRPr lang="en-US" sz="1400" baseline="0" dirty="0" smtClean="0"/>
          </a:p>
          <a:p>
            <a:r>
              <a:rPr lang="en-US" sz="1400" baseline="0" dirty="0" err="1" smtClean="0"/>
              <a:t>minnpost</a:t>
            </a:r>
            <a:r>
              <a:rPr lang="en-US" sz="1400" baseline="0" dirty="0" smtClean="0"/>
              <a:t>: 400 donations and 50K in the last giving day for </a:t>
            </a:r>
            <a:r>
              <a:rPr lang="en-US" sz="1400" baseline="0" dirty="0" err="1" smtClean="0"/>
              <a:t>givemn</a:t>
            </a:r>
            <a:r>
              <a:rPr lang="en-US" sz="1400" baseline="0" dirty="0" smtClean="0"/>
              <a:t>. 10K match from board. third year participating. 80K </a:t>
            </a:r>
            <a:r>
              <a:rPr lang="en-US" sz="1400" baseline="0" dirty="0" err="1" smtClean="0"/>
              <a:t>uniques</a:t>
            </a:r>
            <a:r>
              <a:rPr lang="en-US" sz="1400" baseline="0" dirty="0" smtClean="0"/>
              <a:t>: $0.62 per unique</a:t>
            </a:r>
          </a:p>
          <a:p>
            <a:r>
              <a:rPr lang="en-US" sz="1400" baseline="0" dirty="0" smtClean="0"/>
              <a:t>the uptake: had 53 donors, raised $2700. average of $50 per donation. 10K </a:t>
            </a:r>
            <a:r>
              <a:rPr lang="en-US" sz="1400" baseline="0" dirty="0" err="1" smtClean="0"/>
              <a:t>uniques</a:t>
            </a:r>
            <a:r>
              <a:rPr lang="en-US" sz="1400" baseline="0" dirty="0" smtClean="0"/>
              <a:t>. $0.26 per unique.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76A1-ECF1-4E55-AC1E-2F899BA3848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476A1-ECF1-4E55-AC1E-2F899BA3848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A1CEC2E-1BD7-984C-AFAA-EEC64DC69738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25339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3A1CEC2E-1BD7-984C-AFAA-EEC64DC6973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inal-Razoo-Logo-lockup-72dpi-noTaglin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4845" y="6226977"/>
            <a:ext cx="1275207" cy="5277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506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EC2E-1BD7-984C-AFAA-EEC64DC69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accent5"/>
          </a:solidFill>
          <a:latin typeface="Gotham Bold"/>
          <a:ea typeface="+mj-ea"/>
          <a:cs typeface="Gotham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accent3"/>
          </a:solidFill>
          <a:latin typeface="Gotham Narrow Book"/>
          <a:ea typeface="+mn-ea"/>
          <a:cs typeface="Gotham Narrow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accent3"/>
          </a:solidFill>
          <a:latin typeface="Gotham Narrow Book"/>
          <a:ea typeface="+mn-ea"/>
          <a:cs typeface="Gotham Narrow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accent3"/>
          </a:solidFill>
          <a:latin typeface="Gotham Narrow Book"/>
          <a:ea typeface="+mn-ea"/>
          <a:cs typeface="Gotham Narrow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accent3"/>
          </a:solidFill>
          <a:latin typeface="Gotham Narrow Book"/>
          <a:ea typeface="+mn-ea"/>
          <a:cs typeface="Gotham Narrow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accent3"/>
          </a:solidFill>
          <a:latin typeface="Gotham Narrow Book"/>
          <a:ea typeface="+mn-ea"/>
          <a:cs typeface="Gotham Narrow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oellen@themediaconsortium.com" TargetMode="External"/><Relationship Id="rId4" Type="http://schemas.openxmlformats.org/officeDocument/2006/relationships/hyperlink" Target="mailto:erin@themediaconsortium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186363"/>
            <a:ext cx="9144000" cy="1671637"/>
          </a:xfrm>
          <a:prstGeom prst="rect">
            <a:avLst/>
          </a:prstGeom>
          <a:solidFill>
            <a:srgbClr val="2DA7D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81110" y="2431868"/>
            <a:ext cx="6400800" cy="13937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otham Narrow Book"/>
                <a:ea typeface="+mn-ea"/>
                <a:cs typeface="Gotham Narrow Book"/>
              </a:rPr>
              <a:t>101 for Participating Organizations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noProof="0" dirty="0" smtClean="0">
                <a:solidFill>
                  <a:schemeClr val="bg1">
                    <a:lumMod val="50000"/>
                  </a:schemeClr>
                </a:solidFill>
                <a:latin typeface="Gotham Narrow Book"/>
                <a:cs typeface="Gotham Narrow Book"/>
              </a:rPr>
              <a:t>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Gotham Narrow Book"/>
                <a:ea typeface="+mn-ea"/>
                <a:cs typeface="Gotham Narrow Book"/>
              </a:rPr>
              <a:t>art I of III: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Gotham Narrow Book"/>
                <a:cs typeface="Gotham Narrow Book"/>
              </a:rPr>
              <a:t> Getting Started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Gotham Narrow Book"/>
              <a:ea typeface="+mn-ea"/>
              <a:cs typeface="Gotham Narrow Book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5476875"/>
            <a:ext cx="9144000" cy="1381125"/>
          </a:xfrm>
          <a:prstGeom prst="rect">
            <a:avLst/>
          </a:prstGeom>
          <a:solidFill>
            <a:srgbClr val="21489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4350" y="5613400"/>
            <a:ext cx="22796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241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3198" y="927958"/>
            <a:ext cx="7772400" cy="1117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30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otham Bold"/>
                <a:ea typeface="+mj-ea"/>
                <a:cs typeface="Gotham Bold"/>
              </a:rPr>
              <a:t>Support Your</a:t>
            </a:r>
            <a:r>
              <a:rPr kumimoji="0" lang="en-US" sz="6600" b="0" i="0" u="none" strike="noStrike" kern="1200" cap="none" spc="-30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otham Bold"/>
                <a:ea typeface="+mj-ea"/>
                <a:cs typeface="Gotham Bold"/>
              </a:rPr>
              <a:t> Media Day</a:t>
            </a:r>
            <a:endParaRPr kumimoji="0" lang="en-US" sz="6600" b="0" i="0" u="none" strike="noStrike" kern="1200" cap="none" spc="-30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Bold"/>
              <a:ea typeface="+mj-ea"/>
              <a:cs typeface="Gotham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Plan: Pre-Giving Day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438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9CCA3B"/>
                </a:solidFill>
              </a:rPr>
              <a:t>Now: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Promote the event in your newsletter &amp; explain on your website that Feb. 15, 2012 is THE day to give to support independent media, the media for the 99%.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Ask board members, top donors, or local businesses to provide a matching grant to incentivize donations on the giving day. 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9CCA3B"/>
                </a:solidFill>
              </a:rPr>
              <a:t>One month before: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Personally ask top donors to give and talk about the day in regular conversation.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Update your Facebook status with a link to the Support Your Media landing page: </a:t>
            </a:r>
            <a:r>
              <a:rPr lang="en-US" dirty="0" err="1" smtClean="0">
                <a:solidFill>
                  <a:srgbClr val="2DA7DF"/>
                </a:solidFill>
              </a:rPr>
              <a:t>SupportYourMedia.Razoo.com</a:t>
            </a:r>
            <a:r>
              <a:rPr lang="en-US" dirty="0" smtClean="0">
                <a:solidFill>
                  <a:srgbClr val="2DA7DF"/>
                </a:solidFill>
              </a:rPr>
              <a:t>.</a:t>
            </a: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>
              <a:solidFill>
                <a:srgbClr val="2DA7DF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25339" y="6356350"/>
            <a:ext cx="2133600" cy="365125"/>
          </a:xfrm>
        </p:spPr>
        <p:txBody>
          <a:bodyPr/>
          <a:lstStyle/>
          <a:p>
            <a:fld id="{68CA92EE-22B5-4818-9BE1-BC0B56CDA31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Plan: Pre-Giving Day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391400" cy="45259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9CCA3B"/>
                </a:solidFill>
              </a:rPr>
              <a:t>Two weeks before: 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E-mail supporters to remind them about the day.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Set up your organization’s matching grants on Razoo.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9CCA3B"/>
                </a:solidFill>
              </a:rPr>
              <a:t>One week before: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Update </a:t>
            </a:r>
            <a:r>
              <a:rPr lang="en-US" dirty="0" err="1" smtClean="0">
                <a:solidFill>
                  <a:srgbClr val="2DA7DF"/>
                </a:solidFill>
              </a:rPr>
              <a:t>Facebook</a:t>
            </a:r>
            <a:r>
              <a:rPr lang="en-US" dirty="0" smtClean="0">
                <a:solidFill>
                  <a:srgbClr val="2DA7DF"/>
                </a:solidFill>
              </a:rPr>
              <a:t> and Twitter on a daily basis.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Send supporters a link to your organization’s Razoo page where they can donate.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Plan: Giving Day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9CCA3B"/>
                </a:solidFill>
              </a:rPr>
              <a:t>Send 3 e-mails throughout the day to supporters.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Update them on fundraising progress.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Remind them of your overall goal.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Provide a reason for them to give again.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9CCA3B"/>
                </a:solidFill>
              </a:rPr>
              <a:t>Promote your matching grant, $10 = $20, etc.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9CCA3B"/>
                </a:solidFill>
              </a:rPr>
              <a:t>Utilize </a:t>
            </a:r>
            <a:r>
              <a:rPr lang="en-US" dirty="0" err="1" smtClean="0">
                <a:solidFill>
                  <a:srgbClr val="9CCA3B"/>
                </a:solidFill>
              </a:rPr>
              <a:t>Facebook</a:t>
            </a:r>
            <a:r>
              <a:rPr lang="en-US" dirty="0" smtClean="0">
                <a:solidFill>
                  <a:srgbClr val="9CCA3B"/>
                </a:solidFill>
              </a:rPr>
              <a:t> and Twitter.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Cheer on donors with status updates.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Ask questions to generate conversation &amp; community.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92EE-22B5-4818-9BE1-BC0B56CDA31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Plan: Post-Giving Day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9CCA3B"/>
                </a:solidFill>
              </a:rPr>
              <a:t>Send thank you e-mails to donors 1-2 days after the event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Tell them how their donation was put to good work and made a difference.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Provide updates about your organization—how much did you raise?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solidFill>
                  <a:srgbClr val="2DA7DF"/>
                </a:solidFill>
              </a:rPr>
              <a:t>Make it easy for them to stay in touch.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9CCA3B"/>
                </a:solidFill>
              </a:rPr>
              <a:t>Send physical thank you notes to top donors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solidFill>
                  <a:srgbClr val="9CCA3B"/>
                </a:solidFill>
              </a:rPr>
              <a:t>Build life-long supporters and friends of your media outlet.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70255" y="6356350"/>
            <a:ext cx="1888683" cy="365125"/>
          </a:xfrm>
        </p:spPr>
        <p:txBody>
          <a:bodyPr/>
          <a:lstStyle/>
          <a:p>
            <a:fld id="{68CA92EE-22B5-4818-9BE1-BC0B56CDA31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Contact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2269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smtClean="0"/>
              <a:t>We are excited to see you succeed. Please contact us with any questions or if there is any way we can better support your fundraising efforts. We are here to help!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  <a:hlinkClick r:id="rId3"/>
              </a:rPr>
              <a:t>joellen@themediaconsortium.com</a:t>
            </a:r>
            <a:endParaRPr lang="en-US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2"/>
                </a:solidFill>
                <a:hlinkClick r:id="rId4"/>
              </a:rPr>
              <a:t>erin@themediaconsortiu</a:t>
            </a:r>
            <a:r>
              <a:rPr lang="en-US" dirty="0" smtClean="0">
                <a:solidFill>
                  <a:schemeClr val="accent2"/>
                </a:solidFill>
                <a:hlinkClick r:id="rId4"/>
              </a:rPr>
              <a:t>m.com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586"/>
            <a:ext cx="8229600" cy="1143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Getting Started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092" y="1754155"/>
            <a:ext cx="7967708" cy="4525963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accent3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9CCA3B"/>
                </a:solidFill>
              </a:rPr>
              <a:t>Learn </a:t>
            </a:r>
            <a:r>
              <a:rPr lang="en-US" dirty="0" smtClean="0">
                <a:solidFill>
                  <a:srgbClr val="2DA7DF"/>
                </a:solidFill>
              </a:rPr>
              <a:t>about </a:t>
            </a:r>
            <a:r>
              <a:rPr lang="en-US" dirty="0" err="1" smtClean="0">
                <a:solidFill>
                  <a:srgbClr val="2DA7DF"/>
                </a:solidFill>
              </a:rPr>
              <a:t>Razoo</a:t>
            </a:r>
            <a:endParaRPr lang="en-US" dirty="0" smtClean="0">
              <a:solidFill>
                <a:srgbClr val="9CCA3B"/>
              </a:solidFill>
            </a:endParaRPr>
          </a:p>
          <a:p>
            <a:pPr marL="514350" indent="-514350">
              <a:lnSpc>
                <a:spcPct val="200000"/>
              </a:lnSpc>
              <a:buClr>
                <a:srgbClr val="2DA7DF"/>
              </a:buClr>
              <a:buAutoNum type="arabicPeriod"/>
            </a:pPr>
            <a:r>
              <a:rPr lang="en-US" dirty="0" smtClean="0">
                <a:solidFill>
                  <a:srgbClr val="9CCA3B"/>
                </a:solidFill>
              </a:rPr>
              <a:t>Learn </a:t>
            </a:r>
            <a:r>
              <a:rPr lang="en-US" dirty="0" smtClean="0"/>
              <a:t>why your org should participate</a:t>
            </a:r>
            <a:endParaRPr lang="en-US" dirty="0" smtClean="0">
              <a:solidFill>
                <a:srgbClr val="9CCA3B"/>
              </a:solidFill>
            </a:endParaRPr>
          </a:p>
          <a:p>
            <a:pPr marL="514350" indent="-514350">
              <a:lnSpc>
                <a:spcPct val="200000"/>
              </a:lnSpc>
              <a:buClr>
                <a:srgbClr val="2DA7DF"/>
              </a:buClr>
              <a:buAutoNum type="arabicPeriod"/>
            </a:pPr>
            <a:r>
              <a:rPr lang="en-US" dirty="0" smtClean="0">
                <a:solidFill>
                  <a:srgbClr val="9CCA3B"/>
                </a:solidFill>
              </a:rPr>
              <a:t>See </a:t>
            </a:r>
            <a:r>
              <a:rPr lang="en-US" dirty="0" smtClean="0"/>
              <a:t>a giving day in action</a:t>
            </a:r>
          </a:p>
          <a:p>
            <a:pPr marL="514350" indent="-514350">
              <a:lnSpc>
                <a:spcPct val="200000"/>
              </a:lnSpc>
              <a:buClr>
                <a:srgbClr val="2DA7DF"/>
              </a:buClr>
              <a:buAutoNum type="arabicPeriod"/>
            </a:pPr>
            <a:r>
              <a:rPr lang="en-US" dirty="0" smtClean="0">
                <a:solidFill>
                  <a:srgbClr val="9CCA3B"/>
                </a:solidFill>
              </a:rPr>
              <a:t>Plan </a:t>
            </a:r>
            <a:r>
              <a:rPr lang="en-US" dirty="0" smtClean="0"/>
              <a:t>a Fundraising Strategy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EC2E-1BD7-984C-AFAA-EEC64DC6973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tent Placeholder 2"/>
          <p:cNvSpPr txBox="1">
            <a:spLocks/>
          </p:cNvSpPr>
          <p:nvPr/>
        </p:nvSpPr>
        <p:spPr bwMode="auto">
          <a:xfrm>
            <a:off x="386338" y="1177383"/>
            <a:ext cx="3703372" cy="509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A7DF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Launched in September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2DA7DF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 2006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DA7DF"/>
              </a:solidFill>
              <a:effectLst/>
              <a:uLnTx/>
              <a:uFillTx/>
              <a:latin typeface="Gotham Narrow Book"/>
              <a:cs typeface="Gotham Narrow Book"/>
              <a:sym typeface="Lucida Grande" pitchFamily="-106" charset="0"/>
            </a:endParaRPr>
          </a:p>
          <a:p>
            <a:pPr marL="342900" indent="-342900" defTabSz="914400" eaLnBrk="0" fontAlgn="base" hangingPunct="0">
              <a:spcBef>
                <a:spcPts val="8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000" kern="0" dirty="0">
                <a:solidFill>
                  <a:srgbClr val="2DA7DF"/>
                </a:solidFill>
                <a:latin typeface="Gotham Narrow Book"/>
                <a:cs typeface="Gotham Narrow Book"/>
                <a:sym typeface="Lucida Grande" pitchFamily="-106" charset="0"/>
              </a:rPr>
              <a:t>More than </a:t>
            </a:r>
            <a:r>
              <a:rPr lang="en-US" sz="2000" kern="0" dirty="0">
                <a:solidFill>
                  <a:schemeClr val="accent2"/>
                </a:solidFill>
                <a:latin typeface="Gotham Bold"/>
                <a:cs typeface="Gotham Bold"/>
                <a:sym typeface="Lucida Grande" pitchFamily="-106" charset="0"/>
              </a:rPr>
              <a:t>180,000 people </a:t>
            </a:r>
            <a:r>
              <a:rPr lang="en-US" sz="2000" kern="0" dirty="0">
                <a:solidFill>
                  <a:srgbClr val="2DA7DF"/>
                </a:solidFill>
                <a:latin typeface="Gotham Narrow Book"/>
                <a:cs typeface="Gotham Narrow Book"/>
                <a:sym typeface="Lucida Grande" pitchFamily="-106" charset="0"/>
              </a:rPr>
              <a:t>around the world have donated</a:t>
            </a:r>
            <a:r>
              <a:rPr lang="en-US" sz="2000" kern="0" dirty="0">
                <a:solidFill>
                  <a:schemeClr val="accent5"/>
                </a:solidFill>
                <a:latin typeface="Gotham Narrow Book"/>
                <a:cs typeface="Gotham Narrow Book"/>
                <a:sym typeface="Lucida Grande" pitchFamily="-106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Gotham Bold"/>
                <a:cs typeface="Gotham Bold"/>
                <a:sym typeface="Lucida Grande" pitchFamily="-106" charset="0"/>
              </a:rPr>
              <a:t>$73 million </a:t>
            </a:r>
            <a:r>
              <a:rPr lang="en-US" sz="2000" kern="0" dirty="0" smtClean="0">
                <a:solidFill>
                  <a:srgbClr val="2DA7DF"/>
                </a:solidFill>
                <a:latin typeface="Gotham Narrow Book"/>
                <a:cs typeface="Gotham Narrow Book"/>
                <a:sym typeface="Lucida Grande" pitchFamily="-106" charset="0"/>
              </a:rPr>
              <a:t>through </a:t>
            </a:r>
            <a:r>
              <a:rPr lang="en-US" sz="2000" kern="0" dirty="0">
                <a:solidFill>
                  <a:srgbClr val="2DA7DF"/>
                </a:solidFill>
                <a:latin typeface="Gotham Narrow Book"/>
                <a:cs typeface="Gotham Narrow Book"/>
                <a:sym typeface="Lucida Grande" pitchFamily="-106" charset="0"/>
              </a:rPr>
              <a:t>Razoo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A7DF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Over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 </a:t>
            </a:r>
            <a:r>
              <a:rPr lang="en-US" sz="2000" kern="0" noProof="0" dirty="0" smtClean="0">
                <a:solidFill>
                  <a:schemeClr val="accent2"/>
                </a:solidFill>
                <a:latin typeface="Gotham Bold"/>
                <a:cs typeface="Gotham Bold"/>
                <a:sym typeface="Lucida Grande" pitchFamily="-106" charset="0"/>
              </a:rPr>
              <a:t>10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otham Bold"/>
                <a:cs typeface="Gotham Bold"/>
                <a:sym typeface="Lucida Grande" pitchFamily="-106" charset="0"/>
              </a:rPr>
              <a:t>,000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A7DF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U.S.-registered nonprofits have received donations through Razoo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A7DF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We’ve worked with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otham Bold"/>
                <a:cs typeface="Gotham Bold"/>
                <a:sym typeface="Lucida Grande" pitchFamily="-106" charset="0"/>
              </a:rPr>
              <a:t>community foundations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A7DF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(Minnesota Community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2DA7DF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 Foundation)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A7DF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otham Bold"/>
                <a:cs typeface="Gotham Bold"/>
                <a:sym typeface="Lucida Grande" pitchFamily="-106" charset="0"/>
              </a:rPr>
              <a:t>companies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DA7DF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(Land-O-Lakes), and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otham Bold"/>
                <a:cs typeface="Gotham Bold"/>
                <a:sym typeface="Lucida Grande" pitchFamily="-106" charset="0"/>
              </a:rPr>
              <a:t>celebrities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2DA7DF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(Craig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2DA7DF"/>
                </a:solidFill>
                <a:effectLst/>
                <a:uLnTx/>
                <a:uFillTx/>
                <a:latin typeface="Gotham Narrow Book"/>
                <a:cs typeface="Gotham Narrow Book"/>
                <a:sym typeface="Lucida Grande" pitchFamily="-106" charset="0"/>
              </a:rPr>
              <a:t>Newmark</a:t>
            </a:r>
            <a:r>
              <a:rPr lang="en-US" sz="2000" kern="0" dirty="0" smtClean="0">
                <a:solidFill>
                  <a:srgbClr val="2DA7DF"/>
                </a:solidFill>
                <a:latin typeface="Gotham Narrow Book"/>
                <a:cs typeface="Gotham Narrow Book"/>
                <a:sym typeface="Lucida Grande" pitchFamily="-106" charset="0"/>
              </a:rPr>
              <a:t>, founder of </a:t>
            </a:r>
            <a:r>
              <a:rPr lang="en-US" sz="2000" kern="0" dirty="0" err="1" smtClean="0">
                <a:solidFill>
                  <a:srgbClr val="2DA7DF"/>
                </a:solidFill>
                <a:latin typeface="Gotham Narrow Book"/>
                <a:cs typeface="Gotham Narrow Book"/>
                <a:sym typeface="Lucida Grande" pitchFamily="-106" charset="0"/>
              </a:rPr>
              <a:t>craigslist.org</a:t>
            </a:r>
            <a:r>
              <a:rPr lang="en-US" sz="2000" kern="0" dirty="0" smtClean="0">
                <a:solidFill>
                  <a:srgbClr val="2DA7DF"/>
                </a:solidFill>
                <a:latin typeface="Gotham Narrow Book"/>
                <a:cs typeface="Gotham Narrow Book"/>
                <a:sym typeface="Lucida Grande" pitchFamily="-106" charset="0"/>
              </a:rPr>
              <a:t>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DA7DF"/>
              </a:solidFill>
              <a:effectLst/>
              <a:uLnTx/>
              <a:uFillTx/>
              <a:latin typeface="Gotham Narrow Book"/>
              <a:cs typeface="Gotham Narrow Book"/>
              <a:sym typeface="Lucida Grande" pitchFamily="-106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Narrow Book"/>
              <a:cs typeface="Gotham Narrow Book"/>
              <a:sym typeface="Lucida Grande" pitchFamily="-106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Bold"/>
              <a:cs typeface="Gotham Bold"/>
              <a:sym typeface="Lucida Grande" pitchFamily="-106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61905" y="2295276"/>
            <a:ext cx="4003618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510125" y="3935940"/>
            <a:ext cx="1055398" cy="1033666"/>
            <a:chOff x="6586505" y="4801735"/>
            <a:chExt cx="1872738" cy="1759892"/>
          </a:xfrm>
        </p:grpSpPr>
        <p:pic>
          <p:nvPicPr>
            <p:cNvPr id="4" name="Picture 3" descr="craigconnects | Connecting the World for the Common Good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6586505" y="4801735"/>
              <a:ext cx="1872738" cy="1387918"/>
            </a:xfrm>
            <a:prstGeom prst="rect">
              <a:avLst/>
            </a:prstGeom>
          </p:spPr>
        </p:pic>
        <p:pic>
          <p:nvPicPr>
            <p:cNvPr id="5" name="Picture 4" descr="craigconnects | Connecting the World for the Common Good-1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6586505" y="6183706"/>
              <a:ext cx="1872738" cy="37792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1320" t="10927" r="20128" b="10824"/>
          <a:stretch/>
        </p:blipFill>
        <p:spPr>
          <a:xfrm>
            <a:off x="5942160" y="3724093"/>
            <a:ext cx="1140814" cy="1302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4011" y="3935940"/>
            <a:ext cx="1400435" cy="1090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6419" y="5382706"/>
            <a:ext cx="1175351" cy="6521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0125" y="5130744"/>
            <a:ext cx="975293" cy="9752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4012" y="5596227"/>
            <a:ext cx="1291488" cy="3214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8343" y="2628561"/>
            <a:ext cx="827205" cy="1037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4767" y="2778822"/>
            <a:ext cx="776865" cy="776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072" y="2888985"/>
            <a:ext cx="666702" cy="666702"/>
          </a:xfrm>
          <a:prstGeom prst="rect">
            <a:avLst/>
          </a:prstGeom>
        </p:spPr>
      </p:pic>
      <p:sp>
        <p:nvSpPr>
          <p:cNvPr id="19" name="Title Placeholder 1"/>
          <p:cNvSpPr txBox="1">
            <a:spLocks/>
          </p:cNvSpPr>
          <p:nvPr/>
        </p:nvSpPr>
        <p:spPr>
          <a:xfrm>
            <a:off x="459212" y="343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1200" spc="-15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Gotham Bold"/>
                <a:ea typeface="+mj-ea"/>
                <a:cs typeface="Gotham Bold"/>
              </a:rPr>
              <a:t>Razoo at a Glance</a:t>
            </a:r>
            <a:endParaRPr kumimoji="0" lang="en-US" sz="4400" u="none" strike="noStrike" kern="1200" spc="-15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Bold"/>
              <a:ea typeface="+mj-ea"/>
              <a:cs typeface="Gotham Bold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EC2E-1BD7-984C-AFAA-EEC64DC6973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1" name="Picture 20" descr="Final-Razoo-Logo-lockup-72dpi-noTaglin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5548" y="1177383"/>
            <a:ext cx="2203885" cy="91208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162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veMN_no tag_two color spo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1600200" y="6454140"/>
            <a:ext cx="1257300" cy="251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181600"/>
            <a:ext cx="81534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" b="1" dirty="0" smtClean="0"/>
          </a:p>
          <a:p>
            <a:pPr algn="ctr"/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892-B0F8-401F-9809-A96226243EE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76400" y="2057400"/>
            <a:ext cx="278668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87</a:t>
            </a:r>
            <a:r>
              <a:rPr lang="en-US" sz="11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%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514600"/>
            <a:ext cx="335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of nonprofits reported getting new donors on Give to the Max Day in Minnesota in 2009 and 2010.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1143000"/>
            <a:ext cx="4267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NEW DONORS</a:t>
            </a:r>
            <a:r>
              <a:rPr lang="en-US" sz="2800" dirty="0" smtClean="0"/>
              <a:t>!  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5105400"/>
            <a:ext cx="899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otham Narrow Book"/>
                <a:cs typeface="Gotham Narrow Book"/>
              </a:rPr>
              <a:t>Second Harvest Heartland reported getting  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tham Narrow Book"/>
                <a:cs typeface="Gotham Narrow Book"/>
              </a:rPr>
              <a:t>900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otham Narrow Book"/>
                <a:cs typeface="Gotham Narrow Book"/>
              </a:rPr>
              <a:t> </a:t>
            </a:r>
            <a:r>
              <a:rPr lang="en-US" sz="2000" dirty="0" smtClean="0">
                <a:latin typeface="Gotham Narrow Book"/>
                <a:cs typeface="Gotham Narrow Book"/>
              </a:rPr>
              <a:t>new donors in 2009.</a:t>
            </a:r>
            <a:endParaRPr lang="en-US" sz="2000" dirty="0">
              <a:latin typeface="Gotham Narrow Book"/>
              <a:cs typeface="Gotham Narrow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400800"/>
            <a:ext cx="7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</a:t>
            </a:r>
            <a:endParaRPr lang="en-US" sz="1400" dirty="0"/>
          </a:p>
        </p:txBody>
      </p:sp>
      <p:sp>
        <p:nvSpPr>
          <p:cNvPr id="17" name="Rounded Rectangle 16"/>
          <p:cNvSpPr/>
          <p:nvPr/>
        </p:nvSpPr>
        <p:spPr>
          <a:xfrm>
            <a:off x="685800" y="228600"/>
            <a:ext cx="7696200" cy="6858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Why should your organization participate?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790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5181600"/>
            <a:ext cx="81534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" b="1" dirty="0" smtClean="0"/>
          </a:p>
          <a:p>
            <a:pPr algn="ctr"/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892-B0F8-401F-9809-A96226243EE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85800" y="228600"/>
            <a:ext cx="7696200" cy="6858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Why should your organization participate?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4800600"/>
            <a:ext cx="693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otham Narrow Book"/>
                <a:cs typeface="Gotham Narrow Book"/>
              </a:rPr>
              <a:t>It’s </a:t>
            </a:r>
            <a:r>
              <a:rPr lang="en-US" sz="2400" b="1" dirty="0">
                <a:latin typeface="Gotham Narrow Book"/>
                <a:cs typeface="Gotham Narrow Book"/>
              </a:rPr>
              <a:t>CHEAP</a:t>
            </a:r>
            <a:r>
              <a:rPr lang="en-US" sz="2400" dirty="0">
                <a:latin typeface="Gotham Narrow Book"/>
                <a:cs typeface="Gotham Narrow Book"/>
              </a:rPr>
              <a:t>. </a:t>
            </a:r>
            <a:r>
              <a:rPr lang="en-US" sz="2400" dirty="0" smtClean="0">
                <a:latin typeface="Gotham Narrow Book"/>
                <a:cs typeface="Gotham Narrow Book"/>
              </a:rPr>
              <a:t> TMC is supporting the backend development of the Support Your Media Day portal, so your only investment is staff time to develop your own strategy.</a:t>
            </a:r>
          </a:p>
          <a:p>
            <a:r>
              <a:rPr lang="en-US" sz="2400" dirty="0">
                <a:latin typeface="Gotham Narrow Book"/>
                <a:cs typeface="Gotham Narrow Book"/>
              </a:rPr>
              <a:t> </a:t>
            </a:r>
          </a:p>
          <a:p>
            <a:r>
              <a:rPr lang="en-US" sz="2400" dirty="0">
                <a:latin typeface="Gotham Narrow Book"/>
                <a:cs typeface="Gotham Narrow Book"/>
              </a:rPr>
              <a:t> </a:t>
            </a:r>
          </a:p>
          <a:p>
            <a:endParaRPr lang="en-US" sz="2400" dirty="0">
              <a:latin typeface="Gotham Narrow Book"/>
              <a:cs typeface="Gotham Narrow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447800"/>
            <a:ext cx="443992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giveMN_no tag_two color spo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1600200" y="6454140"/>
            <a:ext cx="1257300" cy="2514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6400800"/>
            <a:ext cx="7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805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892-B0F8-401F-9809-A96226243E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85800" y="228600"/>
            <a:ext cx="7696200" cy="6858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Why should your organization participate?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4343400"/>
            <a:ext cx="731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pPr algn="ctr"/>
            <a:r>
              <a:rPr lang="en-US" sz="2400" dirty="0"/>
              <a:t>It’s all the </a:t>
            </a:r>
            <a:r>
              <a:rPr lang="en-US" sz="2400" b="1" dirty="0">
                <a:solidFill>
                  <a:srgbClr val="000000"/>
                </a:solidFill>
              </a:rPr>
              <a:t>rage</a:t>
            </a:r>
            <a:r>
              <a:rPr lang="en-US" sz="2400" dirty="0"/>
              <a:t>.  Seriously.  </a:t>
            </a:r>
            <a:r>
              <a:rPr lang="en-US" sz="2400" b="1" dirty="0"/>
              <a:t>Everyone will be talking about it.</a:t>
            </a:r>
            <a:r>
              <a:rPr lang="en-US" sz="2400" dirty="0"/>
              <a:t>  And not just on Twitter – actually talking to each other, face-to-face like humans do once in awhile.</a:t>
            </a:r>
          </a:p>
          <a:p>
            <a:r>
              <a:rPr lang="en-US" sz="2400" dirty="0"/>
              <a:t> 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524000"/>
            <a:ext cx="4724400" cy="3181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iveMN_no tag_two color spo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1600200" y="6454140"/>
            <a:ext cx="1257300" cy="251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6400800"/>
            <a:ext cx="7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762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892-B0F8-401F-9809-A96226243EE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85800" y="228600"/>
            <a:ext cx="7696200" cy="6858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Why should your organization participate?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4495800"/>
            <a:ext cx="769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en-US" sz="2400" dirty="0"/>
              <a:t> </a:t>
            </a:r>
          </a:p>
          <a:p>
            <a:pPr algn="ctr"/>
            <a:r>
              <a:rPr lang="en-US" sz="2400" b="1" dirty="0"/>
              <a:t>You might win a PRIZE.</a:t>
            </a:r>
            <a:r>
              <a:rPr lang="en-US" sz="2400" dirty="0"/>
              <a:t>  Who doesn’t like prizes? </a:t>
            </a:r>
            <a:r>
              <a:rPr lang="en-US" sz="2400" dirty="0" smtClean="0"/>
              <a:t> TMC is building a pool of matching grant money that will be awarded to participating orgs throughout the day. That means more </a:t>
            </a:r>
            <a:r>
              <a:rPr lang="en-US" sz="2400" dirty="0"/>
              <a:t>money for your </a:t>
            </a:r>
            <a:r>
              <a:rPr lang="en-US" sz="2400" dirty="0" smtClean="0"/>
              <a:t>organization.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371600"/>
            <a:ext cx="268224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giveMN_no tag_two color spo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1600200" y="6454140"/>
            <a:ext cx="1257300" cy="2514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6400800"/>
            <a:ext cx="7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897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5181600"/>
            <a:ext cx="81534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" b="1" dirty="0" smtClean="0"/>
          </a:p>
          <a:p>
            <a:pPr algn="ctr"/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892-B0F8-401F-9809-A96226243EE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85800" y="228600"/>
            <a:ext cx="7696200" cy="6858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Why should your organization participate?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14400" y="45720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You </a:t>
            </a:r>
            <a:r>
              <a:rPr lang="en-US" sz="2400" b="1" dirty="0"/>
              <a:t>will raise money.</a:t>
            </a:r>
            <a:r>
              <a:rPr lang="en-US" sz="2400" dirty="0"/>
              <a:t>  I repeat, you will raise money. </a:t>
            </a:r>
            <a:r>
              <a:rPr lang="en-US" sz="2400" dirty="0" smtClean="0"/>
              <a:t>Use this giving day to go out to your donors, ask your board to ask their friends to give, activate your support networks.  You will raise money!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76400"/>
            <a:ext cx="2362200" cy="2692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giveMN_no tag_two color spo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1600200" y="6454140"/>
            <a:ext cx="1257300" cy="2514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6400800"/>
            <a:ext cx="7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185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5181600"/>
            <a:ext cx="81534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" b="1" dirty="0" smtClean="0"/>
          </a:p>
          <a:p>
            <a:pPr algn="ctr"/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5892-B0F8-401F-9809-A96226243EE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85800" y="228600"/>
            <a:ext cx="8001000" cy="685800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How to Have a Successful Giving Day for YOUR Organization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8400" y="3429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" y="1133356"/>
            <a:ext cx="73152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Set a fundraising goal.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Offer a matching grant.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Get Creative!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Consider hosting a live event.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/>
              <a:t>ENGAGE everyone you know to make the ask – email, </a:t>
            </a:r>
            <a:r>
              <a:rPr lang="en-US" sz="2400" b="1" dirty="0" err="1" smtClean="0"/>
              <a:t>facebook</a:t>
            </a:r>
            <a:r>
              <a:rPr lang="en-US" sz="2400" b="1" dirty="0" smtClean="0"/>
              <a:t>, Twitter.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giveMN_no tag_two color spo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/>
              </a:ext>
            </a:extLst>
          </a:blip>
          <a:stretch>
            <a:fillRect/>
          </a:stretch>
        </p:blipFill>
        <p:spPr>
          <a:xfrm>
            <a:off x="1600200" y="6454140"/>
            <a:ext cx="1257300" cy="2514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6400800"/>
            <a:ext cx="7320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</a:t>
            </a:r>
            <a:endParaRPr lang="en-US" sz="1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755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azoo Colors 1">
      <a:dk1>
        <a:srgbClr val="D2D2D2"/>
      </a:dk1>
      <a:lt1>
        <a:srgbClr val="6E7273"/>
      </a:lt1>
      <a:dk2>
        <a:srgbClr val="F6F6F6"/>
      </a:dk2>
      <a:lt2>
        <a:srgbClr val="252626"/>
      </a:lt2>
      <a:accent1>
        <a:srgbClr val="80D3F0"/>
      </a:accent1>
      <a:accent2>
        <a:srgbClr val="9CCA3B"/>
      </a:accent2>
      <a:accent3>
        <a:srgbClr val="2DA7DF"/>
      </a:accent3>
      <a:accent4>
        <a:srgbClr val="51833D"/>
      </a:accent4>
      <a:accent5>
        <a:srgbClr val="2686C5"/>
      </a:accent5>
      <a:accent6>
        <a:srgbClr val="214896"/>
      </a:accent6>
      <a:hlink>
        <a:srgbClr val="2686C5"/>
      </a:hlink>
      <a:folHlink>
        <a:srgbClr val="2686C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888</Words>
  <Application>Microsoft Macintosh PowerPoint</Application>
  <PresentationFormat>On-screen Show (4:3)</PresentationFormat>
  <Paragraphs>120</Paragraphs>
  <Slides>15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Getting Started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Plan: Pre-Giving Day</vt:lpstr>
      <vt:lpstr>Plan: Pre-Giving Day</vt:lpstr>
      <vt:lpstr>Plan: Giving Day</vt:lpstr>
      <vt:lpstr>Plan: Post-Giving Day</vt:lpstr>
      <vt:lpstr>Contact</vt:lpstr>
    </vt:vector>
  </TitlesOfParts>
  <Company>Razoo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Razoo &amp; Ironman</dc:title>
  <dc:creator>Matthew Camp</dc:creator>
  <cp:lastModifiedBy>Erin Polgreen</cp:lastModifiedBy>
  <cp:revision>41</cp:revision>
  <cp:lastPrinted>2011-12-15T20:59:42Z</cp:lastPrinted>
  <dcterms:created xsi:type="dcterms:W3CDTF">2011-12-15T20:52:07Z</dcterms:created>
  <dcterms:modified xsi:type="dcterms:W3CDTF">2011-12-15T22:36:23Z</dcterms:modified>
</cp:coreProperties>
</file>