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6" r:id="rId4"/>
    <p:sldId id="257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CA3B"/>
    <a:srgbClr val="2DA7DF"/>
    <a:srgbClr val="2686C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6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C1378-8962-431B-983F-E3DA9995439E}" type="datetimeFigureOut">
              <a:rPr lang="en-US" smtClean="0"/>
              <a:pPr/>
              <a:t>12/13/11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BAC2D-98E6-42F8-A6ED-5DB8FF9817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898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76A1-ECF1-4E55-AC1E-2F899BA3848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of these images</a:t>
            </a:r>
            <a:r>
              <a:rPr lang="en-US" baseline="0" dirty="0" smtClean="0"/>
              <a:t> are hyperlinked. When you are in “slide show” mode, simply click to be brought to the fundraiser on Razoo.</a:t>
            </a:r>
          </a:p>
          <a:p>
            <a:pPr>
              <a:buFontTx/>
              <a:buChar char="-"/>
            </a:pPr>
            <a:r>
              <a:rPr lang="en-US" baseline="0" dirty="0" smtClean="0"/>
              <a:t>Click through the images of “Raisin’ Bail for Outlaw Max” to read the story through images and captions.</a:t>
            </a:r>
          </a:p>
          <a:p>
            <a:pPr>
              <a:buFontTx/>
              <a:buChar char="-"/>
            </a:pPr>
            <a:r>
              <a:rPr lang="en-US" baseline="0" dirty="0" smtClean="0"/>
              <a:t> Draw out the connection between the work that Basics International does with the idea of going barefoot for a day to raise awareness about the need, help donors sympathize with the cause, and encourage donations.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AC2D-98E6-42F8-A6ED-5DB8FF9817C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When you click</a:t>
            </a:r>
            <a:r>
              <a:rPr lang="en-US" baseline="0" dirty="0" smtClean="0"/>
              <a:t> the link to the fundraiser on the right, you can play the video</a:t>
            </a:r>
          </a:p>
          <a:p>
            <a:pPr>
              <a:buFontTx/>
              <a:buChar char="-"/>
            </a:pPr>
            <a:r>
              <a:rPr lang="en-US" baseline="0" dirty="0" smtClean="0"/>
              <a:t> You can set up matching grants before the day, just select that the grant start on November 11</a:t>
            </a:r>
            <a:r>
              <a:rPr lang="en-US" baseline="30000" dirty="0" smtClean="0"/>
              <a:t>7h</a:t>
            </a:r>
            <a:r>
              <a:rPr lang="en-US" baseline="0" dirty="0" smtClean="0"/>
              <a:t>. It will not display until that day. At 12:00am on Nov 17</a:t>
            </a:r>
            <a:r>
              <a:rPr lang="en-US" baseline="30000" dirty="0" smtClean="0"/>
              <a:t>th</a:t>
            </a:r>
            <a:r>
              <a:rPr lang="en-US" baseline="0" dirty="0" smtClean="0"/>
              <a:t>, a count down timer will appear and each time a donation is made, it will display how much of the match is still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AC2D-98E6-42F8-A6ED-5DB8FF9817C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686C5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2DA7DF"/>
                </a:solidFill>
                <a:latin typeface="Gotham Narrow Book" pitchFamily="50" charset="0"/>
                <a:cs typeface="Gotham Book" pitchFamily="50" charset="0"/>
              </a:defRPr>
            </a:lvl1pPr>
            <a:lvl2pPr>
              <a:defRPr sz="2400">
                <a:latin typeface="Gotham Narrow Book" pitchFamily="50" charset="0"/>
                <a:cs typeface="Gotham Book" pitchFamily="50" charset="0"/>
              </a:defRPr>
            </a:lvl2pPr>
            <a:lvl3pPr>
              <a:defRPr sz="2000">
                <a:latin typeface="Gotham Narrow Book" pitchFamily="50" charset="0"/>
                <a:cs typeface="Gotham Book" pitchFamily="50" charset="0"/>
              </a:defRPr>
            </a:lvl3pPr>
            <a:lvl4pPr>
              <a:defRPr sz="1800">
                <a:latin typeface="Gotham Narrow Book" pitchFamily="50" charset="0"/>
                <a:cs typeface="Gotham Book" pitchFamily="50" charset="0"/>
              </a:defRPr>
            </a:lvl4pPr>
            <a:lvl5pPr>
              <a:defRPr sz="1800">
                <a:latin typeface="Gotham Narrow Book" pitchFamily="50" charset="0"/>
                <a:cs typeface="Gotham Book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&lt;#&gt;</a:t>
            </a:r>
            <a:endParaRPr lang="en-US" dirty="0"/>
          </a:p>
        </p:txBody>
      </p:sp>
      <p:pic>
        <p:nvPicPr>
          <p:cNvPr id="7" name="Picture 6" descr="Final-Razoo-Logo-lockup-72dpi-noTag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43800" y="6248400"/>
            <a:ext cx="1246775" cy="5159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A92EE-22B5-4818-9BE1-BC0B56CDA3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&lt;#&gt;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A92EE-22B5-4818-9BE1-BC0B56CDA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zoo.com/story/Raisin-Bail-For-Outlaw-Max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://www.razoo.com/story/Daywithoutshoes-Wf" TargetMode="External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241300"/>
          </a:xfrm>
          <a:prstGeom prst="rect">
            <a:avLst/>
          </a:prstGeom>
          <a:solidFill>
            <a:srgbClr val="9CCA3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6E7273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186363"/>
            <a:ext cx="9144000" cy="1671637"/>
          </a:xfrm>
          <a:prstGeom prst="rect">
            <a:avLst/>
          </a:prstGeom>
          <a:solidFill>
            <a:srgbClr val="2DA7D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476875"/>
            <a:ext cx="9144000" cy="1381125"/>
          </a:xfrm>
          <a:prstGeom prst="rect">
            <a:avLst/>
          </a:prstGeom>
          <a:solidFill>
            <a:srgbClr val="21489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4350" y="5613400"/>
            <a:ext cx="22796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300" normalizeH="0" baseline="0" noProof="0" dirty="0" smtClean="0">
                <a:ln>
                  <a:noFill/>
                </a:ln>
                <a:solidFill>
                  <a:srgbClr val="2DA7DF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Support You</a:t>
            </a:r>
            <a:r>
              <a:rPr lang="en-US" sz="6600" spc="-300" dirty="0" err="1" smtClean="0">
                <a:solidFill>
                  <a:srgbClr val="2DA7DF"/>
                </a:solidFill>
                <a:latin typeface="Gotham Bold"/>
                <a:cs typeface="Gotham Bold"/>
              </a:rPr>
              <a:t>r</a:t>
            </a:r>
            <a:r>
              <a:rPr lang="en-US" sz="6600" spc="-300" dirty="0" smtClean="0">
                <a:solidFill>
                  <a:srgbClr val="2DA7DF"/>
                </a:solidFill>
                <a:latin typeface="Gotham Bold"/>
                <a:cs typeface="Gotham Bold"/>
              </a:rPr>
              <a:t> Media Day</a:t>
            </a:r>
            <a:endParaRPr kumimoji="0" lang="en-US" sz="6600" b="0" i="0" u="none" strike="noStrike" kern="1200" cap="none" spc="-300" normalizeH="0" baseline="0" noProof="0" dirty="0">
              <a:ln>
                <a:noFill/>
              </a:ln>
              <a:solidFill>
                <a:srgbClr val="2686C5"/>
              </a:solidFill>
              <a:effectLst/>
              <a:uLnTx/>
              <a:uFillTx/>
              <a:latin typeface="Gotham Bold"/>
              <a:ea typeface="+mj-ea"/>
              <a:cs typeface="Gotham Bold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371600" y="2362200"/>
            <a:ext cx="6400800" cy="1393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50000"/>
                  </a:srgbClr>
                </a:solidFill>
                <a:effectLst/>
                <a:uLnTx/>
                <a:uFillTx/>
                <a:latin typeface="Gotham Narrow Book"/>
                <a:ea typeface="+mn-ea"/>
                <a:cs typeface="Gotham Narrow Book"/>
              </a:rPr>
              <a:t>Training for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50000"/>
                  </a:srgbClr>
                </a:solidFill>
                <a:effectLst/>
                <a:uLnTx/>
                <a:uFillTx/>
                <a:latin typeface="Gotham Narrow Book"/>
                <a:ea typeface="+mn-ea"/>
                <a:cs typeface="Gotham Narrow Book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D2D2D2">
                    <a:lumMod val="50000"/>
                  </a:srgbClr>
                </a:solidFill>
                <a:effectLst/>
                <a:uLnTx/>
                <a:uFillTx/>
                <a:latin typeface="Gotham Narrow Book"/>
                <a:ea typeface="+mn-ea"/>
                <a:cs typeface="Gotham Narrow Book"/>
              </a:rPr>
              <a:t>Participatin</a:t>
            </a:r>
            <a:r>
              <a:rPr lang="en-US" sz="2400" dirty="0" err="1" smtClean="0">
                <a:solidFill>
                  <a:srgbClr val="D2D2D2">
                    <a:lumMod val="50000"/>
                  </a:srgbClr>
                </a:solidFill>
                <a:latin typeface="Gotham Narrow Book"/>
                <a:cs typeface="Gotham Narrow Book"/>
              </a:rPr>
              <a:t>g</a:t>
            </a:r>
            <a:r>
              <a:rPr lang="en-US" sz="2400" dirty="0" smtClean="0">
                <a:solidFill>
                  <a:srgbClr val="D2D2D2">
                    <a:lumMod val="50000"/>
                  </a:srgbClr>
                </a:solidFill>
                <a:latin typeface="Gotham Narrow Book"/>
                <a:cs typeface="Gotham Narrow Book"/>
              </a:rPr>
              <a:t> Organizations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D2D2D2">
                  <a:lumMod val="50000"/>
                </a:srgbClr>
              </a:solidFill>
              <a:effectLst/>
              <a:uLnTx/>
              <a:uFillTx/>
              <a:latin typeface="Gotham Narrow Book"/>
              <a:ea typeface="+mn-ea"/>
              <a:cs typeface="Gotham Narrow Book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D2D2D2">
                    <a:lumMod val="50000"/>
                  </a:srgbClr>
                </a:solidFill>
                <a:effectLst/>
                <a:uLnTx/>
                <a:uFillTx/>
                <a:latin typeface="Gotham Narrow Book"/>
                <a:cs typeface="Gotham Narrow Book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50000"/>
                  </a:srgbClr>
                </a:solidFill>
                <a:effectLst/>
                <a:uLnTx/>
                <a:uFillTx/>
                <a:latin typeface="Gotham Narrow Book"/>
                <a:ea typeface="+mn-ea"/>
                <a:cs typeface="Gotham Narrow Book"/>
              </a:rPr>
              <a:t>art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50000"/>
                  </a:srgbClr>
                </a:solidFill>
                <a:effectLst/>
                <a:uLnTx/>
                <a:uFillTx/>
                <a:latin typeface="Gotham Narrow Book"/>
                <a:ea typeface="+mn-ea"/>
                <a:cs typeface="Gotham Narrow Book"/>
              </a:rPr>
              <a:t> III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50000"/>
                  </a:srgbClr>
                </a:solidFill>
                <a:effectLst/>
                <a:uLnTx/>
                <a:uFillTx/>
                <a:latin typeface="Gotham Narrow Book"/>
                <a:ea typeface="+mn-ea"/>
                <a:cs typeface="Gotham Narrow Book"/>
              </a:rPr>
              <a:t>of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50000"/>
                  </a:srgbClr>
                </a:solidFill>
                <a:effectLst/>
                <a:uLnTx/>
                <a:uFillTx/>
                <a:latin typeface="Gotham Narrow Book"/>
                <a:ea typeface="+mn-ea"/>
                <a:cs typeface="Gotham Narrow Book"/>
              </a:rPr>
              <a:t>III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2D2D2">
                    <a:lumMod val="50000"/>
                  </a:srgbClr>
                </a:solidFill>
                <a:effectLst/>
                <a:uLnTx/>
                <a:uFillTx/>
                <a:latin typeface="Gotham Narrow Book"/>
                <a:ea typeface="+mn-ea"/>
                <a:cs typeface="Gotham Narrow Book"/>
              </a:rPr>
              <a:t>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D2D2D2">
                    <a:lumMod val="50000"/>
                  </a:srgbClr>
                </a:solidFill>
                <a:effectLst/>
                <a:uLnTx/>
                <a:uFillTx/>
                <a:latin typeface="Gotham Narrow Book"/>
                <a:cs typeface="Gotham Narrow Book"/>
              </a:rPr>
              <a:t> Strategy for your Giving Day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D2D2D2">
                  <a:lumMod val="50000"/>
                </a:srgbClr>
              </a:solidFill>
              <a:effectLst/>
              <a:uLnTx/>
              <a:uFillTx/>
              <a:latin typeface="Gotham Narrow Book"/>
              <a:ea typeface="+mn-ea"/>
              <a:cs typeface="Gotham Narrow 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Contact</a:t>
            </a:r>
            <a:endParaRPr kumimoji="0" lang="en-US" sz="4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362269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We are excited to see you succeed. Please contact us with any questions or if there is any way we can better support your fundraising efforts. We are here to help!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9CCA3B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</a:rPr>
              <a:t>Support@Razoo.com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9CCA3B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</a:rPr>
              <a:t>866-437-1952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9CCA3B"/>
                </a:solidFill>
                <a:effectLst/>
                <a:uLnTx/>
                <a:uFillTx/>
              </a:rPr>
              <a:t>Monday-Friday, 9am-6pm EST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9CCA3B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233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200" dirty="0" smtClean="0"/>
              <a:t>Getting the Most out of Razoo</a:t>
            </a:r>
            <a:br>
              <a:rPr lang="en-US" sz="4200" dirty="0" smtClean="0"/>
            </a:br>
            <a:r>
              <a:rPr lang="en-US" sz="2000" dirty="0" smtClean="0"/>
              <a:t>Further information is included in your checklist, available in the nonprofit toolkit [LINK TO TOOLKIT]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80772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Clr>
                <a:srgbClr val="2DA7DF"/>
              </a:buClr>
              <a:buAutoNum type="arabicPeriod"/>
            </a:pPr>
            <a:r>
              <a:rPr lang="en-US" sz="3200" dirty="0" smtClean="0">
                <a:solidFill>
                  <a:srgbClr val="9CCA3B"/>
                </a:solidFill>
              </a:rPr>
              <a:t>Create</a:t>
            </a:r>
            <a:r>
              <a:rPr lang="en-US" sz="3200" dirty="0" smtClean="0"/>
              <a:t> </a:t>
            </a:r>
            <a:r>
              <a:rPr lang="en-US" sz="3200" dirty="0" smtClean="0"/>
              <a:t>Projects</a:t>
            </a:r>
            <a:r>
              <a:rPr lang="en-US" sz="3200" dirty="0"/>
              <a:t> </a:t>
            </a:r>
            <a:r>
              <a:rPr lang="en-US" sz="3200" dirty="0" smtClean="0"/>
              <a:t>and Fundraisers</a:t>
            </a:r>
          </a:p>
          <a:p>
            <a:pPr marL="514350" indent="-514350">
              <a:lnSpc>
                <a:spcPct val="200000"/>
              </a:lnSpc>
              <a:buClr>
                <a:srgbClr val="2DA7DF"/>
              </a:buClr>
              <a:buAutoNum type="arabicPeriod"/>
            </a:pPr>
            <a:r>
              <a:rPr lang="en-US" sz="3200" dirty="0" smtClean="0">
                <a:solidFill>
                  <a:srgbClr val="9CCA3B"/>
                </a:solidFill>
              </a:rPr>
              <a:t>Encourage</a:t>
            </a:r>
            <a:r>
              <a:rPr lang="en-US" sz="3200" dirty="0" smtClean="0"/>
              <a:t> Donations – be creative!</a:t>
            </a:r>
          </a:p>
          <a:p>
            <a:pPr marL="514350" indent="-514350">
              <a:lnSpc>
                <a:spcPct val="200000"/>
              </a:lnSpc>
              <a:buClr>
                <a:srgbClr val="2DA7DF"/>
              </a:buClr>
              <a:buAutoNum type="arabicPeriod"/>
            </a:pPr>
            <a:r>
              <a:rPr lang="en-US" sz="3200" dirty="0" smtClean="0">
                <a:solidFill>
                  <a:srgbClr val="9CCA3B"/>
                </a:solidFill>
              </a:rPr>
              <a:t>Plan </a:t>
            </a:r>
            <a:r>
              <a:rPr lang="en-US" sz="3200" dirty="0" smtClean="0"/>
              <a:t>a Fundraising Strategy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5181600"/>
            <a:ext cx="81534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" b="1" dirty="0" smtClean="0"/>
          </a:p>
          <a:p>
            <a:pPr algn="ctr"/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892-B0F8-401F-9809-A96226243E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228600"/>
            <a:ext cx="8001000" cy="685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How to Have a Successful Giving Day for YOUR Organization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3429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1133356"/>
            <a:ext cx="7315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Set a fundraising goal.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Offer a matching grant.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Get Creative!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Consider hosting a live event.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ENGAGE everyone you know to make the ask – email,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Facebook</a:t>
            </a:r>
            <a:r>
              <a:rPr lang="en-US" sz="2400" b="1" dirty="0" smtClean="0"/>
              <a:t>, Twitter.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giveMN_no tag_two color spo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00200" y="6454140"/>
            <a:ext cx="1257300" cy="2514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6400800"/>
            <a:ext cx="7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55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Create: Projects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800600" cy="56388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From your</a:t>
            </a:r>
            <a:r>
              <a:rPr lang="en-US" dirty="0" smtClean="0"/>
              <a:t> organization’s page</a:t>
            </a:r>
            <a:r>
              <a:rPr lang="en-US" dirty="0" smtClean="0"/>
              <a:t>, click </a:t>
            </a:r>
            <a:r>
              <a:rPr lang="en-US" dirty="0"/>
              <a:t>the </a:t>
            </a:r>
            <a:r>
              <a:rPr lang="en-US" dirty="0">
                <a:solidFill>
                  <a:srgbClr val="9CCA3B"/>
                </a:solidFill>
              </a:rPr>
              <a:t>Fundraise</a:t>
            </a:r>
            <a:r>
              <a:rPr lang="en-US" i="1" dirty="0"/>
              <a:t> </a:t>
            </a:r>
            <a:r>
              <a:rPr lang="en-US" dirty="0" smtClean="0"/>
              <a:t>button on the right hand side to create a page </a:t>
            </a:r>
            <a:r>
              <a:rPr lang="en-US" dirty="0"/>
              <a:t>for a specific program or event, which we </a:t>
            </a:r>
            <a:r>
              <a:rPr lang="en-US" dirty="0" smtClean="0"/>
              <a:t>call </a:t>
            </a:r>
            <a:r>
              <a:rPr lang="en-US" dirty="0" smtClean="0">
                <a:solidFill>
                  <a:srgbClr val="9CCA3B"/>
                </a:solidFill>
              </a:rPr>
              <a:t>Projects</a:t>
            </a:r>
            <a:r>
              <a:rPr lang="en-US" dirty="0" smtClean="0"/>
              <a:t>.</a:t>
            </a:r>
            <a:r>
              <a:rPr lang="en-US" i="1" dirty="0" smtClean="0"/>
              <a:t>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Click </a:t>
            </a:r>
            <a:r>
              <a:rPr lang="en-US" i="1" dirty="0"/>
              <a:t>Share </a:t>
            </a:r>
            <a:r>
              <a:rPr lang="en-US" dirty="0"/>
              <a:t>to embed a </a:t>
            </a:r>
            <a:r>
              <a:rPr lang="en-US" dirty="0">
                <a:solidFill>
                  <a:srgbClr val="9CCA3B"/>
                </a:solidFill>
              </a:rPr>
              <a:t>Status Widget </a:t>
            </a:r>
            <a:r>
              <a:rPr lang="en-US" dirty="0"/>
              <a:t>on your </a:t>
            </a:r>
            <a:r>
              <a:rPr lang="en-US" dirty="0" smtClean="0"/>
              <a:t>website or in </a:t>
            </a:r>
            <a:r>
              <a:rPr lang="en-US" dirty="0"/>
              <a:t>your e-mail </a:t>
            </a:r>
            <a:r>
              <a:rPr lang="en-US" dirty="0" smtClean="0"/>
              <a:t>signature. The </a:t>
            </a:r>
            <a:r>
              <a:rPr lang="en-US" dirty="0"/>
              <a:t>status </a:t>
            </a:r>
            <a:r>
              <a:rPr lang="en-US" dirty="0" smtClean="0"/>
              <a:t>widget updates as donations are made to </a:t>
            </a:r>
            <a:r>
              <a:rPr lang="en-US" dirty="0"/>
              <a:t>your </a:t>
            </a:r>
            <a:r>
              <a:rPr lang="en-US" dirty="0" smtClean="0">
                <a:solidFill>
                  <a:srgbClr val="9CCA3B"/>
                </a:solidFill>
              </a:rPr>
              <a:t>project</a:t>
            </a:r>
            <a:r>
              <a:rPr lang="en-US" dirty="0" smtClean="0"/>
              <a:t>, and is hyperlinked to </a:t>
            </a:r>
            <a:r>
              <a:rPr lang="en-US" dirty="0"/>
              <a:t>your </a:t>
            </a:r>
            <a:r>
              <a:rPr lang="en-US" dirty="0" smtClean="0">
                <a:solidFill>
                  <a:srgbClr val="9CCA3B"/>
                </a:solidFill>
              </a:rPr>
              <a:t>project</a:t>
            </a:r>
            <a:r>
              <a:rPr lang="en-US" dirty="0" smtClean="0"/>
              <a:t> page.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143000"/>
            <a:ext cx="2867025" cy="167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733800"/>
            <a:ext cx="2619022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Create: Fundraisers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143000"/>
            <a:ext cx="4495800" cy="5181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Direct supporters to click the </a:t>
            </a:r>
            <a:r>
              <a:rPr lang="en-US" dirty="0" smtClean="0">
                <a:solidFill>
                  <a:srgbClr val="9CCA3B"/>
                </a:solidFill>
              </a:rPr>
              <a:t>Fundraise</a:t>
            </a:r>
            <a:r>
              <a:rPr lang="en-US" dirty="0" smtClean="0"/>
              <a:t> button from the right hand side of your organization’s page. </a:t>
            </a:r>
          </a:p>
          <a:p>
            <a:pPr>
              <a:spcBef>
                <a:spcPts val="2400"/>
              </a:spcBef>
              <a:buClr>
                <a:srgbClr val="2DA7DF"/>
              </a:buClr>
            </a:pPr>
            <a:r>
              <a:rPr lang="en-US" dirty="0" smtClean="0">
                <a:solidFill>
                  <a:srgbClr val="9CCA3B"/>
                </a:solidFill>
              </a:rPr>
              <a:t>Fundraisers</a:t>
            </a:r>
            <a:r>
              <a:rPr lang="en-US" dirty="0" smtClean="0"/>
              <a:t> are customizable pages where supporters can use their own personality to raise funds on your behalf. </a:t>
            </a:r>
          </a:p>
          <a:p>
            <a:pPr>
              <a:spcBef>
                <a:spcPts val="2400"/>
              </a:spcBef>
              <a:buClr>
                <a:srgbClr val="2DA7DF"/>
              </a:buClr>
            </a:pPr>
            <a:r>
              <a:rPr lang="en-US" dirty="0" smtClean="0"/>
              <a:t>When individuals share why they love your nonprofit through their fundraiser, your work gains more exposure and support.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8" name="Picture 7" descr="Screen shot 2011-08-31 at 11.32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1" y="1676400"/>
            <a:ext cx="4022436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Encourage: Asking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9CCA3B"/>
                </a:solidFill>
              </a:rPr>
              <a:t>Personal: </a:t>
            </a:r>
            <a:r>
              <a:rPr lang="en-US" dirty="0" smtClean="0"/>
              <a:t>Send e-mails to individuals, or call them on the phone, rather than sending mass e-mails.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9CCA3B"/>
                </a:solidFill>
              </a:rPr>
              <a:t>Relational: </a:t>
            </a:r>
            <a:r>
              <a:rPr lang="en-US" dirty="0" smtClean="0"/>
              <a:t>Help supporters relate by telling stories about ways your nonprofit has made a difference.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9CCA3B"/>
                </a:solidFill>
              </a:rPr>
              <a:t>Concrete: </a:t>
            </a:r>
            <a:r>
              <a:rPr lang="en-US" dirty="0" smtClean="0"/>
              <a:t>Provide examples of work your organization has done and ways that donations will bring about future good.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Encourage: Creativity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43434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Associate your online fundraiser with an actual event. Have people donate to your fundraiser on a laptop, </a:t>
            </a:r>
            <a:r>
              <a:rPr lang="en-US" dirty="0" err="1" smtClean="0"/>
              <a:t>iPhone</a:t>
            </a:r>
            <a:r>
              <a:rPr lang="en-US" dirty="0" smtClean="0"/>
              <a:t>, or </a:t>
            </a:r>
            <a:r>
              <a:rPr lang="en-US" dirty="0" err="1" smtClean="0"/>
              <a:t>iPad</a:t>
            </a:r>
            <a:r>
              <a:rPr lang="en-US" dirty="0" smtClean="0"/>
              <a:t>: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9CCA3B"/>
                </a:solidFill>
              </a:rPr>
              <a:t>host a party or happy hour</a:t>
            </a:r>
          </a:p>
          <a:p>
            <a:pPr lvl="1"/>
            <a:r>
              <a:rPr lang="en-US" dirty="0" smtClean="0">
                <a:solidFill>
                  <a:srgbClr val="9CCA3B"/>
                </a:solidFill>
              </a:rPr>
              <a:t>invite people into your office</a:t>
            </a:r>
          </a:p>
          <a:p>
            <a:pPr lvl="1"/>
            <a:r>
              <a:rPr lang="en-US" dirty="0" smtClean="0">
                <a:solidFill>
                  <a:srgbClr val="9CCA3B"/>
                </a:solidFill>
              </a:rPr>
              <a:t>start a competition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Use photos and captions to tell a story or make a video highlighting the work of your nonprofit.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Examples of Creativity</a:t>
            </a:r>
            <a:endParaRPr lang="en-US" sz="4200" dirty="0"/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4031177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5105400"/>
            <a:ext cx="42672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DA7DF"/>
                </a:solidFill>
                <a:latin typeface="Gotham Narrow Book" pitchFamily="50" charset="0"/>
              </a:rPr>
              <a:t>Tell a story with images and captions. Add suggested donation amounts to express the value of a donation.</a:t>
            </a:r>
            <a:endParaRPr lang="en-US" sz="2000" dirty="0">
              <a:solidFill>
                <a:srgbClr val="2DA7DF"/>
              </a:solidFill>
              <a:latin typeface="Gotham Narrow Book" pitchFamily="50" charset="0"/>
            </a:endParaRPr>
          </a:p>
        </p:txBody>
      </p:sp>
      <p:pic>
        <p:nvPicPr>
          <p:cNvPr id="409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371600"/>
            <a:ext cx="4097935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24400" y="5105400"/>
            <a:ext cx="41148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2DA7DF"/>
                </a:solidFill>
                <a:latin typeface="Gotham Narrow Book" pitchFamily="50" charset="0"/>
              </a:rPr>
              <a:t>Connect your fundraiser with the actual work of your organization and help donors relate.</a:t>
            </a:r>
            <a:endParaRPr lang="en-US" sz="2000" dirty="0">
              <a:solidFill>
                <a:srgbClr val="2DA7DF"/>
              </a:solidFill>
              <a:latin typeface="Gotham Narrow Book" pitchFamily="50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Case Study of Creativity</a:t>
            </a:r>
            <a:endParaRPr lang="en-US" sz="42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2057400"/>
            <a:ext cx="388620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2DA7DF"/>
                </a:solidFill>
                <a:latin typeface="Gotham Narrow Book" pitchFamily="50" charset="0"/>
              </a:rPr>
              <a:t>A Theatre in MN locked their director in a cage during </a:t>
            </a:r>
            <a:r>
              <a:rPr lang="en-US" sz="2200" dirty="0" smtClean="0">
                <a:solidFill>
                  <a:srgbClr val="9CCA3B"/>
                </a:solidFill>
                <a:latin typeface="Gotham Narrow Book" pitchFamily="50" charset="0"/>
              </a:rPr>
              <a:t>Give to the Max Day</a:t>
            </a:r>
            <a:r>
              <a:rPr lang="en-US" sz="2200" dirty="0" smtClean="0">
                <a:solidFill>
                  <a:srgbClr val="2DA7DF"/>
                </a:solidFill>
                <a:latin typeface="Gotham Narrow Book" pitchFamily="50" charset="0"/>
              </a:rPr>
              <a:t>.</a:t>
            </a:r>
          </a:p>
          <a:p>
            <a:endParaRPr lang="en-US" sz="2200" dirty="0" smtClean="0">
              <a:solidFill>
                <a:srgbClr val="2DA7DF"/>
              </a:solidFill>
              <a:latin typeface="Gotham Narrow Book" pitchFamily="50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2DA7DF"/>
                </a:solidFill>
                <a:latin typeface="Gotham Narrow Book" pitchFamily="50" charset="0"/>
              </a:rPr>
              <a:t>Each donation counted toward a reward – water, food, stretch break, etc.</a:t>
            </a:r>
          </a:p>
          <a:p>
            <a:pPr marL="342900" indent="-342900">
              <a:buFont typeface="Arial"/>
              <a:buChar char="•"/>
            </a:pPr>
            <a:endParaRPr lang="en-US" sz="2200" dirty="0">
              <a:solidFill>
                <a:srgbClr val="2DA7DF"/>
              </a:solidFill>
              <a:latin typeface="Gotham Narrow Book" pitchFamily="50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2DA7DF"/>
                </a:solidFill>
                <a:latin typeface="Gotham Narrow Book" pitchFamily="50" charset="0"/>
              </a:rPr>
              <a:t>They raised over $6,000</a:t>
            </a:r>
            <a:endParaRPr lang="en-US" sz="2200" dirty="0">
              <a:solidFill>
                <a:srgbClr val="2DA7DF"/>
              </a:solidFill>
              <a:latin typeface="Gotham Narrow Book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953000"/>
            <a:ext cx="38862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200" dirty="0">
              <a:solidFill>
                <a:srgbClr val="2DA7DF"/>
              </a:solidFill>
              <a:latin typeface="Gotham Narrow Book" pitchFamily="50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14559"/>
          <a:stretch/>
        </p:blipFill>
        <p:spPr>
          <a:xfrm>
            <a:off x="457200" y="3810000"/>
            <a:ext cx="3429000" cy="256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970" t="3187" r="41912" b="2437"/>
          <a:stretch/>
        </p:blipFill>
        <p:spPr>
          <a:xfrm>
            <a:off x="1066800" y="1219200"/>
            <a:ext cx="1787961" cy="2372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676</Words>
  <Application>Microsoft Macintosh PowerPoint</Application>
  <PresentationFormat>On-screen Show (4:3)</PresentationFormat>
  <Paragraphs>78</Paragraphs>
  <Slides>10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Support Your Media Day</vt:lpstr>
      <vt:lpstr>Getting the Most out of Razoo Further information is included in your checklist, available in the nonprofit toolkit [LINK TO TOOLKIT]</vt:lpstr>
      <vt:lpstr>Slide 3</vt:lpstr>
      <vt:lpstr>Create: Projects</vt:lpstr>
      <vt:lpstr>Create: Fundraisers</vt:lpstr>
      <vt:lpstr>Encourage: Asking</vt:lpstr>
      <vt:lpstr>Encourage: Creativity</vt:lpstr>
      <vt:lpstr>Examples of Creativity</vt:lpstr>
      <vt:lpstr>Case Study of Creativity</vt:lpstr>
      <vt:lpstr>Contact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Bryan</dc:creator>
  <cp:lastModifiedBy>Erin Polgreen</cp:lastModifiedBy>
  <cp:revision>35</cp:revision>
  <dcterms:created xsi:type="dcterms:W3CDTF">2011-12-13T19:58:17Z</dcterms:created>
  <dcterms:modified xsi:type="dcterms:W3CDTF">2011-12-13T21:49:46Z</dcterms:modified>
</cp:coreProperties>
</file>