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14"/>
  </p:notes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9CCA3B"/>
    <a:srgbClr val="FFFFFF"/>
    <a:srgbClr val="D2D2D2"/>
    <a:srgbClr val="E0E0E0"/>
    <a:srgbClr val="EDEDED"/>
    <a:srgbClr val="80D2EF"/>
    <a:srgbClr val="2DA7DF"/>
    <a:srgbClr val="5BD91A"/>
    <a:srgbClr val="4DBBFF"/>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099" autoAdjust="0"/>
    <p:restoredTop sz="90455" autoAdjust="0"/>
  </p:normalViewPr>
  <p:slideViewPr>
    <p:cSldViewPr snapToGrid="0" snapToObjects="1">
      <p:cViewPr varScale="1">
        <p:scale>
          <a:sx n="102" d="100"/>
          <a:sy n="102" d="100"/>
        </p:scale>
        <p:origin x="-120" y="-1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7C8D1F-9686-45B7-96A9-E7EBB0B82FDC}" type="datetimeFigureOut">
              <a:rPr lang="en-US" smtClean="0"/>
              <a:pPr/>
              <a:t>12/13/11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FAC97-E7DD-4B59-9436-234F0C07AB2A}"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42173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Encourage nonprofits to use the</a:t>
            </a:r>
            <a:r>
              <a:rPr lang="en-US" baseline="0" dirty="0" smtClean="0"/>
              <a:t> e-mail address they have that is associated with their nonprofit ex: </a:t>
            </a:r>
            <a:r>
              <a:rPr lang="en-US" baseline="0" dirty="0" err="1" smtClean="0"/>
              <a:t>Jane@npo.org</a:t>
            </a:r>
            <a:r>
              <a:rPr lang="en-US" baseline="0" dirty="0" smtClean="0"/>
              <a:t> instead of </a:t>
            </a:r>
            <a:r>
              <a:rPr lang="en-US" baseline="0" dirty="0" err="1" smtClean="0"/>
              <a:t>Jane@gmail.com</a:t>
            </a:r>
            <a:r>
              <a:rPr lang="en-US" baseline="0" dirty="0" smtClean="0"/>
              <a:t>. </a:t>
            </a:r>
          </a:p>
          <a:p>
            <a:pPr>
              <a:buFont typeface="Arial" pitchFamily="34" charset="0"/>
              <a:buChar char="•"/>
            </a:pPr>
            <a:r>
              <a:rPr lang="en-US" baseline="0" dirty="0" smtClean="0"/>
              <a:t> The approval e-mail comes from do-not-reply@razoo.com, so have them check their spam folder if they do not see the e-mail within a day or 2 of applying.</a:t>
            </a:r>
          </a:p>
          <a:p>
            <a:pPr>
              <a:buFont typeface="Arial" pitchFamily="34" charset="0"/>
              <a:buChar char="•"/>
            </a:pPr>
            <a:r>
              <a:rPr lang="en-US" baseline="0" dirty="0" smtClean="0"/>
              <a:t> There is no limit to how many members of an organization can have admin access. We do verify that they are recognized by the nonprofit as having the ability to view donor information.  </a:t>
            </a:r>
          </a:p>
          <a:p>
            <a:pPr>
              <a:buFont typeface="Arial" pitchFamily="34" charset="0"/>
              <a:buChar char="•"/>
            </a:pPr>
            <a:r>
              <a:rPr lang="en-US" baseline="0" dirty="0" smtClean="0"/>
              <a:t> </a:t>
            </a:r>
            <a:r>
              <a:rPr lang="en-US" baseline="0" dirty="0" err="1" smtClean="0"/>
              <a:t>Admin’s</a:t>
            </a:r>
            <a:r>
              <a:rPr lang="en-US" baseline="0" dirty="0" smtClean="0"/>
              <a:t> will receive e-mail notifications when donations are made and have access to a full donation report. </a:t>
            </a:r>
          </a:p>
          <a:p>
            <a:pPr>
              <a:buFont typeface="Arial" pitchFamily="34" charset="0"/>
              <a:buChar char="•"/>
            </a:pPr>
            <a:r>
              <a:rPr lang="en-US" baseline="0" dirty="0" smtClean="0"/>
              <a:t>Some nonprofits will create a general log-in for everyone at their organization (ex: info@npo.org) and share the password. Whether they create individual Razoo accounts or just have one generic log-in is up to their personal preference, but the e-mail address does need to be a valid and accessible e-mail account.</a:t>
            </a:r>
            <a:endParaRPr lang="en-US" dirty="0"/>
          </a:p>
        </p:txBody>
      </p:sp>
      <p:sp>
        <p:nvSpPr>
          <p:cNvPr id="4" name="Slide Number Placeholder 3"/>
          <p:cNvSpPr>
            <a:spLocks noGrp="1"/>
          </p:cNvSpPr>
          <p:nvPr>
            <p:ph type="sldNum" sz="quarter" idx="10"/>
          </p:nvPr>
        </p:nvSpPr>
        <p:spPr/>
        <p:txBody>
          <a:bodyPr/>
          <a:lstStyle/>
          <a:p>
            <a:fld id="{5F2FAC97-E7DD-4B59-9436-234F0C07AB2A}"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baseline="0" dirty="0" smtClean="0"/>
              <a:t> The admin tool bar consists of the blue links: view, edit, images/videos, thank donors, share, donations, matching grants.</a:t>
            </a:r>
          </a:p>
          <a:p>
            <a:pPr>
              <a:buFont typeface="Arial" pitchFamily="34" charset="0"/>
              <a:buChar char="•"/>
            </a:pPr>
            <a:r>
              <a:rPr lang="en-US" baseline="0" dirty="0" smtClean="0"/>
              <a:t> As they update their page, the steps in the “nonprofit completion steps” box will disappear.</a:t>
            </a:r>
          </a:p>
          <a:p>
            <a:pPr>
              <a:buFont typeface="Arial" pitchFamily="34" charset="0"/>
              <a:buChar char="•"/>
            </a:pPr>
            <a:r>
              <a:rPr lang="en-US" baseline="0" dirty="0" smtClean="0"/>
              <a:t> Only the admin will view the “nonprofit completion steps box.” This will NOT be visible to anyone else (donors, visitors, etc), only to the person logged-in to the admin account(s)</a:t>
            </a:r>
            <a:endParaRPr lang="en-US" dirty="0"/>
          </a:p>
        </p:txBody>
      </p:sp>
      <p:sp>
        <p:nvSpPr>
          <p:cNvPr id="4" name="Slide Number Placeholder 3"/>
          <p:cNvSpPr>
            <a:spLocks noGrp="1"/>
          </p:cNvSpPr>
          <p:nvPr>
            <p:ph type="sldNum" sz="quarter" idx="10"/>
          </p:nvPr>
        </p:nvSpPr>
        <p:spPr/>
        <p:txBody>
          <a:bodyPr/>
          <a:lstStyle/>
          <a:p>
            <a:fld id="{5F2FAC97-E7DD-4B59-9436-234F0C07AB2A}"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Arial" pitchFamily="34" charset="0"/>
              <a:buChar char="•"/>
            </a:pPr>
            <a:r>
              <a:rPr lang="en-US" dirty="0" smtClean="0"/>
              <a:t>To add additional suggested donation amounts, click</a:t>
            </a:r>
            <a:r>
              <a:rPr lang="en-US" baseline="0" dirty="0" smtClean="0"/>
              <a:t> the blue link “add another amount.” The dollar amount field only accepts numerical values, no $ , or .</a:t>
            </a:r>
          </a:p>
          <a:p>
            <a:pPr marL="228600" indent="-228600">
              <a:buFont typeface="Arial" pitchFamily="34" charset="0"/>
              <a:buChar char="•"/>
            </a:pPr>
            <a:r>
              <a:rPr lang="en-US" baseline="0" dirty="0" smtClean="0"/>
              <a:t>The custom </a:t>
            </a:r>
            <a:r>
              <a:rPr lang="en-US" baseline="0" dirty="0" err="1" smtClean="0"/>
              <a:t>url</a:t>
            </a:r>
            <a:r>
              <a:rPr lang="en-US" baseline="0" dirty="0" smtClean="0"/>
              <a:t> can only be updated once.</a:t>
            </a:r>
          </a:p>
        </p:txBody>
      </p:sp>
      <p:sp>
        <p:nvSpPr>
          <p:cNvPr id="4" name="Slide Number Placeholder 3"/>
          <p:cNvSpPr>
            <a:spLocks noGrp="1"/>
          </p:cNvSpPr>
          <p:nvPr>
            <p:ph type="sldNum" sz="quarter" idx="10"/>
          </p:nvPr>
        </p:nvSpPr>
        <p:spPr/>
        <p:txBody>
          <a:bodyPr/>
          <a:lstStyle/>
          <a:p>
            <a:fld id="{5F2FAC97-E7DD-4B59-9436-234F0C07AB2A}"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After</a:t>
            </a:r>
            <a:r>
              <a:rPr lang="en-US" baseline="0" dirty="0" smtClean="0"/>
              <a:t> choosing a file or adding a </a:t>
            </a:r>
            <a:r>
              <a:rPr lang="en-US" baseline="0" dirty="0" err="1" smtClean="0"/>
              <a:t>url</a:t>
            </a:r>
            <a:r>
              <a:rPr lang="en-US" baseline="0" dirty="0" smtClean="0"/>
              <a:t>, they need to click “save” for it to upload. They will then have the ability to add a caption, and indicate which image they would like to use as their logo/thumbnail.</a:t>
            </a:r>
            <a:endParaRPr lang="en-US" dirty="0"/>
          </a:p>
        </p:txBody>
      </p:sp>
      <p:sp>
        <p:nvSpPr>
          <p:cNvPr id="4" name="Slide Number Placeholder 3"/>
          <p:cNvSpPr>
            <a:spLocks noGrp="1"/>
          </p:cNvSpPr>
          <p:nvPr>
            <p:ph type="sldNum" sz="quarter" idx="10"/>
          </p:nvPr>
        </p:nvSpPr>
        <p:spPr/>
        <p:txBody>
          <a:bodyPr/>
          <a:lstStyle/>
          <a:p>
            <a:fld id="{5F2FAC97-E7DD-4B59-9436-234F0C07AB2A}"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donation form contains the</a:t>
            </a:r>
            <a:r>
              <a:rPr lang="en-US" baseline="0" dirty="0" smtClean="0"/>
              <a:t> following pieces of information: tracking number, date of donation, donor name, donor physical address, donor e-mail address, designation (donors can designate their donation, or if they donate through a fundraiser or project, the page creator can pre-designate all donations made through that page), dedication (donors can give in honor of someone), source (name of the page through which the donation was made), page creator (name of the fundraiser or project creator), repeats (if it is a recurring donation), payment method (credit card), origin (whether the donation was made through the Razoo page or through the Donation Widget), refund (when applicable), team name (if the page through which the donation was made was associated with a team), and amount.</a:t>
            </a:r>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5F2FAC97-E7DD-4B59-9436-234F0C07AB2A}"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The matching grant will only appear on</a:t>
            </a:r>
            <a:r>
              <a:rPr lang="en-US" baseline="0" dirty="0" smtClean="0"/>
              <a:t> the page it is created on. If an organization has a fundraiser and a project and their main nonprofit page, and puts the matching grant on the main nonprofit page, only donations made through the main nonprofit page will update the match.</a:t>
            </a:r>
            <a:endParaRPr lang="en-US" dirty="0"/>
          </a:p>
        </p:txBody>
      </p:sp>
      <p:sp>
        <p:nvSpPr>
          <p:cNvPr id="4" name="Slide Number Placeholder 3"/>
          <p:cNvSpPr>
            <a:spLocks noGrp="1"/>
          </p:cNvSpPr>
          <p:nvPr>
            <p:ph type="sldNum" sz="quarter" idx="10"/>
          </p:nvPr>
        </p:nvSpPr>
        <p:spPr/>
        <p:txBody>
          <a:bodyPr/>
          <a:lstStyle/>
          <a:p>
            <a:fld id="{5F2FAC97-E7DD-4B59-9436-234F0C07AB2A}"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pPr algn="ctr"/>
            <a:fld id="{3A1CEC2E-1BD7-984C-AFAA-EEC64DC69738}" type="slidenum">
              <a:rPr lang="en-US" smtClean="0"/>
              <a:pPr algn="ct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A1CEC2E-1BD7-984C-AFAA-EEC64DC697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A1CEC2E-1BD7-984C-AFAA-EEC64DC697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3225339" y="6356350"/>
            <a:ext cx="2133600" cy="365125"/>
          </a:xfrm>
        </p:spPr>
        <p:txBody>
          <a:bodyPr/>
          <a:lstStyle>
            <a:lvl1pPr algn="ctr">
              <a:defRPr/>
            </a:lvl1pPr>
          </a:lstStyle>
          <a:p>
            <a:fld id="{3A1CEC2E-1BD7-984C-AFAA-EEC64DC69738}" type="slidenum">
              <a:rPr lang="en-US" smtClean="0"/>
              <a:pPr/>
              <a:t>‹#›</a:t>
            </a:fld>
            <a:endParaRPr lang="en-US" dirty="0"/>
          </a:p>
        </p:txBody>
      </p:sp>
      <p:pic>
        <p:nvPicPr>
          <p:cNvPr id="7" name="Picture 6" descr="Final-Razoo-Logo-lockup-72dpi-noTagline.png"/>
          <p:cNvPicPr>
            <a:picLocks noChangeAspect="1"/>
          </p:cNvPicPr>
          <p:nvPr userDrawn="1"/>
        </p:nvPicPr>
        <p:blipFill>
          <a:blip r:embed="rId2"/>
          <a:stretch>
            <a:fillRect/>
          </a:stretch>
        </p:blipFill>
        <p:spPr>
          <a:xfrm>
            <a:off x="7444845" y="6226977"/>
            <a:ext cx="1275207" cy="52775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A1CEC2E-1BD7-984C-AFAA-EEC64DC697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A1CEC2E-1BD7-984C-AFAA-EEC64DC697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A1CEC2E-1BD7-984C-AFAA-EEC64DC697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A1CEC2E-1BD7-984C-AFAA-EEC64DC697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A1CEC2E-1BD7-984C-AFAA-EEC64DC697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A1CEC2E-1BD7-984C-AFAA-EEC64DC697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A1CEC2E-1BD7-984C-AFAA-EEC64DC697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785062"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CEC2E-1BD7-984C-AFAA-EEC64DC6973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b="0" i="0" kern="1200">
          <a:solidFill>
            <a:schemeClr val="accent5"/>
          </a:solidFill>
          <a:latin typeface="Gotham Bold"/>
          <a:ea typeface="+mj-ea"/>
          <a:cs typeface="Gotham Bold"/>
        </a:defRPr>
      </a:lvl1pPr>
    </p:titleStyle>
    <p:bodyStyle>
      <a:lvl1pPr marL="342900" indent="-342900" algn="l" defTabSz="457200" rtl="0" eaLnBrk="1" latinLnBrk="0" hangingPunct="1">
        <a:spcBef>
          <a:spcPct val="20000"/>
        </a:spcBef>
        <a:buFont typeface="Arial"/>
        <a:buChar char="•"/>
        <a:defRPr sz="3200" b="0" i="0" kern="1200">
          <a:solidFill>
            <a:schemeClr val="accent3"/>
          </a:solidFill>
          <a:latin typeface="Gotham Narrow Book"/>
          <a:ea typeface="+mn-ea"/>
          <a:cs typeface="Gotham Narrow Book"/>
        </a:defRPr>
      </a:lvl1pPr>
      <a:lvl2pPr marL="742950" indent="-285750" algn="l" defTabSz="457200" rtl="0" eaLnBrk="1" latinLnBrk="0" hangingPunct="1">
        <a:spcBef>
          <a:spcPct val="20000"/>
        </a:spcBef>
        <a:buFont typeface="Arial"/>
        <a:buChar char="–"/>
        <a:defRPr sz="2800" b="0" i="0" kern="1200">
          <a:solidFill>
            <a:schemeClr val="accent3"/>
          </a:solidFill>
          <a:latin typeface="Gotham Narrow Book"/>
          <a:ea typeface="+mn-ea"/>
          <a:cs typeface="Gotham Narrow Book"/>
        </a:defRPr>
      </a:lvl2pPr>
      <a:lvl3pPr marL="1143000" indent="-228600" algn="l" defTabSz="457200" rtl="0" eaLnBrk="1" latinLnBrk="0" hangingPunct="1">
        <a:spcBef>
          <a:spcPct val="20000"/>
        </a:spcBef>
        <a:buFont typeface="Arial"/>
        <a:buChar char="•"/>
        <a:defRPr sz="2400" b="0" i="0" kern="1200">
          <a:solidFill>
            <a:schemeClr val="accent3"/>
          </a:solidFill>
          <a:latin typeface="Gotham Narrow Book"/>
          <a:ea typeface="+mn-ea"/>
          <a:cs typeface="Gotham Narrow Book"/>
        </a:defRPr>
      </a:lvl3pPr>
      <a:lvl4pPr marL="1600200" indent="-228600" algn="l" defTabSz="457200" rtl="0" eaLnBrk="1" latinLnBrk="0" hangingPunct="1">
        <a:spcBef>
          <a:spcPct val="20000"/>
        </a:spcBef>
        <a:buFont typeface="Arial"/>
        <a:buChar char="–"/>
        <a:defRPr sz="2000" b="0" i="0" kern="1200">
          <a:solidFill>
            <a:schemeClr val="accent3"/>
          </a:solidFill>
          <a:latin typeface="Gotham Narrow Book"/>
          <a:ea typeface="+mn-ea"/>
          <a:cs typeface="Gotham Narrow Book"/>
        </a:defRPr>
      </a:lvl4pPr>
      <a:lvl5pPr marL="2057400" indent="-228600" algn="l" defTabSz="457200" rtl="0" eaLnBrk="1" latinLnBrk="0" hangingPunct="1">
        <a:spcBef>
          <a:spcPct val="20000"/>
        </a:spcBef>
        <a:buFont typeface="Arial"/>
        <a:buChar char="»"/>
        <a:defRPr sz="2000" b="0" i="0" kern="1200">
          <a:solidFill>
            <a:schemeClr val="accent3"/>
          </a:solidFill>
          <a:latin typeface="Gotham Narrow Book"/>
          <a:ea typeface="+mn-ea"/>
          <a:cs typeface="Gotham Narrow 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do-not-reply@razoo.com" TargetMode="External"/><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ChangeArrowheads="1"/>
          </p:cNvSpPr>
          <p:nvPr/>
        </p:nvSpPr>
        <p:spPr bwMode="auto">
          <a:xfrm>
            <a:off x="0" y="5186363"/>
            <a:ext cx="9144000" cy="1671637"/>
          </a:xfrm>
          <a:prstGeom prst="rect">
            <a:avLst/>
          </a:prstGeom>
          <a:solidFill>
            <a:srgbClr val="2DA7DF"/>
          </a:solidFill>
          <a:ln>
            <a:noFill/>
          </a:ln>
          <a:effectLst>
            <a:outerShdw blurRad="40000" dist="23000" dir="5400000" rotWithShape="0">
              <a:srgbClr val="808080">
                <a:alpha val="34999"/>
              </a:srgbClr>
            </a:outerShdw>
          </a:effectLst>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3" name="Subtitle 2"/>
          <p:cNvSpPr txBox="1">
            <a:spLocks/>
          </p:cNvSpPr>
          <p:nvPr/>
        </p:nvSpPr>
        <p:spPr>
          <a:xfrm>
            <a:off x="1281110" y="2431868"/>
            <a:ext cx="6400800" cy="1393794"/>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400" b="0" i="0" u="none" strike="noStrike" kern="1200" cap="none" spc="0" normalizeH="0" baseline="0" noProof="0" dirty="0" smtClean="0">
                <a:ln>
                  <a:noFill/>
                </a:ln>
                <a:solidFill>
                  <a:schemeClr val="bg1">
                    <a:lumMod val="50000"/>
                  </a:schemeClr>
                </a:solidFill>
                <a:effectLst/>
                <a:uLnTx/>
                <a:uFillTx/>
                <a:latin typeface="Gotham Narrow Book"/>
                <a:ea typeface="+mn-ea"/>
                <a:cs typeface="Gotham Narrow Book"/>
              </a:rPr>
              <a:t>Training for Participating Organizations</a:t>
            </a: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000" noProof="0" dirty="0" smtClean="0">
                <a:solidFill>
                  <a:schemeClr val="bg1">
                    <a:lumMod val="50000"/>
                  </a:schemeClr>
                </a:solidFill>
                <a:latin typeface="Gotham Narrow Book"/>
                <a:cs typeface="Gotham Narrow Book"/>
              </a:rPr>
              <a:t>P</a:t>
            </a:r>
            <a:r>
              <a:rPr kumimoji="0" lang="en-US" sz="2000" b="0" i="0" u="none" strike="noStrike" kern="1200" cap="none" spc="0" normalizeH="0" baseline="0" noProof="0" dirty="0" smtClean="0">
                <a:ln>
                  <a:noFill/>
                </a:ln>
                <a:solidFill>
                  <a:schemeClr val="bg1">
                    <a:lumMod val="50000"/>
                  </a:schemeClr>
                </a:solidFill>
                <a:effectLst/>
                <a:uLnTx/>
                <a:uFillTx/>
                <a:latin typeface="Gotham Narrow Book"/>
                <a:ea typeface="+mn-ea"/>
                <a:cs typeface="Gotham Narrow Book"/>
              </a:rPr>
              <a:t>art</a:t>
            </a:r>
            <a:r>
              <a:rPr kumimoji="0" lang="en-US" sz="2000" b="0" i="0" u="none" strike="noStrike" kern="1200" cap="none" spc="0" normalizeH="0" baseline="0" noProof="0" dirty="0" smtClean="0">
                <a:ln>
                  <a:noFill/>
                </a:ln>
                <a:solidFill>
                  <a:schemeClr val="bg1">
                    <a:lumMod val="50000"/>
                  </a:schemeClr>
                </a:solidFill>
                <a:effectLst/>
                <a:uLnTx/>
                <a:uFillTx/>
                <a:latin typeface="Gotham Narrow Book"/>
                <a:ea typeface="+mn-ea"/>
                <a:cs typeface="Gotham Narrow Book"/>
              </a:rPr>
              <a:t> II </a:t>
            </a:r>
            <a:r>
              <a:rPr kumimoji="0" lang="en-US" sz="2000" b="0" i="0" u="none" strike="noStrike" kern="1200" cap="none" spc="0" normalizeH="0" baseline="0" noProof="0" dirty="0" smtClean="0">
                <a:ln>
                  <a:noFill/>
                </a:ln>
                <a:solidFill>
                  <a:schemeClr val="bg1">
                    <a:lumMod val="50000"/>
                  </a:schemeClr>
                </a:solidFill>
                <a:effectLst/>
                <a:uLnTx/>
                <a:uFillTx/>
                <a:latin typeface="Gotham Narrow Book"/>
                <a:ea typeface="+mn-ea"/>
                <a:cs typeface="Gotham Narrow Book"/>
              </a:rPr>
              <a:t>of II:</a:t>
            </a:r>
            <a:r>
              <a:rPr lang="en-US" sz="2000" dirty="0" smtClean="0">
                <a:solidFill>
                  <a:schemeClr val="bg1">
                    <a:lumMod val="50000"/>
                  </a:schemeClr>
                </a:solidFill>
                <a:latin typeface="Gotham Narrow Book"/>
                <a:cs typeface="Gotham Narrow Book"/>
              </a:rPr>
              <a:t> Using </a:t>
            </a:r>
            <a:r>
              <a:rPr lang="en-US" sz="2000" dirty="0" err="1" smtClean="0">
                <a:solidFill>
                  <a:schemeClr val="bg1">
                    <a:lumMod val="50000"/>
                  </a:schemeClr>
                </a:solidFill>
                <a:latin typeface="Gotham Narrow Book"/>
                <a:cs typeface="Gotham Narrow Book"/>
              </a:rPr>
              <a:t>Razoo</a:t>
            </a:r>
            <a:endParaRPr kumimoji="0" lang="en-US" sz="2000" b="0" i="0" u="none" strike="noStrike" kern="1200" cap="none" spc="0" normalizeH="0" baseline="0" noProof="0" dirty="0">
              <a:ln>
                <a:noFill/>
              </a:ln>
              <a:solidFill>
                <a:schemeClr val="bg1">
                  <a:lumMod val="50000"/>
                </a:schemeClr>
              </a:solidFill>
              <a:effectLst/>
              <a:uLnTx/>
              <a:uFillTx/>
              <a:latin typeface="Gotham Narrow Book"/>
              <a:ea typeface="+mn-ea"/>
              <a:cs typeface="Gotham Narrow Book"/>
            </a:endParaRPr>
          </a:p>
        </p:txBody>
      </p:sp>
      <p:sp>
        <p:nvSpPr>
          <p:cNvPr id="5" name="Rectangle 4"/>
          <p:cNvSpPr>
            <a:spLocks noChangeArrowheads="1"/>
          </p:cNvSpPr>
          <p:nvPr/>
        </p:nvSpPr>
        <p:spPr bwMode="auto">
          <a:xfrm>
            <a:off x="0" y="5476875"/>
            <a:ext cx="9144000" cy="1381125"/>
          </a:xfrm>
          <a:prstGeom prst="rect">
            <a:avLst/>
          </a:prstGeom>
          <a:solidFill>
            <a:srgbClr val="214896"/>
          </a:solidFill>
          <a:ln>
            <a:noFill/>
          </a:ln>
          <a:effectLst>
            <a:outerShdw blurRad="40000" dist="23000" dir="5400000" rotWithShape="0">
              <a:srgbClr val="808080">
                <a:alpha val="34999"/>
              </a:srgbClr>
            </a:outerShdw>
          </a:effectLst>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chemeClr val="lt1"/>
              </a:solidFill>
              <a:latin typeface="+mn-lt"/>
              <a:ea typeface="+mn-ea"/>
            </a:endParaRPr>
          </a:p>
        </p:txBody>
      </p:sp>
      <p:pic>
        <p:nvPicPr>
          <p:cNvPr id="6" name="Picture 2"/>
          <p:cNvPicPr>
            <a:picLocks noChangeAspect="1" noChangeArrowheads="1"/>
          </p:cNvPicPr>
          <p:nvPr/>
        </p:nvPicPr>
        <p:blipFill>
          <a:blip r:embed="rId2"/>
          <a:srcRect/>
          <a:stretch>
            <a:fillRect/>
          </a:stretch>
        </p:blipFill>
        <p:spPr bwMode="auto">
          <a:xfrm>
            <a:off x="6864350" y="5613400"/>
            <a:ext cx="2279650" cy="1108075"/>
          </a:xfrm>
          <a:prstGeom prst="rect">
            <a:avLst/>
          </a:prstGeom>
          <a:noFill/>
          <a:ln w="9525">
            <a:noFill/>
            <a:miter lim="800000"/>
            <a:headEnd/>
            <a:tailEnd/>
          </a:ln>
          <a:effectLst/>
        </p:spPr>
      </p:pic>
      <p:sp>
        <p:nvSpPr>
          <p:cNvPr id="8" name="Rectangle 7"/>
          <p:cNvSpPr>
            <a:spLocks noChangeArrowheads="1"/>
          </p:cNvSpPr>
          <p:nvPr/>
        </p:nvSpPr>
        <p:spPr bwMode="auto">
          <a:xfrm>
            <a:off x="0" y="0"/>
            <a:ext cx="9144000" cy="241300"/>
          </a:xfrm>
          <a:prstGeom prst="rect">
            <a:avLst/>
          </a:prstGeom>
          <a:solidFill>
            <a:schemeClr val="accent2"/>
          </a:solidFill>
          <a:ln>
            <a:noFill/>
          </a:ln>
          <a:effectLst>
            <a:outerShdw blurRad="40000" dist="23000" dir="5400000" rotWithShape="0">
              <a:srgbClr val="808080">
                <a:alpha val="34999"/>
              </a:srgbClr>
            </a:outerShdw>
          </a:effectLst>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9" name="Title 1"/>
          <p:cNvSpPr txBox="1">
            <a:spLocks/>
          </p:cNvSpPr>
          <p:nvPr/>
        </p:nvSpPr>
        <p:spPr>
          <a:xfrm>
            <a:off x="703198" y="927958"/>
            <a:ext cx="7772400" cy="1117182"/>
          </a:xfrm>
          <a:prstGeom prst="rect">
            <a:avLst/>
          </a:prstGeom>
        </p:spPr>
        <p:txBody>
          <a:bodyPr vert="horz" lIns="91440" tIns="45720" rIns="91440" bIns="45720" rtlCol="0" anchor="ctr">
            <a:normAutofit fontScale="85000"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300" normalizeH="0" baseline="0" noProof="0" dirty="0" smtClean="0">
                <a:ln>
                  <a:noFill/>
                </a:ln>
                <a:solidFill>
                  <a:schemeClr val="accent3"/>
                </a:solidFill>
                <a:effectLst/>
                <a:uLnTx/>
                <a:uFillTx/>
                <a:latin typeface="Gotham Bold"/>
                <a:ea typeface="+mj-ea"/>
                <a:cs typeface="Gotham Bold"/>
              </a:rPr>
              <a:t>Support Your</a:t>
            </a:r>
            <a:r>
              <a:rPr kumimoji="0" lang="en-US" sz="6600" b="0" i="0" u="none" strike="noStrike" kern="1200" cap="none" spc="-300" normalizeH="0" noProof="0" dirty="0" smtClean="0">
                <a:ln>
                  <a:noFill/>
                </a:ln>
                <a:solidFill>
                  <a:schemeClr val="accent3"/>
                </a:solidFill>
                <a:effectLst/>
                <a:uLnTx/>
                <a:uFillTx/>
                <a:latin typeface="Gotham Bold"/>
                <a:ea typeface="+mj-ea"/>
                <a:cs typeface="Gotham Bold"/>
              </a:rPr>
              <a:t> Media Day</a:t>
            </a:r>
            <a:endParaRPr kumimoji="0" lang="en-US" sz="6600" b="0" i="0" u="none" strike="noStrike" kern="1200" cap="none" spc="-300" normalizeH="0" baseline="0" noProof="0" dirty="0">
              <a:ln>
                <a:noFill/>
              </a:ln>
              <a:solidFill>
                <a:schemeClr val="accent5"/>
              </a:solidFill>
              <a:effectLst/>
              <a:uLnTx/>
              <a:uFillTx/>
              <a:latin typeface="Gotham Bold"/>
              <a:ea typeface="+mj-ea"/>
              <a:cs typeface="Gotham Bold"/>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474237"/>
          </a:xfrm>
        </p:spPr>
        <p:txBody>
          <a:bodyPr>
            <a:normAutofit/>
          </a:bodyPr>
          <a:lstStyle/>
          <a:p>
            <a:r>
              <a:rPr lang="en-US" sz="4200" dirty="0" smtClean="0"/>
              <a:t>Customize Your Page: Matching Grants</a:t>
            </a:r>
            <a:endParaRPr lang="en-US" sz="4200" dirty="0"/>
          </a:p>
        </p:txBody>
      </p:sp>
      <p:sp>
        <p:nvSpPr>
          <p:cNvPr id="3" name="Content Placeholder 2"/>
          <p:cNvSpPr>
            <a:spLocks noGrp="1"/>
          </p:cNvSpPr>
          <p:nvPr>
            <p:ph idx="1"/>
          </p:nvPr>
        </p:nvSpPr>
        <p:spPr>
          <a:xfrm>
            <a:off x="226504" y="2472612"/>
            <a:ext cx="3766657" cy="3369042"/>
          </a:xfrm>
        </p:spPr>
        <p:txBody>
          <a:bodyPr>
            <a:normAutofit fontScale="92500" lnSpcReduction="20000"/>
          </a:bodyPr>
          <a:lstStyle/>
          <a:p>
            <a:r>
              <a:rPr lang="en-US" sz="2600" dirty="0" smtClean="0"/>
              <a:t>Display a </a:t>
            </a:r>
            <a:r>
              <a:rPr lang="en-US" sz="2600" dirty="0" smtClean="0">
                <a:solidFill>
                  <a:srgbClr val="92D050"/>
                </a:solidFill>
              </a:rPr>
              <a:t>dollar–for– dollar </a:t>
            </a:r>
            <a:r>
              <a:rPr lang="en-US" sz="2600" dirty="0" smtClean="0"/>
              <a:t>or </a:t>
            </a:r>
            <a:r>
              <a:rPr lang="en-US" sz="2600" dirty="0" smtClean="0">
                <a:solidFill>
                  <a:srgbClr val="92D050"/>
                </a:solidFill>
              </a:rPr>
              <a:t>challenge</a:t>
            </a:r>
            <a:r>
              <a:rPr lang="en-US" sz="2600" dirty="0" smtClean="0"/>
              <a:t> grant on your page to encourage donors to give.</a:t>
            </a:r>
          </a:p>
          <a:p>
            <a:pPr marL="0" indent="0">
              <a:buNone/>
            </a:pPr>
            <a:endParaRPr lang="en-US" sz="2600" dirty="0" smtClean="0"/>
          </a:p>
          <a:p>
            <a:r>
              <a:rPr lang="en-US" sz="2600" dirty="0" smtClean="0"/>
              <a:t>The grant icon will appear on your page beginning on the start date.</a:t>
            </a:r>
            <a:endParaRPr lang="en-US" sz="2600" dirty="0"/>
          </a:p>
        </p:txBody>
      </p:sp>
      <p:pic>
        <p:nvPicPr>
          <p:cNvPr id="6147" name="Picture 3"/>
          <p:cNvPicPr>
            <a:picLocks noChangeAspect="1" noChangeArrowheads="1"/>
          </p:cNvPicPr>
          <p:nvPr/>
        </p:nvPicPr>
        <p:blipFill>
          <a:blip r:embed="rId3"/>
          <a:srcRect/>
          <a:stretch>
            <a:fillRect/>
          </a:stretch>
        </p:blipFill>
        <p:spPr bwMode="auto">
          <a:xfrm>
            <a:off x="5115034" y="2012482"/>
            <a:ext cx="3381966" cy="3604484"/>
          </a:xfrm>
          <a:prstGeom prst="rect">
            <a:avLst/>
          </a:prstGeom>
          <a:ln>
            <a:noFill/>
          </a:ln>
          <a:effectLst>
            <a:outerShdw blurRad="190500" algn="tl" rotWithShape="0">
              <a:srgbClr val="000000">
                <a:alpha val="70000"/>
              </a:srgbClr>
            </a:outerShdw>
          </a:effectLst>
        </p:spPr>
      </p:pic>
      <p:sp>
        <p:nvSpPr>
          <p:cNvPr id="7" name="Slide Number Placeholder 6"/>
          <p:cNvSpPr>
            <a:spLocks noGrp="1"/>
          </p:cNvSpPr>
          <p:nvPr>
            <p:ph type="sldNum" sz="quarter" idx="12"/>
          </p:nvPr>
        </p:nvSpPr>
        <p:spPr/>
        <p:txBody>
          <a:bodyPr/>
          <a:lstStyle/>
          <a:p>
            <a:fld id="{3A1CEC2E-1BD7-984C-AFAA-EEC64DC69738}"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200" dirty="0" smtClean="0"/>
              <a:t>Projects and Fundraisers [OPTIONAL]</a:t>
            </a:r>
            <a:endParaRPr lang="en-US" sz="4200" dirty="0"/>
          </a:p>
        </p:txBody>
      </p:sp>
      <p:sp>
        <p:nvSpPr>
          <p:cNvPr id="3" name="Content Placeholder 2"/>
          <p:cNvSpPr>
            <a:spLocks noGrp="1"/>
          </p:cNvSpPr>
          <p:nvPr>
            <p:ph idx="1"/>
          </p:nvPr>
        </p:nvSpPr>
        <p:spPr>
          <a:xfrm>
            <a:off x="3598985" y="1736452"/>
            <a:ext cx="5087815" cy="4410884"/>
          </a:xfrm>
        </p:spPr>
        <p:txBody>
          <a:bodyPr>
            <a:normAutofit/>
          </a:bodyPr>
          <a:lstStyle/>
          <a:p>
            <a:pPr>
              <a:spcBef>
                <a:spcPts val="2400"/>
              </a:spcBef>
            </a:pPr>
            <a:r>
              <a:rPr lang="en-US" sz="2600" dirty="0" smtClean="0"/>
              <a:t>Create pages for specific </a:t>
            </a:r>
            <a:r>
              <a:rPr lang="en-US" sz="2600" dirty="0" smtClean="0">
                <a:solidFill>
                  <a:srgbClr val="92D050"/>
                </a:solidFill>
              </a:rPr>
              <a:t>projects</a:t>
            </a:r>
            <a:r>
              <a:rPr lang="en-US" sz="2600" dirty="0" smtClean="0"/>
              <a:t> or events sponsored by your nonprofit.</a:t>
            </a:r>
          </a:p>
          <a:p>
            <a:pPr lvl="0">
              <a:spcBef>
                <a:spcPts val="2400"/>
              </a:spcBef>
            </a:pPr>
            <a:r>
              <a:rPr lang="en-US" sz="2600" dirty="0" smtClean="0"/>
              <a:t>Encourage supporters, fans, and board members to </a:t>
            </a:r>
            <a:r>
              <a:rPr lang="en-US" sz="2600" dirty="0" smtClean="0">
                <a:solidFill>
                  <a:srgbClr val="92D050"/>
                </a:solidFill>
              </a:rPr>
              <a:t>fundraise</a:t>
            </a:r>
            <a:r>
              <a:rPr lang="en-US" sz="2600" dirty="0" smtClean="0"/>
              <a:t> on your behalf.</a:t>
            </a:r>
          </a:p>
          <a:p>
            <a:pPr lvl="0">
              <a:spcBef>
                <a:spcPts val="2400"/>
              </a:spcBef>
            </a:pPr>
            <a:r>
              <a:rPr lang="en-US" sz="2600" dirty="0" smtClean="0"/>
              <a:t>More information to come in the next training session.</a:t>
            </a:r>
          </a:p>
          <a:p>
            <a:endParaRPr lang="en-US" sz="2600" dirty="0"/>
          </a:p>
        </p:txBody>
      </p:sp>
      <p:sp>
        <p:nvSpPr>
          <p:cNvPr id="6" name="Content Placeholder 2"/>
          <p:cNvSpPr txBox="1">
            <a:spLocks/>
          </p:cNvSpPr>
          <p:nvPr/>
        </p:nvSpPr>
        <p:spPr>
          <a:xfrm>
            <a:off x="314325" y="3305176"/>
            <a:ext cx="3284660" cy="3552824"/>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600" b="0" i="0" u="none" strike="noStrike" kern="1200" cap="none" spc="0" normalizeH="0" baseline="0" noProof="0" dirty="0">
              <a:ln>
                <a:noFill/>
              </a:ln>
              <a:solidFill>
                <a:schemeClr val="accent3"/>
              </a:solidFill>
              <a:effectLst/>
              <a:uLnTx/>
              <a:uFillTx/>
              <a:latin typeface="Gotham Narrow Book"/>
              <a:ea typeface="+mn-ea"/>
              <a:cs typeface="Gotham Narrow Book"/>
            </a:endParaRPr>
          </a:p>
        </p:txBody>
      </p:sp>
      <p:sp>
        <p:nvSpPr>
          <p:cNvPr id="9" name="Slide Number Placeholder 8"/>
          <p:cNvSpPr>
            <a:spLocks noGrp="1"/>
          </p:cNvSpPr>
          <p:nvPr>
            <p:ph type="sldNum" sz="quarter" idx="12"/>
          </p:nvPr>
        </p:nvSpPr>
        <p:spPr/>
        <p:txBody>
          <a:bodyPr/>
          <a:lstStyle/>
          <a:p>
            <a:fld id="{3A1CEC2E-1BD7-984C-AFAA-EEC64DC69738}" type="slidenum">
              <a:rPr lang="en-US" smtClean="0"/>
              <a:pPr/>
              <a:t>11</a:t>
            </a:fld>
            <a:endParaRPr lang="en-US" dirty="0"/>
          </a:p>
        </p:txBody>
      </p:sp>
      <p:pic>
        <p:nvPicPr>
          <p:cNvPr id="4" name="Picture 3" descr="Screen shot 2011-12-09 at 2.02.52 PM.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368300" y="2662621"/>
            <a:ext cx="2765999" cy="1492907"/>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200" dirty="0" smtClean="0"/>
              <a:t>Contact</a:t>
            </a:r>
            <a:endParaRPr lang="en-US" sz="4200" dirty="0"/>
          </a:p>
        </p:txBody>
      </p:sp>
      <p:sp>
        <p:nvSpPr>
          <p:cNvPr id="3" name="Content Placeholder 2"/>
          <p:cNvSpPr>
            <a:spLocks noGrp="1"/>
          </p:cNvSpPr>
          <p:nvPr>
            <p:ph idx="1"/>
          </p:nvPr>
        </p:nvSpPr>
        <p:spPr>
          <a:xfrm>
            <a:off x="457200" y="1362269"/>
            <a:ext cx="8229600" cy="4525963"/>
          </a:xfrm>
        </p:spPr>
        <p:txBody>
          <a:bodyPr>
            <a:normAutofit/>
          </a:bodyPr>
          <a:lstStyle/>
          <a:p>
            <a:pPr algn="ctr">
              <a:buNone/>
            </a:pPr>
            <a:r>
              <a:rPr lang="en-US" sz="3000" dirty="0" smtClean="0"/>
              <a:t>We are excited to see you succeed. Please contact us with any questions or if there is any way we can better support your fundraising efforts. We are here to help!</a:t>
            </a:r>
          </a:p>
          <a:p>
            <a:endParaRPr lang="en-US" dirty="0" smtClean="0"/>
          </a:p>
          <a:p>
            <a:pPr algn="ctr">
              <a:buNone/>
            </a:pPr>
            <a:r>
              <a:rPr lang="en-US" dirty="0" err="1" smtClean="0">
                <a:solidFill>
                  <a:schemeClr val="accent2"/>
                </a:solidFill>
              </a:rPr>
              <a:t>Support@Razoo.com</a:t>
            </a:r>
            <a:endParaRPr lang="en-US" dirty="0" smtClean="0">
              <a:solidFill>
                <a:schemeClr val="accent2"/>
              </a:solidFill>
            </a:endParaRPr>
          </a:p>
          <a:p>
            <a:pPr algn="ctr">
              <a:buNone/>
            </a:pPr>
            <a:r>
              <a:rPr lang="en-US" dirty="0" smtClean="0">
                <a:solidFill>
                  <a:schemeClr val="accent2"/>
                </a:solidFill>
              </a:rPr>
              <a:t>866-437-1952</a:t>
            </a:r>
          </a:p>
          <a:p>
            <a:pPr algn="ctr">
              <a:buNone/>
            </a:pPr>
            <a:r>
              <a:rPr lang="en-US" dirty="0" smtClean="0">
                <a:solidFill>
                  <a:schemeClr val="accent2"/>
                </a:solidFill>
              </a:rPr>
              <a:t>Monday-Friday, 9am-6pm EST</a:t>
            </a:r>
            <a:endParaRPr lang="en-US" dirty="0">
              <a:solidFill>
                <a:schemeClr val="accent2"/>
              </a:solidFill>
            </a:endParaRPr>
          </a:p>
        </p:txBody>
      </p:sp>
      <p:sp>
        <p:nvSpPr>
          <p:cNvPr id="6" name="Slide Number Placeholder 5"/>
          <p:cNvSpPr>
            <a:spLocks noGrp="1"/>
          </p:cNvSpPr>
          <p:nvPr>
            <p:ph type="sldNum" sz="quarter" idx="12"/>
          </p:nvPr>
        </p:nvSpPr>
        <p:spPr/>
        <p:txBody>
          <a:bodyPr/>
          <a:lstStyle/>
          <a:p>
            <a:fld id="{3A1CEC2E-1BD7-984C-AFAA-EEC64DC69738}" type="slidenum">
              <a:rPr lang="en-US" smtClean="0"/>
              <a:pPr/>
              <a:t>12</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586"/>
            <a:ext cx="8229600" cy="1143000"/>
          </a:xfrm>
        </p:spPr>
        <p:txBody>
          <a:bodyPr>
            <a:normAutofit/>
          </a:bodyPr>
          <a:lstStyle/>
          <a:p>
            <a:r>
              <a:rPr lang="en-US" sz="4200" dirty="0" smtClean="0"/>
              <a:t>Getting Started on Razoo</a:t>
            </a:r>
            <a:endParaRPr lang="en-US" sz="4200" dirty="0"/>
          </a:p>
        </p:txBody>
      </p:sp>
      <p:sp>
        <p:nvSpPr>
          <p:cNvPr id="3" name="Content Placeholder 2"/>
          <p:cNvSpPr>
            <a:spLocks noGrp="1"/>
          </p:cNvSpPr>
          <p:nvPr>
            <p:ph idx="1"/>
          </p:nvPr>
        </p:nvSpPr>
        <p:spPr>
          <a:xfrm>
            <a:off x="719092" y="1754155"/>
            <a:ext cx="7967708" cy="4525963"/>
          </a:xfrm>
        </p:spPr>
        <p:txBody>
          <a:bodyPr>
            <a:normAutofit/>
          </a:bodyPr>
          <a:lstStyle/>
          <a:p>
            <a:pPr marL="0" indent="0">
              <a:buClr>
                <a:schemeClr val="accent3"/>
              </a:buClr>
              <a:buNone/>
            </a:pPr>
            <a:endParaRPr lang="en-US" dirty="0" smtClean="0">
              <a:solidFill>
                <a:srgbClr val="9CCA3B"/>
              </a:solidFill>
            </a:endParaRPr>
          </a:p>
          <a:p>
            <a:pPr marL="514350" indent="-514350">
              <a:buClr>
                <a:schemeClr val="accent3"/>
              </a:buClr>
              <a:buFont typeface="+mj-lt"/>
              <a:buAutoNum type="arabicPeriod"/>
            </a:pPr>
            <a:r>
              <a:rPr lang="en-US" dirty="0" smtClean="0">
                <a:solidFill>
                  <a:srgbClr val="9CCA3B"/>
                </a:solidFill>
              </a:rPr>
              <a:t>Claim</a:t>
            </a:r>
            <a:r>
              <a:rPr lang="en-US" dirty="0" smtClean="0"/>
              <a:t> ownership of your org on Razoo</a:t>
            </a:r>
          </a:p>
          <a:p>
            <a:pPr marL="514350" indent="-514350">
              <a:buFont typeface="+mj-lt"/>
              <a:buAutoNum type="arabicPeriod"/>
            </a:pPr>
            <a:endParaRPr lang="en-US" dirty="0" smtClean="0"/>
          </a:p>
          <a:p>
            <a:pPr marL="514350" indent="-514350">
              <a:buClr>
                <a:schemeClr val="accent3"/>
              </a:buClr>
              <a:buFont typeface="+mj-lt"/>
              <a:buAutoNum type="arabicPeriod"/>
            </a:pPr>
            <a:r>
              <a:rPr lang="en-US" dirty="0" smtClean="0">
                <a:solidFill>
                  <a:srgbClr val="9CCA3B"/>
                </a:solidFill>
              </a:rPr>
              <a:t>Customize</a:t>
            </a:r>
            <a:r>
              <a:rPr lang="en-US" dirty="0" smtClean="0"/>
              <a:t> your page</a:t>
            </a:r>
          </a:p>
          <a:p>
            <a:pPr marL="514350" indent="-514350">
              <a:buFont typeface="+mj-lt"/>
              <a:buAutoNum type="arabicPeriod"/>
            </a:pPr>
            <a:endParaRPr lang="en-US" dirty="0" smtClean="0"/>
          </a:p>
          <a:p>
            <a:pPr marL="514350" indent="-514350">
              <a:buClr>
                <a:schemeClr val="accent3"/>
              </a:buClr>
              <a:buFont typeface="+mj-lt"/>
              <a:buAutoNum type="arabicPeriod"/>
            </a:pPr>
            <a:r>
              <a:rPr lang="en-US" dirty="0" smtClean="0">
                <a:solidFill>
                  <a:srgbClr val="9CCA3B"/>
                </a:solidFill>
              </a:rPr>
              <a:t>Contact</a:t>
            </a:r>
            <a:r>
              <a:rPr lang="en-US" dirty="0" smtClean="0"/>
              <a:t> us – we’re here to help!</a:t>
            </a:r>
          </a:p>
        </p:txBody>
      </p:sp>
      <p:sp>
        <p:nvSpPr>
          <p:cNvPr id="6" name="Slide Number Placeholder 5"/>
          <p:cNvSpPr>
            <a:spLocks noGrp="1"/>
          </p:cNvSpPr>
          <p:nvPr>
            <p:ph type="sldNum" sz="quarter" idx="12"/>
          </p:nvPr>
        </p:nvSpPr>
        <p:spPr/>
        <p:txBody>
          <a:bodyPr/>
          <a:lstStyle/>
          <a:p>
            <a:fld id="{3A1CEC2E-1BD7-984C-AFAA-EEC64DC69738}"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Placeholder 1"/>
          <p:cNvSpPr txBox="1">
            <a:spLocks/>
          </p:cNvSpPr>
          <p:nvPr/>
        </p:nvSpPr>
        <p:spPr>
          <a:xfrm>
            <a:off x="457200" y="115410"/>
            <a:ext cx="82296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200" u="none" strike="noStrike" kern="1200" spc="-150" normalizeH="0" baseline="0" noProof="0" dirty="0" smtClean="0">
                <a:ln>
                  <a:noFill/>
                </a:ln>
                <a:solidFill>
                  <a:schemeClr val="accent5"/>
                </a:solidFill>
                <a:effectLst/>
                <a:uLnTx/>
                <a:uFillTx/>
                <a:latin typeface="Gotham Bold"/>
                <a:ea typeface="+mj-ea"/>
                <a:cs typeface="Gotham Bold"/>
              </a:rPr>
              <a:t>Claim Ownership of your Page</a:t>
            </a:r>
            <a:endParaRPr kumimoji="0" lang="en-US" sz="4200" u="none" strike="noStrike" kern="1200" spc="-150" normalizeH="0" baseline="0" noProof="0" dirty="0">
              <a:ln>
                <a:noFill/>
              </a:ln>
              <a:solidFill>
                <a:schemeClr val="accent5"/>
              </a:solidFill>
              <a:effectLst/>
              <a:uLnTx/>
              <a:uFillTx/>
              <a:latin typeface="Gotham Bold"/>
              <a:ea typeface="+mj-ea"/>
              <a:cs typeface="Gotham Bold"/>
            </a:endParaRPr>
          </a:p>
        </p:txBody>
      </p:sp>
      <p:sp>
        <p:nvSpPr>
          <p:cNvPr id="5" name="Text Placeholder 2"/>
          <p:cNvSpPr txBox="1">
            <a:spLocks/>
          </p:cNvSpPr>
          <p:nvPr/>
        </p:nvSpPr>
        <p:spPr>
          <a:xfrm>
            <a:off x="4519448" y="1258410"/>
            <a:ext cx="4473632" cy="4947081"/>
          </a:xfrm>
          <a:prstGeom prst="rect">
            <a:avLst/>
          </a:prstGeom>
        </p:spPr>
        <p:txBody>
          <a:bodyPr vert="horz" lIns="91440" tIns="45720" rIns="91440" bIns="45720" rtlCol="0">
            <a:noAutofit/>
          </a:bodyPr>
          <a:lstStyle/>
          <a:p>
            <a:pPr marL="514350" lvl="0" indent="-514350">
              <a:spcBef>
                <a:spcPct val="20000"/>
              </a:spcBef>
              <a:buFont typeface="+mj-lt"/>
              <a:buAutoNum type="arabicPeriod"/>
              <a:defRPr/>
            </a:pPr>
            <a:r>
              <a:rPr kumimoji="0" lang="en-US" sz="2600" u="none" strike="noStrike" kern="1200" cap="none" spc="0" normalizeH="0" baseline="0" noProof="0" dirty="0" smtClean="0">
                <a:ln>
                  <a:noFill/>
                </a:ln>
                <a:solidFill>
                  <a:schemeClr val="accent3"/>
                </a:solidFill>
                <a:effectLst/>
                <a:uLnTx/>
                <a:uFillTx/>
                <a:latin typeface="Gotham Narrow Book"/>
                <a:ea typeface="+mn-ea"/>
                <a:cs typeface="Gotham Narrow Book"/>
              </a:rPr>
              <a:t>Click the </a:t>
            </a:r>
            <a:r>
              <a:rPr kumimoji="0" lang="en-US" sz="2600" u="none" strike="noStrike" kern="1200" cap="none" spc="0" normalizeH="0" baseline="0" noProof="0" dirty="0" smtClean="0">
                <a:ln>
                  <a:noFill/>
                </a:ln>
                <a:solidFill>
                  <a:srgbClr val="9CCA3B"/>
                </a:solidFill>
                <a:effectLst/>
                <a:uLnTx/>
                <a:uFillTx/>
                <a:latin typeface="Gotham Narrow Book"/>
                <a:ea typeface="+mn-ea"/>
                <a:cs typeface="Gotham Narrow Book"/>
              </a:rPr>
              <a:t>Register</a:t>
            </a:r>
            <a:r>
              <a:rPr kumimoji="0" lang="en-US" sz="2600" u="none" strike="noStrike" kern="1200" cap="none" spc="0" normalizeH="0" noProof="0" dirty="0" smtClean="0">
                <a:ln>
                  <a:noFill/>
                </a:ln>
                <a:solidFill>
                  <a:srgbClr val="9CCA3B"/>
                </a:solidFill>
                <a:effectLst/>
                <a:uLnTx/>
                <a:uFillTx/>
                <a:latin typeface="Gotham Narrow Book"/>
                <a:ea typeface="+mn-ea"/>
                <a:cs typeface="Gotham Narrow Book"/>
              </a:rPr>
              <a:t> </a:t>
            </a:r>
            <a:r>
              <a:rPr kumimoji="0" lang="en-US" sz="2600" u="none" strike="noStrike" kern="1200" cap="none" spc="0" normalizeH="0" noProof="0" dirty="0" smtClean="0">
                <a:ln>
                  <a:noFill/>
                </a:ln>
                <a:solidFill>
                  <a:schemeClr val="accent3"/>
                </a:solidFill>
                <a:effectLst/>
                <a:uLnTx/>
                <a:uFillTx/>
                <a:latin typeface="Gotham Narrow Book"/>
                <a:ea typeface="+mn-ea"/>
                <a:cs typeface="Gotham Narrow Book"/>
              </a:rPr>
              <a:t>button from the Support Your Media </a:t>
            </a:r>
            <a:r>
              <a:rPr lang="en-US" sz="2600" dirty="0" smtClean="0">
                <a:solidFill>
                  <a:schemeClr val="accent3"/>
                </a:solidFill>
                <a:latin typeface="Gotham Narrow Book"/>
                <a:cs typeface="Gotham Narrow Book"/>
              </a:rPr>
              <a:t>Day </a:t>
            </a:r>
            <a:r>
              <a:rPr kumimoji="0" lang="en-US" sz="2600" u="none" strike="noStrike" kern="1200" cap="none" spc="0" normalizeH="0" noProof="0" dirty="0" smtClean="0">
                <a:ln>
                  <a:noFill/>
                </a:ln>
                <a:solidFill>
                  <a:schemeClr val="accent3"/>
                </a:solidFill>
                <a:effectLst/>
                <a:uLnTx/>
                <a:uFillTx/>
                <a:latin typeface="Gotham Narrow Book"/>
                <a:ea typeface="+mn-ea"/>
                <a:cs typeface="Gotham Narrow Book"/>
              </a:rPr>
              <a:t>homepage. </a:t>
            </a:r>
            <a:r>
              <a:rPr kumimoji="0" lang="en-US" sz="2000" b="1" u="sng" strike="noStrike" kern="1200" cap="none" spc="0" normalizeH="0" baseline="0" noProof="0" dirty="0" err="1" smtClean="0">
                <a:ln>
                  <a:noFill/>
                </a:ln>
                <a:solidFill>
                  <a:schemeClr val="accent3"/>
                </a:solidFill>
                <a:effectLst/>
                <a:uLnTx/>
                <a:uFillTx/>
                <a:latin typeface="Gotham Narrow Book"/>
                <a:ea typeface="+mn-ea"/>
                <a:cs typeface="Gotham Narrow Book"/>
              </a:rPr>
              <a:t>SupportYourMedia.razoo.com</a:t>
            </a:r>
            <a:r>
              <a:rPr kumimoji="0" lang="en-US" sz="2000" b="1" u="sng" strike="noStrike" kern="1200" cap="none" spc="0" normalizeH="0" baseline="0" noProof="0" dirty="0" smtClean="0">
                <a:ln>
                  <a:noFill/>
                </a:ln>
                <a:solidFill>
                  <a:schemeClr val="accent3"/>
                </a:solidFill>
                <a:effectLst/>
                <a:uLnTx/>
                <a:uFillTx/>
                <a:latin typeface="Gotham Narrow Book"/>
                <a:ea typeface="+mn-ea"/>
                <a:cs typeface="Gotham Narrow Book"/>
              </a:rPr>
              <a:t> </a:t>
            </a:r>
          </a:p>
          <a:p>
            <a:pPr lvl="0">
              <a:spcBef>
                <a:spcPct val="20000"/>
              </a:spcBef>
              <a:defRPr/>
            </a:pPr>
            <a:endParaRPr kumimoji="0" lang="en-US" sz="1050" u="none" strike="noStrike" kern="1200" cap="none" spc="0" normalizeH="0" baseline="0" noProof="0" dirty="0" smtClean="0">
              <a:ln>
                <a:noFill/>
              </a:ln>
              <a:solidFill>
                <a:schemeClr val="accent3"/>
              </a:solidFill>
              <a:effectLst/>
              <a:uLnTx/>
              <a:uFillTx/>
              <a:latin typeface="Gotham Narrow Book"/>
              <a:ea typeface="+mn-ea"/>
              <a:cs typeface="Gotham Narrow Book"/>
            </a:endParaRPr>
          </a:p>
          <a:p>
            <a:pPr marL="514350" lvl="0" indent="-514350">
              <a:spcBef>
                <a:spcPct val="20000"/>
              </a:spcBef>
              <a:buFont typeface="+mj-lt"/>
              <a:buAutoNum type="arabicPeriod"/>
              <a:defRPr/>
            </a:pPr>
            <a:r>
              <a:rPr kumimoji="0" lang="en-US" sz="2600" u="none" strike="noStrike" kern="1200" cap="none" spc="0" normalizeH="0" baseline="0" noProof="0" dirty="0" smtClean="0">
                <a:ln>
                  <a:noFill/>
                </a:ln>
                <a:solidFill>
                  <a:schemeClr val="accent3"/>
                </a:solidFill>
                <a:effectLst/>
                <a:uLnTx/>
                <a:uFillTx/>
                <a:latin typeface="Gotham Narrow Book"/>
                <a:ea typeface="+mn-ea"/>
                <a:cs typeface="Gotham Narrow Book"/>
              </a:rPr>
              <a:t>Follow the steps</a:t>
            </a:r>
            <a:r>
              <a:rPr kumimoji="0" lang="en-US" sz="2600" u="none" strike="noStrike" kern="1200" cap="none" spc="0" normalizeH="0" noProof="0" dirty="0" smtClean="0">
                <a:ln>
                  <a:noFill/>
                </a:ln>
                <a:solidFill>
                  <a:schemeClr val="accent3"/>
                </a:solidFill>
                <a:effectLst/>
                <a:uLnTx/>
                <a:uFillTx/>
                <a:latin typeface="Gotham Narrow Book"/>
                <a:ea typeface="+mn-ea"/>
                <a:cs typeface="Gotham Narrow Book"/>
              </a:rPr>
              <a:t> to complete the form.</a:t>
            </a:r>
          </a:p>
          <a:p>
            <a:pPr lvl="0">
              <a:spcBef>
                <a:spcPct val="20000"/>
              </a:spcBef>
              <a:defRPr/>
            </a:pPr>
            <a:endParaRPr kumimoji="0" lang="en-US" sz="800" u="none" strike="noStrike" kern="1200" cap="none" spc="0" normalizeH="0" noProof="0" dirty="0" smtClean="0">
              <a:ln>
                <a:noFill/>
              </a:ln>
              <a:solidFill>
                <a:schemeClr val="accent3"/>
              </a:solidFill>
              <a:effectLst/>
              <a:uLnTx/>
              <a:uFillTx/>
              <a:latin typeface="Gotham Narrow Book"/>
              <a:ea typeface="+mn-ea"/>
              <a:cs typeface="Gotham Narrow Book"/>
            </a:endParaRPr>
          </a:p>
          <a:p>
            <a:pPr marL="514350" lvl="0" indent="-514350">
              <a:spcBef>
                <a:spcPct val="20000"/>
              </a:spcBef>
              <a:buFont typeface="+mj-lt"/>
              <a:buAutoNum type="arabicPeriod"/>
              <a:defRPr/>
            </a:pPr>
            <a:r>
              <a:rPr lang="en-US" sz="2600" dirty="0" smtClean="0">
                <a:solidFill>
                  <a:schemeClr val="accent3"/>
                </a:solidFill>
                <a:latin typeface="Gotham Narrow Book"/>
                <a:cs typeface="Gotham Narrow Book"/>
              </a:rPr>
              <a:t>Wait for an approval        e-mail from </a:t>
            </a:r>
            <a:r>
              <a:rPr lang="en-US" sz="2600" dirty="0" smtClean="0">
                <a:solidFill>
                  <a:schemeClr val="accent3"/>
                </a:solidFill>
                <a:latin typeface="Gotham Narrow Book"/>
                <a:cs typeface="Gotham Narrow Book"/>
                <a:hlinkClick r:id="rId3"/>
              </a:rPr>
              <a:t>do-not-reply@razoo.com</a:t>
            </a:r>
            <a:r>
              <a:rPr lang="en-US" sz="2600" dirty="0">
                <a:solidFill>
                  <a:schemeClr val="accent3"/>
                </a:solidFill>
                <a:latin typeface="Gotham Narrow Book"/>
                <a:cs typeface="Gotham Narrow Book"/>
              </a:rPr>
              <a:t>, about </a:t>
            </a:r>
            <a:r>
              <a:rPr lang="en-US" sz="2600" dirty="0" smtClean="0">
                <a:solidFill>
                  <a:schemeClr val="accent3"/>
                </a:solidFill>
                <a:latin typeface="Gotham Narrow Book"/>
                <a:cs typeface="Gotham Narrow Book"/>
              </a:rPr>
              <a:t>1</a:t>
            </a:r>
            <a:r>
              <a:rPr lang="en-US" sz="2600" dirty="0">
                <a:solidFill>
                  <a:schemeClr val="accent3"/>
                </a:solidFill>
                <a:latin typeface="Gotham Narrow Book"/>
                <a:cs typeface="Gotham Narrow Book"/>
              </a:rPr>
              <a:t>-2 business days </a:t>
            </a:r>
            <a:r>
              <a:rPr lang="en-US" sz="2600" dirty="0" smtClean="0">
                <a:solidFill>
                  <a:schemeClr val="accent3"/>
                </a:solidFill>
                <a:latin typeface="Gotham Narrow Book"/>
                <a:cs typeface="Gotham Narrow Book"/>
              </a:rPr>
              <a:t>after you submit the form.</a:t>
            </a:r>
          </a:p>
        </p:txBody>
      </p:sp>
      <p:sp>
        <p:nvSpPr>
          <p:cNvPr id="7" name="Slide Number Placeholder 5"/>
          <p:cNvSpPr>
            <a:spLocks noGrp="1"/>
          </p:cNvSpPr>
          <p:nvPr>
            <p:ph type="sldNum" sz="quarter" idx="4294967295"/>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CEC2E-1BD7-984C-AFAA-EEC64DC69738}" type="slidenum">
              <a:rPr lang="en-US" smtClean="0"/>
              <a:pPr/>
              <a:t>3</a:t>
            </a:fld>
            <a:endParaRPr lang="en-US"/>
          </a:p>
        </p:txBody>
      </p:sp>
      <p:sp>
        <p:nvSpPr>
          <p:cNvPr id="8" name="Slide Number Placeholder 5"/>
          <p:cNvSpPr>
            <a:spLocks noGrp="1"/>
          </p:cNvSpPr>
          <p:nvPr>
            <p:ph type="sldNum" sz="quarter" idx="12"/>
          </p:nvPr>
        </p:nvSpPr>
        <p:spPr>
          <a:xfrm>
            <a:off x="3225339" y="6356350"/>
            <a:ext cx="2133600" cy="365125"/>
          </a:xfrm>
        </p:spPr>
        <p:txBody>
          <a:bodyPr/>
          <a:lstStyle/>
          <a:p>
            <a:fld id="{3A1CEC2E-1BD7-984C-AFAA-EEC64DC69738}" type="slidenum">
              <a:rPr lang="en-US" smtClean="0"/>
              <a:pPr/>
              <a:t>3</a:t>
            </a:fld>
            <a:endParaRPr lang="en-US" dirty="0"/>
          </a:p>
        </p:txBody>
      </p:sp>
      <p:pic>
        <p:nvPicPr>
          <p:cNvPr id="3" name="Picture 2" descr="Screen shot 2011-12-09 at 1.54.46 PM.png"/>
          <p:cNvPicPr>
            <a:picLocks noChangeAspect="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457200" y="1858101"/>
            <a:ext cx="3746500" cy="32512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0"/>
            <a:ext cx="8229600" cy="1143000"/>
          </a:xfrm>
        </p:spPr>
        <p:txBody>
          <a:bodyPr>
            <a:noAutofit/>
          </a:bodyPr>
          <a:lstStyle/>
          <a:p>
            <a:r>
              <a:rPr lang="en-US" sz="4200" dirty="0" smtClean="0"/>
              <a:t>Customize Your Page</a:t>
            </a:r>
            <a:endParaRPr lang="en-US" sz="4200" dirty="0"/>
          </a:p>
        </p:txBody>
      </p:sp>
      <p:sp>
        <p:nvSpPr>
          <p:cNvPr id="13" name="Slide Number Placeholder 6"/>
          <p:cNvSpPr>
            <a:spLocks noGrp="1"/>
          </p:cNvSpPr>
          <p:nvPr>
            <p:ph type="sldNum" sz="quarter" idx="12"/>
          </p:nvPr>
        </p:nvSpPr>
        <p:spPr>
          <a:xfrm>
            <a:off x="6553200" y="6356350"/>
            <a:ext cx="2133600" cy="365125"/>
          </a:xfrm>
        </p:spPr>
        <p:txBody>
          <a:bodyPr/>
          <a:lstStyle/>
          <a:p>
            <a:fld id="{3A1CEC2E-1BD7-984C-AFAA-EEC64DC69738}" type="slidenum">
              <a:rPr lang="en-US" smtClean="0"/>
              <a:pPr/>
              <a:t>4</a:t>
            </a:fld>
            <a:endParaRPr lang="en-US"/>
          </a:p>
        </p:txBody>
      </p:sp>
      <p:sp>
        <p:nvSpPr>
          <p:cNvPr id="14" name="Rectangle 13"/>
          <p:cNvSpPr/>
          <p:nvPr/>
        </p:nvSpPr>
        <p:spPr>
          <a:xfrm>
            <a:off x="270769" y="1535411"/>
            <a:ext cx="3697549" cy="4801315"/>
          </a:xfrm>
          <a:prstGeom prst="rect">
            <a:avLst/>
          </a:prstGeom>
        </p:spPr>
        <p:txBody>
          <a:bodyPr wrap="square">
            <a:spAutoFit/>
          </a:bodyPr>
          <a:lstStyle/>
          <a:p>
            <a:pPr marL="342900" lvl="0" indent="-342900">
              <a:spcBef>
                <a:spcPts val="2400"/>
              </a:spcBef>
              <a:buFont typeface="Arial"/>
              <a:buChar char="•"/>
              <a:defRPr/>
            </a:pPr>
            <a:r>
              <a:rPr lang="en-US" sz="2600" dirty="0" smtClean="0">
                <a:solidFill>
                  <a:schemeClr val="accent3"/>
                </a:solidFill>
                <a:latin typeface="Gotham Narrow Book"/>
                <a:cs typeface="Gotham Narrow Book"/>
              </a:rPr>
              <a:t>Log-in to your account with admin access and click </a:t>
            </a:r>
            <a:r>
              <a:rPr lang="en-US" sz="2600" dirty="0" smtClean="0">
                <a:solidFill>
                  <a:schemeClr val="accent2"/>
                </a:solidFill>
                <a:latin typeface="Gotham Narrow Book"/>
                <a:cs typeface="Gotham Narrow Book"/>
              </a:rPr>
              <a:t>My Nonprofit </a:t>
            </a:r>
            <a:r>
              <a:rPr lang="en-US" sz="2600" dirty="0" smtClean="0">
                <a:solidFill>
                  <a:schemeClr val="accent3"/>
                </a:solidFill>
                <a:latin typeface="Gotham Narrow Book"/>
                <a:cs typeface="Gotham Narrow Book"/>
              </a:rPr>
              <a:t>from the right side of the header.</a:t>
            </a:r>
          </a:p>
          <a:p>
            <a:pPr marL="342900" lvl="0" indent="-342900">
              <a:spcBef>
                <a:spcPts val="2400"/>
              </a:spcBef>
              <a:buFont typeface="Arial"/>
              <a:buChar char="•"/>
              <a:defRPr/>
            </a:pPr>
            <a:r>
              <a:rPr lang="en-US" sz="2600" dirty="0" smtClean="0">
                <a:solidFill>
                  <a:schemeClr val="accent3"/>
                </a:solidFill>
                <a:latin typeface="Gotham Narrow Book"/>
                <a:cs typeface="Gotham Narrow Book"/>
              </a:rPr>
              <a:t>Use the </a:t>
            </a:r>
            <a:r>
              <a:rPr lang="en-US" sz="2600" dirty="0" smtClean="0">
                <a:solidFill>
                  <a:srgbClr val="92D050"/>
                </a:solidFill>
                <a:latin typeface="Gotham Narrow Book"/>
                <a:cs typeface="Gotham Narrow Book"/>
              </a:rPr>
              <a:t>admin tool bar </a:t>
            </a:r>
            <a:r>
              <a:rPr lang="en-US" sz="2600" dirty="0" smtClean="0">
                <a:solidFill>
                  <a:schemeClr val="accent3"/>
                </a:solidFill>
                <a:latin typeface="Gotham Narrow Book"/>
                <a:cs typeface="Gotham Narrow Book"/>
              </a:rPr>
              <a:t>or the completion steps to explain, illustrate, and promote your cause.</a:t>
            </a:r>
          </a:p>
        </p:txBody>
      </p:sp>
      <p:pic>
        <p:nvPicPr>
          <p:cNvPr id="12289" name="Picture 1"/>
          <p:cNvPicPr>
            <a:picLocks noChangeAspect="1" noChangeArrowheads="1"/>
          </p:cNvPicPr>
          <p:nvPr/>
        </p:nvPicPr>
        <p:blipFill>
          <a:blip r:embed="rId3"/>
          <a:srcRect/>
          <a:stretch>
            <a:fillRect/>
          </a:stretch>
        </p:blipFill>
        <p:spPr bwMode="auto">
          <a:xfrm>
            <a:off x="4363139" y="1535411"/>
            <a:ext cx="4610939" cy="861560"/>
          </a:xfrm>
          <a:prstGeom prst="rect">
            <a:avLst/>
          </a:prstGeom>
          <a:ln>
            <a:noFill/>
          </a:ln>
          <a:effectLst>
            <a:outerShdw blurRad="190500" algn="tl" rotWithShape="0">
              <a:srgbClr val="000000">
                <a:alpha val="70000"/>
              </a:srgbClr>
            </a:outerShdw>
          </a:effectLst>
        </p:spPr>
      </p:pic>
      <p:pic>
        <p:nvPicPr>
          <p:cNvPr id="12290" name="Picture 2"/>
          <p:cNvPicPr>
            <a:picLocks noChangeAspect="1" noChangeArrowheads="1"/>
          </p:cNvPicPr>
          <p:nvPr/>
        </p:nvPicPr>
        <p:blipFill>
          <a:blip r:embed="rId4"/>
          <a:srcRect/>
          <a:stretch>
            <a:fillRect/>
          </a:stretch>
        </p:blipFill>
        <p:spPr bwMode="auto">
          <a:xfrm>
            <a:off x="5590513" y="3080522"/>
            <a:ext cx="2625371" cy="2220805"/>
          </a:xfrm>
          <a:prstGeom prst="rect">
            <a:avLst/>
          </a:prstGeom>
          <a:ln>
            <a:noFill/>
          </a:ln>
          <a:effectLst>
            <a:outerShdw blurRad="190500" algn="tl" rotWithShape="0">
              <a:srgbClr val="000000">
                <a:alpha val="70000"/>
              </a:srgbClr>
            </a:outerShdw>
          </a:effectLst>
        </p:spPr>
      </p:pic>
      <p:sp>
        <p:nvSpPr>
          <p:cNvPr id="8" name="Slide Number Placeholder 5"/>
          <p:cNvSpPr txBox="1">
            <a:spLocks/>
          </p:cNvSpPr>
          <p:nvPr/>
        </p:nvSpPr>
        <p:spPr>
          <a:xfrm>
            <a:off x="3225339" y="6356350"/>
            <a:ext cx="2133600" cy="365125"/>
          </a:xfrm>
          <a:prstGeom prst="rect">
            <a:avLst/>
          </a:prstGeom>
        </p:spPr>
        <p:txBody>
          <a:bodyPr vert="horz"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fld id="{3A1CEC2E-1BD7-984C-AFAA-EEC64DC69738}"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0"/>
            <a:ext cx="8229600" cy="1143000"/>
          </a:xfrm>
        </p:spPr>
        <p:txBody>
          <a:bodyPr>
            <a:noAutofit/>
          </a:bodyPr>
          <a:lstStyle/>
          <a:p>
            <a:r>
              <a:rPr lang="en-US" sz="4200" dirty="0" smtClean="0"/>
              <a:t>Customize Your Page: Edit</a:t>
            </a:r>
            <a:endParaRPr lang="en-US" sz="4200" dirty="0"/>
          </a:p>
        </p:txBody>
      </p:sp>
      <p:sp>
        <p:nvSpPr>
          <p:cNvPr id="7" name="Content Placeholder 6"/>
          <p:cNvSpPr>
            <a:spLocks noGrp="1"/>
          </p:cNvSpPr>
          <p:nvPr>
            <p:ph idx="1"/>
          </p:nvPr>
        </p:nvSpPr>
        <p:spPr>
          <a:xfrm>
            <a:off x="4630225" y="998286"/>
            <a:ext cx="4197251" cy="5717219"/>
          </a:xfrm>
        </p:spPr>
        <p:txBody>
          <a:bodyPr>
            <a:normAutofit lnSpcReduction="10000"/>
          </a:bodyPr>
          <a:lstStyle/>
          <a:p>
            <a:pPr>
              <a:spcBef>
                <a:spcPts val="2400"/>
              </a:spcBef>
            </a:pPr>
            <a:r>
              <a:rPr lang="en-US" sz="2600" dirty="0" smtClean="0"/>
              <a:t>Include your mission statement in </a:t>
            </a:r>
            <a:r>
              <a:rPr lang="en-US" sz="2600" dirty="0" smtClean="0">
                <a:solidFill>
                  <a:schemeClr val="accent2"/>
                </a:solidFill>
              </a:rPr>
              <a:t>Summary.</a:t>
            </a:r>
          </a:p>
          <a:p>
            <a:pPr>
              <a:spcBef>
                <a:spcPts val="2400"/>
              </a:spcBef>
            </a:pPr>
            <a:r>
              <a:rPr lang="en-US" sz="2600" dirty="0" smtClean="0"/>
              <a:t>Explain the work of your media outlet in </a:t>
            </a:r>
            <a:r>
              <a:rPr lang="en-US" sz="2600" dirty="0" smtClean="0">
                <a:solidFill>
                  <a:schemeClr val="accent2"/>
                </a:solidFill>
              </a:rPr>
              <a:t>Tell Your Story.</a:t>
            </a:r>
          </a:p>
          <a:p>
            <a:pPr>
              <a:spcBef>
                <a:spcPts val="2400"/>
              </a:spcBef>
            </a:pPr>
            <a:r>
              <a:rPr lang="en-US" sz="2600" dirty="0" smtClean="0"/>
              <a:t>Highlight the value of a donor’s contribution by adding </a:t>
            </a:r>
            <a:r>
              <a:rPr lang="en-US" sz="2600" dirty="0" smtClean="0">
                <a:solidFill>
                  <a:schemeClr val="accent2"/>
                </a:solidFill>
              </a:rPr>
              <a:t>Suggested Donation Amounts. </a:t>
            </a:r>
          </a:p>
          <a:p>
            <a:pPr>
              <a:spcBef>
                <a:spcPts val="2400"/>
              </a:spcBef>
            </a:pPr>
            <a:r>
              <a:rPr lang="en-US" sz="2600" dirty="0" smtClean="0"/>
              <a:t>Personalize your page’s web link by creating a </a:t>
            </a:r>
            <a:r>
              <a:rPr lang="en-US" sz="2600" dirty="0" smtClean="0">
                <a:solidFill>
                  <a:schemeClr val="accent2"/>
                </a:solidFill>
              </a:rPr>
              <a:t>Custom URL.</a:t>
            </a:r>
            <a:endParaRPr lang="en-US" sz="2600" dirty="0">
              <a:solidFill>
                <a:schemeClr val="accent2"/>
              </a:solidFill>
            </a:endParaRPr>
          </a:p>
        </p:txBody>
      </p:sp>
      <p:pic>
        <p:nvPicPr>
          <p:cNvPr id="1032" name="Picture 8"/>
          <p:cNvPicPr>
            <a:picLocks noChangeAspect="1" noChangeArrowheads="1"/>
          </p:cNvPicPr>
          <p:nvPr/>
        </p:nvPicPr>
        <p:blipFill>
          <a:blip r:embed="rId3"/>
          <a:srcRect/>
          <a:stretch>
            <a:fillRect/>
          </a:stretch>
        </p:blipFill>
        <p:spPr bwMode="auto">
          <a:xfrm>
            <a:off x="407222" y="1311192"/>
            <a:ext cx="3962507" cy="4758372"/>
          </a:xfrm>
          <a:prstGeom prst="rect">
            <a:avLst/>
          </a:prstGeom>
          <a:ln>
            <a:noFill/>
          </a:ln>
          <a:effectLst>
            <a:outerShdw blurRad="190500" algn="tl" rotWithShape="0">
              <a:srgbClr val="000000">
                <a:alpha val="70000"/>
              </a:srgbClr>
            </a:outerShdw>
          </a:effectLst>
        </p:spPr>
      </p:pic>
      <p:sp>
        <p:nvSpPr>
          <p:cNvPr id="8" name="Slide Number Placeholder 7"/>
          <p:cNvSpPr>
            <a:spLocks noGrp="1"/>
          </p:cNvSpPr>
          <p:nvPr>
            <p:ph type="sldNum" sz="quarter" idx="12"/>
          </p:nvPr>
        </p:nvSpPr>
        <p:spPr/>
        <p:txBody>
          <a:bodyPr/>
          <a:lstStyle/>
          <a:p>
            <a:fld id="{3A1CEC2E-1BD7-984C-AFAA-EEC64DC69738}"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36914"/>
          </a:xfrm>
        </p:spPr>
        <p:txBody>
          <a:bodyPr>
            <a:normAutofit/>
          </a:bodyPr>
          <a:lstStyle/>
          <a:p>
            <a:r>
              <a:rPr lang="en-US" sz="4200" dirty="0" smtClean="0"/>
              <a:t>Customize Your Page: Images/Videos</a:t>
            </a:r>
            <a:endParaRPr lang="en-US" sz="4200" dirty="0"/>
          </a:p>
        </p:txBody>
      </p:sp>
      <p:sp>
        <p:nvSpPr>
          <p:cNvPr id="3" name="Content Placeholder 2"/>
          <p:cNvSpPr>
            <a:spLocks noGrp="1"/>
          </p:cNvSpPr>
          <p:nvPr>
            <p:ph idx="1"/>
          </p:nvPr>
        </p:nvSpPr>
        <p:spPr>
          <a:xfrm>
            <a:off x="278386" y="1706819"/>
            <a:ext cx="3618912" cy="4853832"/>
          </a:xfrm>
        </p:spPr>
        <p:txBody>
          <a:bodyPr>
            <a:noAutofit/>
          </a:bodyPr>
          <a:lstStyle/>
          <a:p>
            <a:pPr>
              <a:spcBef>
                <a:spcPts val="2400"/>
              </a:spcBef>
            </a:pPr>
            <a:r>
              <a:rPr lang="en-US" sz="2600" dirty="0" smtClean="0"/>
              <a:t>Show your nonprofit at work by uploading </a:t>
            </a:r>
            <a:r>
              <a:rPr lang="en-US" sz="2600" dirty="0" smtClean="0">
                <a:solidFill>
                  <a:srgbClr val="92D050"/>
                </a:solidFill>
              </a:rPr>
              <a:t>images</a:t>
            </a:r>
            <a:r>
              <a:rPr lang="en-US" sz="2600" dirty="0" smtClean="0"/>
              <a:t> and </a:t>
            </a:r>
            <a:r>
              <a:rPr lang="en-US" sz="2600" dirty="0" smtClean="0">
                <a:solidFill>
                  <a:srgbClr val="92D050"/>
                </a:solidFill>
              </a:rPr>
              <a:t>videos</a:t>
            </a:r>
            <a:r>
              <a:rPr lang="en-US" sz="2600" dirty="0" smtClean="0"/>
              <a:t>.</a:t>
            </a:r>
          </a:p>
          <a:p>
            <a:pPr>
              <a:spcBef>
                <a:spcPts val="2400"/>
              </a:spcBef>
            </a:pPr>
            <a:r>
              <a:rPr lang="en-US" sz="2600" dirty="0" smtClean="0"/>
              <a:t> Use multiple images with </a:t>
            </a:r>
            <a:r>
              <a:rPr lang="en-US" sz="2600" dirty="0" smtClean="0">
                <a:solidFill>
                  <a:schemeClr val="accent2"/>
                </a:solidFill>
              </a:rPr>
              <a:t>captions</a:t>
            </a:r>
            <a:r>
              <a:rPr lang="en-US" sz="2600" dirty="0" smtClean="0"/>
              <a:t> to tell a story.</a:t>
            </a:r>
          </a:p>
          <a:p>
            <a:pPr>
              <a:spcBef>
                <a:spcPts val="2400"/>
              </a:spcBef>
            </a:pPr>
            <a:r>
              <a:rPr lang="en-US" sz="2600" dirty="0" smtClean="0"/>
              <a:t>To upload a </a:t>
            </a:r>
            <a:r>
              <a:rPr lang="en-US" sz="2600" dirty="0" smtClean="0">
                <a:solidFill>
                  <a:srgbClr val="9CCA3B"/>
                </a:solidFill>
              </a:rPr>
              <a:t>video</a:t>
            </a:r>
            <a:r>
              <a:rPr lang="en-US" sz="2600" dirty="0" smtClean="0"/>
              <a:t>, copy and paste the link from </a:t>
            </a:r>
            <a:r>
              <a:rPr lang="en-US" sz="2600" dirty="0" err="1" smtClean="0"/>
              <a:t>Youtube</a:t>
            </a:r>
            <a:r>
              <a:rPr lang="en-US" sz="2600" dirty="0" smtClean="0"/>
              <a:t> or </a:t>
            </a:r>
            <a:r>
              <a:rPr lang="en-US" sz="2600" dirty="0" err="1" smtClean="0"/>
              <a:t>Vimeo</a:t>
            </a:r>
            <a:endParaRPr lang="en-US" sz="2600" dirty="0"/>
          </a:p>
        </p:txBody>
      </p:sp>
      <p:pic>
        <p:nvPicPr>
          <p:cNvPr id="10243" name="Picture 3"/>
          <p:cNvPicPr>
            <a:picLocks noChangeAspect="1" noChangeArrowheads="1"/>
          </p:cNvPicPr>
          <p:nvPr/>
        </p:nvPicPr>
        <p:blipFill>
          <a:blip r:embed="rId3"/>
          <a:srcRect/>
          <a:stretch>
            <a:fillRect/>
          </a:stretch>
        </p:blipFill>
        <p:spPr bwMode="auto">
          <a:xfrm>
            <a:off x="5127163" y="2049518"/>
            <a:ext cx="3121044" cy="3494690"/>
          </a:xfrm>
          <a:prstGeom prst="rect">
            <a:avLst/>
          </a:prstGeom>
          <a:ln>
            <a:noFill/>
          </a:ln>
          <a:effectLst>
            <a:outerShdw blurRad="190500" algn="tl" rotWithShape="0">
              <a:srgbClr val="000000">
                <a:alpha val="70000"/>
              </a:srgbClr>
            </a:outerShdw>
          </a:effectLst>
        </p:spPr>
      </p:pic>
      <p:sp>
        <p:nvSpPr>
          <p:cNvPr id="7" name="Slide Number Placeholder 6"/>
          <p:cNvSpPr>
            <a:spLocks noGrp="1"/>
          </p:cNvSpPr>
          <p:nvPr>
            <p:ph type="sldNum" sz="quarter" idx="12"/>
          </p:nvPr>
        </p:nvSpPr>
        <p:spPr/>
        <p:txBody>
          <a:bodyPr/>
          <a:lstStyle/>
          <a:p>
            <a:fld id="{3A1CEC2E-1BD7-984C-AFAA-EEC64DC69738}"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427585"/>
          </a:xfrm>
        </p:spPr>
        <p:txBody>
          <a:bodyPr>
            <a:noAutofit/>
          </a:bodyPr>
          <a:lstStyle/>
          <a:p>
            <a:r>
              <a:rPr lang="en-US" sz="4200" dirty="0" smtClean="0"/>
              <a:t>Customize Your Page: </a:t>
            </a:r>
            <a:br>
              <a:rPr lang="en-US" sz="4200" dirty="0" smtClean="0"/>
            </a:br>
            <a:r>
              <a:rPr lang="en-US" sz="4200" dirty="0" smtClean="0"/>
              <a:t>Thank Donors</a:t>
            </a:r>
            <a:endParaRPr lang="en-US" sz="4200" dirty="0"/>
          </a:p>
        </p:txBody>
      </p:sp>
      <p:sp>
        <p:nvSpPr>
          <p:cNvPr id="3" name="Content Placeholder 2"/>
          <p:cNvSpPr>
            <a:spLocks noGrp="1"/>
          </p:cNvSpPr>
          <p:nvPr>
            <p:ph idx="1"/>
          </p:nvPr>
        </p:nvSpPr>
        <p:spPr>
          <a:xfrm>
            <a:off x="5038100" y="2219417"/>
            <a:ext cx="3420976" cy="3275861"/>
          </a:xfrm>
        </p:spPr>
        <p:txBody>
          <a:bodyPr>
            <a:normAutofit lnSpcReduction="10000"/>
          </a:bodyPr>
          <a:lstStyle/>
          <a:p>
            <a:pPr>
              <a:spcBef>
                <a:spcPts val="2400"/>
              </a:spcBef>
            </a:pPr>
            <a:r>
              <a:rPr lang="en-US" sz="2600" dirty="0" smtClean="0"/>
              <a:t>Upload a </a:t>
            </a:r>
            <a:r>
              <a:rPr lang="en-US" sz="2600" dirty="0" smtClean="0">
                <a:solidFill>
                  <a:srgbClr val="92D050"/>
                </a:solidFill>
              </a:rPr>
              <a:t>thank you </a:t>
            </a:r>
            <a:r>
              <a:rPr lang="en-US" sz="2600" dirty="0" smtClean="0"/>
              <a:t>video for donors to view after making a contribution.</a:t>
            </a:r>
          </a:p>
          <a:p>
            <a:pPr>
              <a:spcBef>
                <a:spcPts val="2400"/>
              </a:spcBef>
            </a:pPr>
            <a:r>
              <a:rPr lang="en-US" sz="2600" dirty="0" smtClean="0"/>
              <a:t>Include a message in your donors’ tax receipt to express your appreciation.</a:t>
            </a:r>
            <a:endParaRPr lang="en-US" sz="2600" dirty="0"/>
          </a:p>
        </p:txBody>
      </p:sp>
      <p:pic>
        <p:nvPicPr>
          <p:cNvPr id="9217" name="Picture 1"/>
          <p:cNvPicPr>
            <a:picLocks noChangeAspect="1" noChangeArrowheads="1"/>
          </p:cNvPicPr>
          <p:nvPr/>
        </p:nvPicPr>
        <p:blipFill>
          <a:blip r:embed="rId2"/>
          <a:srcRect/>
          <a:stretch>
            <a:fillRect/>
          </a:stretch>
        </p:blipFill>
        <p:spPr bwMode="auto">
          <a:xfrm>
            <a:off x="783987" y="1804276"/>
            <a:ext cx="3224481" cy="3970800"/>
          </a:xfrm>
          <a:prstGeom prst="rect">
            <a:avLst/>
          </a:prstGeom>
          <a:ln>
            <a:noFill/>
          </a:ln>
          <a:effectLst>
            <a:outerShdw blurRad="190500" algn="tl" rotWithShape="0">
              <a:srgbClr val="000000">
                <a:alpha val="70000"/>
              </a:srgbClr>
            </a:outerShdw>
          </a:effectLst>
        </p:spPr>
      </p:pic>
      <p:sp>
        <p:nvSpPr>
          <p:cNvPr id="7" name="Slide Number Placeholder 6"/>
          <p:cNvSpPr>
            <a:spLocks noGrp="1"/>
          </p:cNvSpPr>
          <p:nvPr>
            <p:ph type="sldNum" sz="quarter" idx="12"/>
          </p:nvPr>
        </p:nvSpPr>
        <p:spPr/>
        <p:txBody>
          <a:bodyPr/>
          <a:lstStyle/>
          <a:p>
            <a:fld id="{3A1CEC2E-1BD7-984C-AFAA-EEC64DC69738}"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200" dirty="0" smtClean="0"/>
              <a:t>Customize Your Page: Share</a:t>
            </a:r>
            <a:endParaRPr lang="en-US" sz="4200" dirty="0"/>
          </a:p>
        </p:txBody>
      </p:sp>
      <p:sp>
        <p:nvSpPr>
          <p:cNvPr id="3" name="Content Placeholder 2"/>
          <p:cNvSpPr>
            <a:spLocks noGrp="1"/>
          </p:cNvSpPr>
          <p:nvPr>
            <p:ph idx="1"/>
          </p:nvPr>
        </p:nvSpPr>
        <p:spPr>
          <a:xfrm>
            <a:off x="189767" y="1447059"/>
            <a:ext cx="4360984" cy="5078028"/>
          </a:xfrm>
        </p:spPr>
        <p:txBody>
          <a:bodyPr>
            <a:normAutofit/>
          </a:bodyPr>
          <a:lstStyle/>
          <a:p>
            <a:pPr>
              <a:spcBef>
                <a:spcPts val="2400"/>
              </a:spcBef>
            </a:pPr>
            <a:r>
              <a:rPr lang="en-US" sz="2600" dirty="0" smtClean="0"/>
              <a:t>Spread the word via </a:t>
            </a:r>
            <a:r>
              <a:rPr lang="en-US" sz="2600" dirty="0" err="1" smtClean="0"/>
              <a:t>facebook</a:t>
            </a:r>
            <a:r>
              <a:rPr lang="en-US" sz="2600" dirty="0" smtClean="0"/>
              <a:t>, twitter, and e-mail.</a:t>
            </a:r>
          </a:p>
          <a:p>
            <a:pPr>
              <a:spcBef>
                <a:spcPts val="2400"/>
              </a:spcBef>
            </a:pPr>
            <a:r>
              <a:rPr lang="en-US" sz="2600" dirty="0" smtClean="0"/>
              <a:t>Customize and embed a </a:t>
            </a:r>
            <a:r>
              <a:rPr lang="en-US" sz="2600" dirty="0" smtClean="0">
                <a:solidFill>
                  <a:srgbClr val="9CCA3B"/>
                </a:solidFill>
              </a:rPr>
              <a:t>Donation Widget</a:t>
            </a:r>
            <a:r>
              <a:rPr lang="en-US" sz="2600" dirty="0" smtClean="0"/>
              <a:t> to allow donors to give right on your website or blog.</a:t>
            </a:r>
          </a:p>
          <a:p>
            <a:pPr>
              <a:spcBef>
                <a:spcPts val="2400"/>
              </a:spcBef>
            </a:pPr>
            <a:r>
              <a:rPr lang="en-US" sz="2600" dirty="0" smtClean="0"/>
              <a:t>Choose a </a:t>
            </a:r>
            <a:r>
              <a:rPr lang="en-US" sz="2600" dirty="0" smtClean="0">
                <a:solidFill>
                  <a:srgbClr val="92D050"/>
                </a:solidFill>
              </a:rPr>
              <a:t>Donate Now</a:t>
            </a:r>
            <a:r>
              <a:rPr lang="en-US" sz="2600" dirty="0" smtClean="0"/>
              <a:t> button to link donors from your website to your page on Razoo.</a:t>
            </a:r>
            <a:endParaRPr lang="en-US" sz="2600" dirty="0"/>
          </a:p>
        </p:txBody>
      </p:sp>
      <p:pic>
        <p:nvPicPr>
          <p:cNvPr id="4098" name="Picture 2"/>
          <p:cNvPicPr>
            <a:picLocks noChangeAspect="1" noChangeArrowheads="1"/>
          </p:cNvPicPr>
          <p:nvPr/>
        </p:nvPicPr>
        <p:blipFill>
          <a:blip r:embed="rId2"/>
          <a:srcRect/>
          <a:stretch>
            <a:fillRect/>
          </a:stretch>
        </p:blipFill>
        <p:spPr bwMode="auto">
          <a:xfrm>
            <a:off x="5212044" y="1208690"/>
            <a:ext cx="3288212" cy="1480208"/>
          </a:xfrm>
          <a:prstGeom prst="rect">
            <a:avLst/>
          </a:prstGeom>
          <a:ln>
            <a:noFill/>
          </a:ln>
          <a:effectLst>
            <a:outerShdw blurRad="292100" dist="139700" dir="2700000" algn="tl" rotWithShape="0">
              <a:srgbClr val="333333">
                <a:alpha val="65000"/>
              </a:srgbClr>
            </a:outerShdw>
          </a:effectLst>
        </p:spPr>
      </p:pic>
      <p:sp>
        <p:nvSpPr>
          <p:cNvPr id="8" name="Slide Number Placeholder 7"/>
          <p:cNvSpPr>
            <a:spLocks noGrp="1"/>
          </p:cNvSpPr>
          <p:nvPr>
            <p:ph type="sldNum" sz="quarter" idx="12"/>
          </p:nvPr>
        </p:nvSpPr>
        <p:spPr/>
        <p:txBody>
          <a:bodyPr/>
          <a:lstStyle/>
          <a:p>
            <a:fld id="{3A1CEC2E-1BD7-984C-AFAA-EEC64DC69738}" type="slidenum">
              <a:rPr lang="en-US" smtClean="0"/>
              <a:pPr/>
              <a:t>8</a:t>
            </a:fld>
            <a:endParaRPr lang="en-US" dirty="0"/>
          </a:p>
        </p:txBody>
      </p:sp>
      <p:pic>
        <p:nvPicPr>
          <p:cNvPr id="4" name="Picture 3" descr="Screen shot 2011-12-09 at 2.00.55 PM.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5212044" y="3477172"/>
            <a:ext cx="3288212" cy="242613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77281" y="-1"/>
            <a:ext cx="8773771" cy="1479011"/>
          </a:xfrm>
        </p:spPr>
        <p:txBody>
          <a:bodyPr>
            <a:noAutofit/>
          </a:bodyPr>
          <a:lstStyle/>
          <a:p>
            <a:r>
              <a:rPr lang="en-US" sz="4200" dirty="0" smtClean="0"/>
              <a:t>Customize Your Page: Donations</a:t>
            </a:r>
            <a:endParaRPr lang="en-US" sz="4200" dirty="0"/>
          </a:p>
        </p:txBody>
      </p:sp>
      <p:sp>
        <p:nvSpPr>
          <p:cNvPr id="3" name="Content Placeholder 2"/>
          <p:cNvSpPr>
            <a:spLocks noGrp="1"/>
          </p:cNvSpPr>
          <p:nvPr>
            <p:ph idx="1"/>
          </p:nvPr>
        </p:nvSpPr>
        <p:spPr>
          <a:xfrm>
            <a:off x="4669654" y="1624614"/>
            <a:ext cx="4281399" cy="4505598"/>
          </a:xfrm>
        </p:spPr>
        <p:txBody>
          <a:bodyPr>
            <a:noAutofit/>
          </a:bodyPr>
          <a:lstStyle/>
          <a:p>
            <a:pPr>
              <a:spcBef>
                <a:spcPts val="2400"/>
              </a:spcBef>
            </a:pPr>
            <a:r>
              <a:rPr lang="en-US" sz="2600" dirty="0" smtClean="0"/>
              <a:t>Click the </a:t>
            </a:r>
            <a:r>
              <a:rPr lang="en-US" sz="2600" dirty="0" smtClean="0">
                <a:solidFill>
                  <a:srgbClr val="92D050"/>
                </a:solidFill>
              </a:rPr>
              <a:t>Donations</a:t>
            </a:r>
            <a:r>
              <a:rPr lang="en-US" sz="2600" dirty="0" smtClean="0"/>
              <a:t> tab to view donor information filtered by date and download the report into a CSV file.</a:t>
            </a:r>
          </a:p>
          <a:p>
            <a:pPr>
              <a:spcBef>
                <a:spcPts val="2400"/>
              </a:spcBef>
            </a:pPr>
            <a:r>
              <a:rPr lang="en-US" sz="2600" dirty="0" smtClean="0"/>
              <a:t>To view information related to the monthly disbursement check from Razoo, click the link </a:t>
            </a:r>
            <a:r>
              <a:rPr lang="en-US" sz="2600" dirty="0" smtClean="0">
                <a:solidFill>
                  <a:schemeClr val="accent2"/>
                </a:solidFill>
              </a:rPr>
              <a:t>Disbursements.</a:t>
            </a:r>
            <a:endParaRPr lang="en-US" sz="2600" dirty="0">
              <a:solidFill>
                <a:schemeClr val="accent2"/>
              </a:solidFill>
            </a:endParaRPr>
          </a:p>
        </p:txBody>
      </p:sp>
      <p:grpSp>
        <p:nvGrpSpPr>
          <p:cNvPr id="7" name="Group 6"/>
          <p:cNvGrpSpPr/>
          <p:nvPr/>
        </p:nvGrpSpPr>
        <p:grpSpPr>
          <a:xfrm>
            <a:off x="398680" y="2253001"/>
            <a:ext cx="4107603" cy="3178260"/>
            <a:chOff x="332913" y="1479011"/>
            <a:chExt cx="4205611" cy="3283823"/>
          </a:xfrm>
        </p:grpSpPr>
        <p:pic>
          <p:nvPicPr>
            <p:cNvPr id="8" name="Picture 1"/>
            <p:cNvPicPr>
              <a:picLocks noChangeAspect="1" noChangeArrowheads="1"/>
            </p:cNvPicPr>
            <p:nvPr/>
          </p:nvPicPr>
          <p:blipFill>
            <a:blip r:embed="rId3"/>
            <a:srcRect/>
            <a:stretch>
              <a:fillRect/>
            </a:stretch>
          </p:blipFill>
          <p:spPr bwMode="auto">
            <a:xfrm>
              <a:off x="332913" y="1479011"/>
              <a:ext cx="4205611" cy="3283823"/>
            </a:xfrm>
            <a:prstGeom prst="rect">
              <a:avLst/>
            </a:prstGeom>
            <a:ln>
              <a:noFill/>
            </a:ln>
            <a:effectLst>
              <a:outerShdw blurRad="190500" algn="tl" rotWithShape="0">
                <a:srgbClr val="000000">
                  <a:alpha val="70000"/>
                </a:srgbClr>
              </a:outerShdw>
            </a:effectLst>
          </p:spPr>
        </p:pic>
        <p:pic>
          <p:nvPicPr>
            <p:cNvPr id="9" name="Picture 1"/>
            <p:cNvPicPr>
              <a:picLocks noChangeAspect="1" noChangeArrowheads="1"/>
            </p:cNvPicPr>
            <p:nvPr/>
          </p:nvPicPr>
          <p:blipFill rotWithShape="1">
            <a:blip r:embed="rId3"/>
            <a:srcRect l="48857" t="13903" r="16370" b="81995"/>
            <a:stretch/>
          </p:blipFill>
          <p:spPr bwMode="auto">
            <a:xfrm>
              <a:off x="1683756" y="1780048"/>
              <a:ext cx="1577921" cy="145341"/>
            </a:xfrm>
            <a:prstGeom prst="rect">
              <a:avLst/>
            </a:prstGeom>
            <a:noFill/>
            <a:ln w="9525">
              <a:noFill/>
              <a:miter lim="800000"/>
              <a:headEnd/>
              <a:tailEnd/>
            </a:ln>
          </p:spPr>
        </p:pic>
      </p:grpSp>
      <p:sp>
        <p:nvSpPr>
          <p:cNvPr id="12" name="Slide Number Placeholder 11"/>
          <p:cNvSpPr>
            <a:spLocks noGrp="1"/>
          </p:cNvSpPr>
          <p:nvPr>
            <p:ph type="sldNum" sz="quarter" idx="12"/>
          </p:nvPr>
        </p:nvSpPr>
        <p:spPr/>
        <p:txBody>
          <a:bodyPr/>
          <a:lstStyle/>
          <a:p>
            <a:fld id="{3A1CEC2E-1BD7-984C-AFAA-EEC64DC69738}"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Razoo Colors 1">
      <a:dk1>
        <a:srgbClr val="D2D2D2"/>
      </a:dk1>
      <a:lt1>
        <a:srgbClr val="6E7273"/>
      </a:lt1>
      <a:dk2>
        <a:srgbClr val="F6F6F6"/>
      </a:dk2>
      <a:lt2>
        <a:srgbClr val="252626"/>
      </a:lt2>
      <a:accent1>
        <a:srgbClr val="80D3F0"/>
      </a:accent1>
      <a:accent2>
        <a:srgbClr val="9CCA3B"/>
      </a:accent2>
      <a:accent3>
        <a:srgbClr val="2DA7DF"/>
      </a:accent3>
      <a:accent4>
        <a:srgbClr val="51833D"/>
      </a:accent4>
      <a:accent5>
        <a:srgbClr val="2686C5"/>
      </a:accent5>
      <a:accent6>
        <a:srgbClr val="214896"/>
      </a:accent6>
      <a:hlink>
        <a:srgbClr val="2686C5"/>
      </a:hlink>
      <a:folHlink>
        <a:srgbClr val="2686C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1382</TotalTime>
  <Words>1096</Words>
  <Application>Microsoft Macintosh PowerPoint</Application>
  <PresentationFormat>On-screen Show (4:3)</PresentationFormat>
  <Paragraphs>84</Paragraphs>
  <Slides>12</Slides>
  <Notes>6</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Office Theme</vt:lpstr>
      <vt:lpstr>Slide 1</vt:lpstr>
      <vt:lpstr>Getting Started on Razoo</vt:lpstr>
      <vt:lpstr>Slide 3</vt:lpstr>
      <vt:lpstr>Customize Your Page</vt:lpstr>
      <vt:lpstr>Customize Your Page: Edit</vt:lpstr>
      <vt:lpstr>Customize Your Page: Images/Videos</vt:lpstr>
      <vt:lpstr>Customize Your Page:  Thank Donors</vt:lpstr>
      <vt:lpstr>Customize Your Page: Share</vt:lpstr>
      <vt:lpstr>Customize Your Page: Donations</vt:lpstr>
      <vt:lpstr>Customize Your Page: Matching Grants</vt:lpstr>
      <vt:lpstr>Projects and Fundraisers [OPTIONAL]</vt:lpstr>
      <vt:lpstr>Contact</vt:lpstr>
    </vt:vector>
  </TitlesOfParts>
  <Company>Razoo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Razoo &amp; Ironman</dc:title>
  <dc:creator>Matthew Camp</dc:creator>
  <cp:lastModifiedBy>Erin Polgreen</cp:lastModifiedBy>
  <cp:revision>33</cp:revision>
  <dcterms:created xsi:type="dcterms:W3CDTF">2011-12-13T21:45:16Z</dcterms:created>
  <dcterms:modified xsi:type="dcterms:W3CDTF">2011-12-13T21:50:19Z</dcterms:modified>
</cp:coreProperties>
</file>