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77" r:id="rId2"/>
    <p:sldId id="290" r:id="rId3"/>
    <p:sldId id="262" r:id="rId4"/>
    <p:sldId id="295" r:id="rId5"/>
    <p:sldId id="267" r:id="rId6"/>
    <p:sldId id="279" r:id="rId7"/>
    <p:sldId id="271" r:id="rId8"/>
    <p:sldId id="298" r:id="rId9"/>
    <p:sldId id="300" r:id="rId10"/>
    <p:sldId id="297" r:id="rId11"/>
    <p:sldId id="294" r:id="rId12"/>
    <p:sldId id="261" r:id="rId13"/>
    <p:sldId id="269" r:id="rId14"/>
    <p:sldId id="286" r:id="rId15"/>
    <p:sldId id="289" r:id="rId16"/>
    <p:sldId id="293" r:id="rId17"/>
    <p:sldId id="287" r:id="rId18"/>
    <p:sldId id="275" r:id="rId19"/>
    <p:sldId id="276" r:id="rId20"/>
    <p:sldId id="258" r:id="rId21"/>
    <p:sldId id="256" r:id="rId22"/>
    <p:sldId id="285" r:id="rId23"/>
    <p:sldId id="257" r:id="rId24"/>
    <p:sldId id="299" r:id="rId25"/>
    <p:sldId id="302" r:id="rId26"/>
    <p:sldId id="30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6830"/>
    <a:srgbClr val="A6CF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9"/>
    <p:restoredTop sz="87519" autoAdjust="0"/>
  </p:normalViewPr>
  <p:slideViewPr>
    <p:cSldViewPr snapToGrid="0" snapToObjects="1">
      <p:cViewPr>
        <p:scale>
          <a:sx n="106" d="100"/>
          <a:sy n="106" d="100"/>
        </p:scale>
        <p:origin x="-89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6098C-3C77-8541-BD89-16B745912BB8}" type="datetimeFigureOut">
              <a:rPr lang="en-US" smtClean="0"/>
              <a:t>5/21/16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B023AB-22B5-D94B-98B0-B9D8A351CB2B}" type="slidenum">
              <a:rPr lang="en-US" smtClean="0"/>
              <a:t>‹#›</a:t>
            </a:fld>
            <a:endParaRPr lang="en-US"/>
          </a:p>
        </p:txBody>
      </p:sp>
    </p:spTree>
    <p:extLst>
      <p:ext uri="{BB962C8B-B14F-4D97-AF65-F5344CB8AC3E}">
        <p14:creationId xmlns:p14="http://schemas.microsoft.com/office/powerpoint/2010/main" val="4222031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Jo Ellen Green Kaiser.</a:t>
            </a:r>
            <a:r>
              <a:rPr lang="en-US" baseline="0" dirty="0" smtClean="0"/>
              <a:t> I’m the Executive Director of the Media Consortium. We’re a national network of 80 independent progressive news outlets. Our mission is to support and grow the impact of the independent news sector. </a:t>
            </a:r>
            <a:r>
              <a:rPr lang="en-US" baseline="0" dirty="0" smtClean="0"/>
              <a:t> Today, the focus of my talk is on impact. What it is, how we can measure it, and how we can grow it.</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a:t>
            </a:fld>
            <a:endParaRPr lang="en-US"/>
          </a:p>
        </p:txBody>
      </p:sp>
    </p:spTree>
    <p:extLst>
      <p:ext uri="{BB962C8B-B14F-4D97-AF65-F5344CB8AC3E}">
        <p14:creationId xmlns:p14="http://schemas.microsoft.com/office/powerpoint/2010/main" val="2434603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our experiment, Prof. King measured whether sentiment on Twitter about a particular topic changed after a set of stories ran. We used Twitter as our social media base in part in part because Twitter users are fairly similar to consumers of progressive news media, but also because Prof. King had access to the entire Twitter </a:t>
            </a:r>
            <a:r>
              <a:rPr lang="en-US" baseline="0" dirty="0" err="1" smtClean="0"/>
              <a:t>firehose</a:t>
            </a:r>
            <a:r>
              <a:rPr lang="en-US" baseline="0" dirty="0" smtClean="0"/>
              <a:t> of 400 million tweets/day. For each experimental instance, Prof. King would measure sentiment on Twitter about immigrants before we ran a set of stories, published on a random date picked by researchers, and then after we ran a set of stories.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10</a:t>
            </a:fld>
            <a:endParaRPr lang="en-US"/>
          </a:p>
        </p:txBody>
      </p:sp>
    </p:spTree>
    <p:extLst>
      <p:ext uri="{BB962C8B-B14F-4D97-AF65-F5344CB8AC3E}">
        <p14:creationId xmlns:p14="http://schemas.microsoft.com/office/powerpoint/2010/main" val="1242525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do this kind of A/B testing now because you have created an infrastructure and a protocol for that testing.</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11</a:t>
            </a:fld>
            <a:endParaRPr lang="en-US"/>
          </a:p>
        </p:txBody>
      </p:sp>
    </p:spTree>
    <p:extLst>
      <p:ext uri="{BB962C8B-B14F-4D97-AF65-F5344CB8AC3E}">
        <p14:creationId xmlns:p14="http://schemas.microsoft.com/office/powerpoint/2010/main" val="201196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that chart is not easy to translate into real life, so let’s look at an example. A</a:t>
            </a:r>
            <a:r>
              <a:rPr lang="en-US" baseline="0" dirty="0" smtClean="0"/>
              <a:t> few years back</a:t>
            </a:r>
            <a:r>
              <a:rPr lang="en-US" dirty="0" smtClean="0"/>
              <a:t>, the</a:t>
            </a:r>
            <a:r>
              <a:rPr lang="en-US" baseline="0" dirty="0" smtClean="0"/>
              <a:t> Christian right decided to use the Black Lives Matter movement to attack abortion. In The Blaze, Matt Walsh argued that the war against black people is real but is not happening out on the streets, but in abortion clinics. While police killings of black men were justified, he claimed, black folks should look instead at all the potential black lives being aborted. This meme was taken up by sites like </a:t>
            </a:r>
            <a:r>
              <a:rPr lang="en-US" baseline="0" dirty="0" err="1" smtClean="0"/>
              <a:t>blackdignity.com</a:t>
            </a:r>
            <a:r>
              <a:rPr lang="en-US" baseline="0" dirty="0" smtClean="0"/>
              <a:t>, </a:t>
            </a:r>
            <a:r>
              <a:rPr lang="en-US" baseline="0" dirty="0" err="1" smtClean="0"/>
              <a:t>protectingblacklife.org</a:t>
            </a:r>
            <a:r>
              <a:rPr lang="en-US" baseline="0" dirty="0" smtClean="0"/>
              <a:t> etc.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12</a:t>
            </a:fld>
            <a:endParaRPr lang="en-US"/>
          </a:p>
        </p:txBody>
      </p:sp>
    </p:spTree>
    <p:extLst>
      <p:ext uri="{BB962C8B-B14F-4D97-AF65-F5344CB8AC3E}">
        <p14:creationId xmlns:p14="http://schemas.microsoft.com/office/powerpoint/2010/main" val="257721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Could two relatively</a:t>
            </a:r>
            <a:r>
              <a:rPr lang="en-US" baseline="0" dirty="0" smtClean="0"/>
              <a:t> small outlets make a difference? Could they change sentiment around abortion especially in the context of black lives? The answer was yes! On April 6, Ms. Magazine published a digital story by Anita Little titled “When Anti-</a:t>
            </a:r>
            <a:r>
              <a:rPr lang="en-US" baseline="0" dirty="0" err="1" smtClean="0"/>
              <a:t>Choicers</a:t>
            </a:r>
            <a:r>
              <a:rPr lang="en-US" baseline="0" dirty="0" smtClean="0"/>
              <a:t> Coopt #Black Lives Matter.” The same day, Making Contact Radio Project’s </a:t>
            </a:r>
            <a:r>
              <a:rPr lang="en-US" baseline="0" dirty="0" err="1" smtClean="0"/>
              <a:t>Jaszmin</a:t>
            </a:r>
            <a:r>
              <a:rPr lang="en-US" baseline="0" dirty="0" smtClean="0"/>
              <a:t> Lopez published a radio story on black singer Nicki </a:t>
            </a:r>
            <a:r>
              <a:rPr lang="en-US" baseline="0" dirty="0" err="1" smtClean="0"/>
              <a:t>Minaj’s</a:t>
            </a:r>
            <a:r>
              <a:rPr lang="en-US" baseline="0" dirty="0" smtClean="0"/>
              <a:t> song “Autobiography"</a:t>
            </a:r>
            <a:endParaRPr lang="en-US" dirty="0" smtClean="0"/>
          </a:p>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13</a:t>
            </a:fld>
            <a:endParaRPr lang="en-US"/>
          </a:p>
        </p:txBody>
      </p:sp>
    </p:spTree>
    <p:extLst>
      <p:ext uri="{BB962C8B-B14F-4D97-AF65-F5344CB8AC3E}">
        <p14:creationId xmlns:p14="http://schemas.microsoft.com/office/powerpoint/2010/main" val="602251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a:t>
            </a:r>
            <a:r>
              <a:rPr lang="en-US" baseline="0" dirty="0" smtClean="0"/>
              <a:t> of these two stories was remarkable. The number of twitter posts that contained positive opinions on abortion almost doubled that week. People were influenced by what they read and heard.</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14</a:t>
            </a:fld>
            <a:endParaRPr lang="en-US"/>
          </a:p>
        </p:txBody>
      </p:sp>
    </p:spTree>
    <p:extLst>
      <p:ext uri="{BB962C8B-B14F-4D97-AF65-F5344CB8AC3E}">
        <p14:creationId xmlns:p14="http://schemas.microsoft.com/office/powerpoint/2010/main" val="323157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your support, we have</a:t>
            </a:r>
            <a:r>
              <a:rPr lang="en-US" baseline="0" dirty="0" smtClean="0"/>
              <a:t> created an infrastructure for measuring the influence of progressive media on conversations. Now we want to realize the return on your investment.</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15</a:t>
            </a:fld>
            <a:endParaRPr lang="en-US"/>
          </a:p>
        </p:txBody>
      </p:sp>
    </p:spTree>
    <p:extLst>
      <p:ext uri="{BB962C8B-B14F-4D97-AF65-F5344CB8AC3E}">
        <p14:creationId xmlns:p14="http://schemas.microsoft.com/office/powerpoint/2010/main" val="963279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so many questions we can ask. Do</a:t>
            </a:r>
            <a:r>
              <a:rPr lang="en-US" baseline="0" dirty="0" smtClean="0"/>
              <a:t>es a group of small outlets publishing together have as much impact as one outlet with larger reach? What works better, pushing out a lot of stories all at once, a spreading stories out over time? Is video a better platform for creating influence than text? What about long-form vs. short form?</a:t>
            </a:r>
            <a:endParaRPr lang="en-US" dirty="0" smtClean="0"/>
          </a:p>
          <a:p>
            <a:endParaRPr lang="en-US" dirty="0" smtClean="0"/>
          </a:p>
          <a:p>
            <a:r>
              <a:rPr lang="en-US" dirty="0" smtClean="0"/>
              <a:t>And we have </a:t>
            </a:r>
            <a:r>
              <a:rPr lang="en-US" dirty="0" err="1" smtClean="0"/>
              <a:t>tee'd</a:t>
            </a:r>
            <a:r>
              <a:rPr lang="en-US" dirty="0" smtClean="0"/>
              <a:t> up an experiment that will answer some of those questions quickly, while being very relevant for this election cycle.</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16</a:t>
            </a:fld>
            <a:endParaRPr lang="en-US"/>
          </a:p>
        </p:txBody>
      </p:sp>
    </p:spTree>
    <p:extLst>
      <p:ext uri="{BB962C8B-B14F-4D97-AF65-F5344CB8AC3E}">
        <p14:creationId xmlns:p14="http://schemas.microsoft.com/office/powerpoint/2010/main" val="1538176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month, the Media Consortium will launch a project on Immigrant Voter and Citizen Suppression. This project is designed to counter the nativism and xenophobia we are hearing during this electoral campaign. We need to push back with a counter narrative that will influence how Americans think about immigrants. Our focus will be on immigrants that are eligible to become citizens but face barriers to citizenship, and who are citizens but face barriers to voting. The project is designed to intersect with the Black Lives Matter movement's focus on voting rights. </a:t>
            </a:r>
            <a:br>
              <a:rPr lang="en-US" dirty="0" smtClean="0"/>
            </a:b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17</a:t>
            </a:fld>
            <a:endParaRPr lang="en-US"/>
          </a:p>
        </p:txBody>
      </p:sp>
    </p:spTree>
    <p:extLst>
      <p:ext uri="{BB962C8B-B14F-4D97-AF65-F5344CB8AC3E}">
        <p14:creationId xmlns:p14="http://schemas.microsoft.com/office/powerpoint/2010/main" val="3063446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Your </a:t>
            </a:r>
            <a:r>
              <a:rPr lang="en-US" dirty="0" smtClean="0"/>
              <a:t>support for this metrics project has been and continues to be critical to create the influence we seek. Thank you for your support.</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18</a:t>
            </a:fld>
            <a:endParaRPr lang="en-US"/>
          </a:p>
        </p:txBody>
      </p:sp>
    </p:spTree>
    <p:extLst>
      <p:ext uri="{BB962C8B-B14F-4D97-AF65-F5344CB8AC3E}">
        <p14:creationId xmlns:p14="http://schemas.microsoft.com/office/powerpoint/2010/main" val="524153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of presentation.</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19</a:t>
            </a:fld>
            <a:endParaRPr lang="en-US"/>
          </a:p>
        </p:txBody>
      </p:sp>
    </p:spTree>
    <p:extLst>
      <p:ext uri="{BB962C8B-B14F-4D97-AF65-F5344CB8AC3E}">
        <p14:creationId xmlns:p14="http://schemas.microsoft.com/office/powerpoint/2010/main" val="365683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idealize and hope for--a massive splash that will change everything all at once (like spotlight, or mother jones' 47% video).</a:t>
            </a:r>
            <a:br>
              <a:rPr lang="en-US" dirty="0" smtClean="0"/>
            </a:br>
            <a:r>
              <a:rPr lang="en-US" dirty="0" smtClean="0"/>
              <a:t/>
            </a:r>
            <a:br>
              <a:rPr lang="en-US" dirty="0" smtClean="0"/>
            </a:br>
            <a:r>
              <a:rPr lang="en-US" dirty="0" smtClean="0"/>
              <a:t>But it is impossible to plan for and create those kind of splashes. They are a combination of great journalism, great </a:t>
            </a:r>
            <a:r>
              <a:rPr lang="en-US" dirty="0" err="1" smtClean="0"/>
              <a:t>pr</a:t>
            </a:r>
            <a:r>
              <a:rPr lang="en-US" dirty="0" smtClean="0"/>
              <a:t>, and a lot of luck. </a:t>
            </a:r>
            <a:br>
              <a:rPr lang="en-US" dirty="0" smtClean="0"/>
            </a:b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a:t>
            </a:fld>
            <a:endParaRPr lang="en-US"/>
          </a:p>
        </p:txBody>
      </p:sp>
    </p:spTree>
    <p:extLst>
      <p:ext uri="{BB962C8B-B14F-4D97-AF65-F5344CB8AC3E}">
        <p14:creationId xmlns:p14="http://schemas.microsoft.com/office/powerpoint/2010/main" val="103583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20</a:t>
            </a:fld>
            <a:endParaRPr lang="en-US"/>
          </a:p>
        </p:txBody>
      </p:sp>
    </p:spTree>
    <p:extLst>
      <p:ext uri="{BB962C8B-B14F-4D97-AF65-F5344CB8AC3E}">
        <p14:creationId xmlns:p14="http://schemas.microsoft.com/office/powerpoint/2010/main" val="1183536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some of the tweets researchers found—these reference the Ms. magazine story directly. However the researcher’s system would have </a:t>
            </a:r>
            <a:r>
              <a:rPr lang="en-US" baseline="0" dirty="0" err="1" smtClean="0"/>
              <a:t>piced</a:t>
            </a:r>
            <a:r>
              <a:rPr lang="en-US" baseline="0" dirty="0" smtClean="0"/>
              <a:t> up the “Feminist Lady” tweet even if she hadn’t used the </a:t>
            </a:r>
            <a:r>
              <a:rPr lang="en-US" baseline="0" dirty="0" err="1" smtClean="0"/>
              <a:t>hashtag</a:t>
            </a:r>
            <a:r>
              <a:rPr lang="en-US" baseline="0" dirty="0" smtClean="0"/>
              <a:t> we were pushing or linked to the Ms. story. Juts having “black people” and “abortions” in her tweet would have been enough.</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22</a:t>
            </a:fld>
            <a:endParaRPr lang="en-US"/>
          </a:p>
        </p:txBody>
      </p:sp>
    </p:spTree>
    <p:extLst>
      <p:ext uri="{BB962C8B-B14F-4D97-AF65-F5344CB8AC3E}">
        <p14:creationId xmlns:p14="http://schemas.microsoft.com/office/powerpoint/2010/main" val="1020278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went about setting up this project, we worried that the ripples from our outlets would be present, but too small to measure. But, using the theory of collective impact, we theorized that multiple small outlets publishing simultaneously would create an effect greater than the sum of their parts. So we set up our experiment to measure the change in sentiment when multiple small outlets worked collectively to co-publish one or more stories.</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24</a:t>
            </a:fld>
            <a:endParaRPr lang="en-US"/>
          </a:p>
        </p:txBody>
      </p:sp>
    </p:spTree>
    <p:extLst>
      <p:ext uri="{BB962C8B-B14F-4D97-AF65-F5344CB8AC3E}">
        <p14:creationId xmlns:p14="http://schemas.microsoft.com/office/powerpoint/2010/main" val="218579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26</a:t>
            </a:fld>
            <a:endParaRPr lang="en-US"/>
          </a:p>
        </p:txBody>
      </p:sp>
    </p:spTree>
    <p:extLst>
      <p:ext uri="{BB962C8B-B14F-4D97-AF65-F5344CB8AC3E}">
        <p14:creationId xmlns:p14="http://schemas.microsoft.com/office/powerpoint/2010/main" val="134578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While those big events make sudden changes, the progressive movement is focused on long-term change. Think about our biggest issues--climate change; economic justice; racial justice; gender justice. These issues have particular instances, like the keystone pipeline or the $15 minimum wage or keeping abortion clinics open, and all of those are important. But what we really need to do is create long-term culture change so that we don't have to have these particular fights anymore.</a:t>
            </a:r>
            <a:br>
              <a:rPr lang="en-US" dirty="0" smtClean="0"/>
            </a:b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1B023AB-22B5-D94B-98B0-B9D8A351CB2B}" type="slidenum">
              <a:rPr lang="en-US" smtClean="0"/>
              <a:t>3</a:t>
            </a:fld>
            <a:endParaRPr lang="en-US"/>
          </a:p>
        </p:txBody>
      </p:sp>
    </p:spTree>
    <p:extLst>
      <p:ext uri="{BB962C8B-B14F-4D97-AF65-F5344CB8AC3E}">
        <p14:creationId xmlns:p14="http://schemas.microsoft.com/office/powerpoint/2010/main" val="83326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how would we measure that kind of influence? An entire field—metrics--has sprung up to measure how</a:t>
            </a:r>
            <a:r>
              <a:rPr lang="en-US" baseline="0" dirty="0" smtClean="0"/>
              <a:t> </a:t>
            </a:r>
            <a:r>
              <a:rPr lang="en-US" dirty="0" smtClean="0"/>
              <a:t>news</a:t>
            </a:r>
            <a:r>
              <a:rPr lang="en-US" baseline="0" dirty="0" smtClean="0"/>
              <a:t> media affects audiences. But most of these metrics were originally built for advertisers to measure impressions. They provide measures of quantity, but not of quality.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4</a:t>
            </a:fld>
            <a:endParaRPr lang="en-US"/>
          </a:p>
        </p:txBody>
      </p:sp>
    </p:spTree>
    <p:extLst>
      <p:ext uri="{BB962C8B-B14F-4D97-AF65-F5344CB8AC3E}">
        <p14:creationId xmlns:p14="http://schemas.microsoft.com/office/powerpoint/2010/main" val="424775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Metrics don’t tell us what</a:t>
            </a:r>
            <a:r>
              <a:rPr lang="en-US" baseline="0" dirty="0" smtClean="0"/>
              <a:t> we need to know, which is what affect we have on the end user. C</a:t>
            </a:r>
            <a:r>
              <a:rPr lang="en-US" dirty="0" smtClean="0"/>
              <a:t>ulture shifts happen slowly and almost invisibly. To make change, however, we need to make these little ripples visible. We need to understand the ways that progressives--and progressive media in particular--do influence individuals and cultural thinking in order to increase that influence and bring change faster.</a:t>
            </a:r>
            <a:br>
              <a:rPr lang="en-US" dirty="0" smtClean="0"/>
            </a:b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1B023AB-22B5-D94B-98B0-B9D8A351CB2B}" type="slidenum">
              <a:rPr lang="en-US" smtClean="0"/>
              <a:t>5</a:t>
            </a:fld>
            <a:endParaRPr lang="en-US"/>
          </a:p>
        </p:txBody>
      </p:sp>
    </p:spTree>
    <p:extLst>
      <p:ext uri="{BB962C8B-B14F-4D97-AF65-F5344CB8AC3E}">
        <p14:creationId xmlns:p14="http://schemas.microsoft.com/office/powerpoint/2010/main" val="833263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That;s</a:t>
            </a:r>
            <a:r>
              <a:rPr lang="en-US" dirty="0" smtClean="0"/>
              <a:t> what led us to Gary King and his team at Harvard. Gary was sure he could make visible whatever influence our outlets may have on the public, and he is a highly esteemed academic with no reason to kowtow to progressive media.</a:t>
            </a:r>
            <a:br>
              <a:rPr lang="en-US" dirty="0" smtClean="0"/>
            </a:br>
            <a:endParaRPr lang="en-US" dirty="0" smtClean="0"/>
          </a:p>
          <a:p>
            <a:r>
              <a:rPr lang="en-US" dirty="0" smtClean="0"/>
              <a:t>You've heard about his methods before. I can review them in detail if you like--and we also have Gary on skype with us today. But let me bottom line this for you.</a:t>
            </a:r>
            <a:br>
              <a:rPr lang="en-US" dirty="0" smtClean="0"/>
            </a:br>
            <a:endParaRPr lang="en-US" dirty="0" smtClean="0"/>
          </a:p>
          <a:p>
            <a:r>
              <a:rPr lang="en-US" dirty="0" smtClean="0"/>
              <a:t>The project is a success. Gary's method showed that our outlets do have a measurable influence on conversations.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6</a:t>
            </a:fld>
            <a:endParaRPr lang="en-US"/>
          </a:p>
        </p:txBody>
      </p:sp>
    </p:spTree>
    <p:extLst>
      <p:ext uri="{BB962C8B-B14F-4D97-AF65-F5344CB8AC3E}">
        <p14:creationId xmlns:p14="http://schemas.microsoft.com/office/powerpoint/2010/main" val="3636424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7</a:t>
            </a:fld>
            <a:endParaRPr lang="en-US"/>
          </a:p>
        </p:txBody>
      </p:sp>
    </p:spTree>
    <p:extLst>
      <p:ext uri="{BB962C8B-B14F-4D97-AF65-F5344CB8AC3E}">
        <p14:creationId xmlns:p14="http://schemas.microsoft.com/office/powerpoint/2010/main" val="1437336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experimental</a:t>
            </a:r>
            <a:r>
              <a:rPr lang="en-US" baseline="0" dirty="0" smtClean="0"/>
              <a:t> areas where chosen largely to reflect what outlets were already doing. The twist was that outlets had to agree to co-publish their content on a date chosen by the research group. That was not an easy ask to make. We actually set up 42 experiments, but in 7 cases the outlets could not keep to the </a:t>
            </a:r>
            <a:r>
              <a:rPr lang="en-US" baseline="0" dirty="0" err="1" smtClean="0"/>
              <a:t>reseearchers</a:t>
            </a:r>
            <a:r>
              <a:rPr lang="en-US" baseline="0" dirty="0" smtClean="0"/>
              <a:t>’ protocol.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8</a:t>
            </a:fld>
            <a:endParaRPr lang="en-US"/>
          </a:p>
        </p:txBody>
      </p:sp>
    </p:spTree>
    <p:extLst>
      <p:ext uri="{BB962C8B-B14F-4D97-AF65-F5344CB8AC3E}">
        <p14:creationId xmlns:p14="http://schemas.microsoft.com/office/powerpoint/2010/main" val="2634948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proud that 36</a:t>
            </a:r>
            <a:r>
              <a:rPr lang="en-US" baseline="0" dirty="0" smtClean="0"/>
              <a:t> of our outlets participated. Kudos are due to our Director of Special Projects </a:t>
            </a:r>
            <a:r>
              <a:rPr lang="en-US" baseline="0" dirty="0" err="1" smtClean="0"/>
              <a:t>Manolia</a:t>
            </a:r>
            <a:r>
              <a:rPr lang="en-US" baseline="0" dirty="0" smtClean="0"/>
              <a:t> </a:t>
            </a:r>
            <a:r>
              <a:rPr lang="en-US" baseline="0" dirty="0" err="1" smtClean="0"/>
              <a:t>Charlotin</a:t>
            </a:r>
            <a:r>
              <a:rPr lang="en-US" baseline="0" dirty="0" smtClean="0"/>
              <a:t> who was able to convince these outlets to work together. So what did we find?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9</a:t>
            </a:fld>
            <a:endParaRPr lang="en-US"/>
          </a:p>
        </p:txBody>
      </p:sp>
    </p:spTree>
    <p:extLst>
      <p:ext uri="{BB962C8B-B14F-4D97-AF65-F5344CB8AC3E}">
        <p14:creationId xmlns:p14="http://schemas.microsoft.com/office/powerpoint/2010/main" val="363107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173874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96280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423799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87631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54E57-B5D3-CE4D-AEA6-412D4E4E3170}" type="datetimeFigureOut">
              <a:rPr lang="en-US" smtClean="0"/>
              <a:t>5/21/16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391012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54E57-B5D3-CE4D-AEA6-412D4E4E3170}" type="datetimeFigureOut">
              <a:rPr lang="en-US" smtClean="0"/>
              <a:t>5/21/16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188408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D54E57-B5D3-CE4D-AEA6-412D4E4E3170}" type="datetimeFigureOut">
              <a:rPr lang="en-US" smtClean="0"/>
              <a:t>5/21/16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326097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D54E57-B5D3-CE4D-AEA6-412D4E4E3170}" type="datetimeFigureOut">
              <a:rPr lang="en-US" smtClean="0"/>
              <a:t>5/21/16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78515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54E57-B5D3-CE4D-AEA6-412D4E4E3170}" type="datetimeFigureOut">
              <a:rPr lang="en-US" smtClean="0"/>
              <a:t>5/21/16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6558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54E57-B5D3-CE4D-AEA6-412D4E4E3170}" type="datetimeFigureOut">
              <a:rPr lang="en-US" smtClean="0"/>
              <a:t>5/21/16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36244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54E57-B5D3-CE4D-AEA6-412D4E4E3170}" type="datetimeFigureOut">
              <a:rPr lang="en-US" smtClean="0"/>
              <a:t>5/21/16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9275540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54E57-B5D3-CE4D-AEA6-412D4E4E3170}" type="datetimeFigureOut">
              <a:rPr lang="en-US" smtClean="0"/>
              <a:t>5/21/16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1ACB8-FC38-3040-9629-29CF9E1DED97}" type="slidenum">
              <a:rPr lang="en-US" smtClean="0"/>
              <a:t>‹#›</a:t>
            </a:fld>
            <a:endParaRPr lang="en-US"/>
          </a:p>
        </p:txBody>
      </p:sp>
    </p:spTree>
    <p:extLst>
      <p:ext uri="{BB962C8B-B14F-4D97-AF65-F5344CB8AC3E}">
        <p14:creationId xmlns:p14="http://schemas.microsoft.com/office/powerpoint/2010/main" val="3301064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jp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6.gif"/><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gi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gi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Media Consortium</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 y="0"/>
            <a:ext cx="9145190" cy="6857999"/>
          </a:xfrm>
          <a:prstGeom prst="rect">
            <a:avLst/>
          </a:prstGeom>
        </p:spPr>
      </p:pic>
    </p:spTree>
    <p:extLst>
      <p:ext uri="{BB962C8B-B14F-4D97-AF65-F5344CB8AC3E}">
        <p14:creationId xmlns:p14="http://schemas.microsoft.com/office/powerpoint/2010/main" val="8317662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06830"/>
                </a:solidFill>
              </a:rPr>
              <a:t>4</a:t>
            </a:r>
            <a:r>
              <a:rPr lang="en-US" dirty="0" smtClean="0"/>
              <a:t>00 MILLION Tweets/day</a:t>
            </a:r>
            <a:endParaRPr lang="en-US" dirty="0"/>
          </a:p>
        </p:txBody>
      </p:sp>
      <p:pic>
        <p:nvPicPr>
          <p:cNvPr id="3" name="Picture 2" descr="TwitterFirehose_700x325_Feb10.jpeg"/>
          <p:cNvPicPr>
            <a:picLocks noChangeAspect="1"/>
          </p:cNvPicPr>
          <p:nvPr/>
        </p:nvPicPr>
        <p:blipFill rotWithShape="1">
          <a:blip r:embed="rId3">
            <a:extLst>
              <a:ext uri="{28A0092B-C50C-407E-A947-70E740481C1C}">
                <a14:useLocalDpi xmlns:a14="http://schemas.microsoft.com/office/drawing/2010/main" val="0"/>
              </a:ext>
            </a:extLst>
          </a:blip>
          <a:srcRect l="1803"/>
          <a:stretch/>
        </p:blipFill>
        <p:spPr>
          <a:xfrm>
            <a:off x="0" y="1118620"/>
            <a:ext cx="9144000" cy="43233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923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zz_overall_effect.pdf"/>
          <p:cNvPicPr>
            <a:picLocks noChangeAspect="1"/>
          </p:cNvPicPr>
          <p:nvPr/>
        </p:nvPicPr>
        <p:blipFill rotWithShape="1">
          <a:blip r:embed="rId3">
            <a:extLst>
              <a:ext uri="{28A0092B-C50C-407E-A947-70E740481C1C}">
                <a14:useLocalDpi xmlns:a14="http://schemas.microsoft.com/office/drawing/2010/main" val="0"/>
              </a:ext>
            </a:extLst>
          </a:blip>
          <a:srcRect b="11031"/>
          <a:stretch/>
        </p:blipFill>
        <p:spPr>
          <a:xfrm>
            <a:off x="1479883" y="180474"/>
            <a:ext cx="6211183" cy="552602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5446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3684"/>
          <a:stretch/>
        </p:blipFill>
        <p:spPr>
          <a:xfrm>
            <a:off x="180474" y="0"/>
            <a:ext cx="8986344" cy="6858000"/>
          </a:xfrm>
          <a:prstGeom prst="rect">
            <a:avLst/>
          </a:prstGeom>
        </p:spPr>
      </p:pic>
    </p:spTree>
    <p:extLst>
      <p:ext uri="{BB962C8B-B14F-4D97-AF65-F5344CB8AC3E}">
        <p14:creationId xmlns:p14="http://schemas.microsoft.com/office/powerpoint/2010/main" val="20305890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985"/>
            <a:ext cx="8229600" cy="1143000"/>
          </a:xfrm>
        </p:spPr>
        <p:txBody>
          <a:bodyPr/>
          <a:lstStyle/>
          <a:p>
            <a:r>
              <a:rPr lang="en-US" dirty="0" smtClean="0">
                <a:solidFill>
                  <a:srgbClr val="F06830"/>
                </a:solidFill>
              </a:rPr>
              <a:t>T</a:t>
            </a:r>
            <a:r>
              <a:rPr lang="en-US" dirty="0" smtClean="0"/>
              <a:t>wo </a:t>
            </a:r>
            <a:r>
              <a:rPr lang="en-US" dirty="0" err="1" smtClean="0"/>
              <a:t>Davids</a:t>
            </a:r>
            <a:r>
              <a:rPr lang="en-US" dirty="0" smtClean="0"/>
              <a:t> vs. a Goliath</a:t>
            </a:r>
            <a:endParaRPr lang="en-US" dirty="0"/>
          </a:p>
        </p:txBody>
      </p:sp>
      <p:pic>
        <p:nvPicPr>
          <p:cNvPr id="4" name="Content Placeholder 3" descr="Screen Shot 2016-05-15 at 8.45.11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58" r="1"/>
          <a:stretch/>
        </p:blipFill>
        <p:spPr>
          <a:xfrm>
            <a:off x="5020056" y="1961147"/>
            <a:ext cx="3817107" cy="3641446"/>
          </a:xfrm>
        </p:spPr>
      </p:pic>
      <p:pic>
        <p:nvPicPr>
          <p:cNvPr id="8" name="Content Placeholder 7" descr="Screen Shot 2016-05-15 at 8.49.05 PM.png"/>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2345" r="-64"/>
          <a:stretch/>
        </p:blipFill>
        <p:spPr>
          <a:xfrm>
            <a:off x="317715" y="1521429"/>
            <a:ext cx="4453190" cy="3475462"/>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9" name="Straight Connector 8"/>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030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ril6_effe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714" y="362284"/>
            <a:ext cx="5698959" cy="531812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6583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8622" y="1466472"/>
            <a:ext cx="7315201" cy="4176339"/>
          </a:xfrm>
        </p:spPr>
        <p:txBody>
          <a:bodyPr>
            <a:normAutofit fontScale="92500" lnSpcReduction="10000"/>
          </a:bodyPr>
          <a:lstStyle/>
          <a:p>
            <a:r>
              <a:rPr lang="en-US" dirty="0" smtClean="0"/>
              <a:t>Scientifically validated method that has shown concrete positive results</a:t>
            </a:r>
          </a:p>
          <a:p>
            <a:r>
              <a:rPr lang="en-US" dirty="0" smtClean="0"/>
              <a:t>Research </a:t>
            </a:r>
            <a:r>
              <a:rPr lang="en-US" dirty="0"/>
              <a:t>team </a:t>
            </a:r>
            <a:r>
              <a:rPr lang="en-US" dirty="0" smtClean="0"/>
              <a:t>willing </a:t>
            </a:r>
            <a:r>
              <a:rPr lang="en-US" dirty="0"/>
              <a:t>to continue </a:t>
            </a:r>
            <a:r>
              <a:rPr lang="en-US" dirty="0" smtClean="0"/>
              <a:t>project</a:t>
            </a:r>
          </a:p>
          <a:p>
            <a:r>
              <a:rPr lang="en-US" dirty="0"/>
              <a:t>Baseline research on immigration completed =quick </a:t>
            </a:r>
            <a:r>
              <a:rPr lang="en-US" dirty="0" smtClean="0"/>
              <a:t>start</a:t>
            </a:r>
            <a:endParaRPr lang="en-US" dirty="0"/>
          </a:p>
          <a:p>
            <a:r>
              <a:rPr lang="en-US" dirty="0"/>
              <a:t>36 outlets trained to use the experimental protocol (plus more interested in it)</a:t>
            </a:r>
          </a:p>
          <a:p>
            <a:r>
              <a:rPr lang="en-US" dirty="0" smtClean="0"/>
              <a:t>Foundation interest if we can find a funding partner</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457200" y="204537"/>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06830"/>
                </a:solidFill>
              </a:rPr>
              <a:t>G</a:t>
            </a:r>
            <a:r>
              <a:rPr lang="en-US" dirty="0" smtClean="0"/>
              <a:t>roundwork</a:t>
            </a:r>
            <a:endParaRPr lang="en-US" dirty="0"/>
          </a:p>
        </p:txBody>
      </p:sp>
    </p:spTree>
    <p:extLst>
      <p:ext uri="{BB962C8B-B14F-4D97-AF65-F5344CB8AC3E}">
        <p14:creationId xmlns:p14="http://schemas.microsoft.com/office/powerpoint/2010/main" val="28865776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26" y="0"/>
            <a:ext cx="7812505" cy="6875004"/>
          </a:xfrm>
          <a:prstGeom prst="rect">
            <a:avLst/>
          </a:prstGeom>
        </p:spPr>
      </p:pic>
    </p:spTree>
    <p:extLst>
      <p:ext uri="{BB962C8B-B14F-4D97-AF65-F5344CB8AC3E}">
        <p14:creationId xmlns:p14="http://schemas.microsoft.com/office/powerpoint/2010/main" val="12173401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537"/>
            <a:ext cx="8229600" cy="939231"/>
          </a:xfrm>
        </p:spPr>
        <p:txBody>
          <a:bodyPr anchor="ctr"/>
          <a:lstStyle/>
          <a:p>
            <a:r>
              <a:rPr lang="en-US" dirty="0" smtClean="0">
                <a:solidFill>
                  <a:srgbClr val="F06830"/>
                </a:solidFill>
              </a:rPr>
              <a:t>A</a:t>
            </a:r>
            <a:r>
              <a:rPr lang="en-US" dirty="0" smtClean="0"/>
              <a:t>n opportunity</a:t>
            </a:r>
            <a:endParaRPr lang="en-US" dirty="0"/>
          </a:p>
        </p:txBody>
      </p:sp>
      <p:pic>
        <p:nvPicPr>
          <p:cNvPr id="3" name="Picture 2" descr="dream-act.jpg"/>
          <p:cNvPicPr>
            <a:picLocks noChangeAspect="1"/>
          </p:cNvPicPr>
          <p:nvPr/>
        </p:nvPicPr>
        <p:blipFill rotWithShape="1">
          <a:blip r:embed="rId3">
            <a:extLst>
              <a:ext uri="{28A0092B-C50C-407E-A947-70E740481C1C}">
                <a14:useLocalDpi xmlns:a14="http://schemas.microsoft.com/office/drawing/2010/main" val="0"/>
              </a:ext>
            </a:extLst>
          </a:blip>
          <a:srcRect l="4613" r="1909"/>
          <a:stretch/>
        </p:blipFill>
        <p:spPr>
          <a:xfrm>
            <a:off x="1" y="1311442"/>
            <a:ext cx="9144000" cy="5546558"/>
          </a:xfrm>
          <a:prstGeom prst="rect">
            <a:avLst/>
          </a:prstGeom>
        </p:spPr>
      </p:pic>
    </p:spTree>
    <p:extLst>
      <p:ext uri="{BB962C8B-B14F-4D97-AF65-F5344CB8AC3E}">
        <p14:creationId xmlns:p14="http://schemas.microsoft.com/office/powerpoint/2010/main" val="40639842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T</a:t>
            </a:r>
            <a:r>
              <a:rPr lang="en-US" dirty="0" smtClean="0"/>
              <a:t>hank you</a:t>
            </a:r>
            <a:endParaRPr lang="en-US" dirty="0"/>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t="2788" b="11084"/>
          <a:stretch/>
        </p:blipFill>
        <p:spPr>
          <a:xfrm>
            <a:off x="0" y="1588168"/>
            <a:ext cx="9144000" cy="5269832"/>
          </a:xfrm>
        </p:spPr>
      </p:pic>
    </p:spTree>
    <p:extLst>
      <p:ext uri="{BB962C8B-B14F-4D97-AF65-F5344CB8AC3E}">
        <p14:creationId xmlns:p14="http://schemas.microsoft.com/office/powerpoint/2010/main" val="26919229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686592" y="2454442"/>
            <a:ext cx="1838965" cy="923330"/>
          </a:xfrm>
          <a:prstGeom prst="rect">
            <a:avLst/>
          </a:prstGeom>
        </p:spPr>
        <p:txBody>
          <a:bodyPr wrap="none">
            <a:spAutoFit/>
          </a:bodyPr>
          <a:lstStyle/>
          <a:p>
            <a:r>
              <a:rPr lang="en-US" sz="5400" dirty="0">
                <a:solidFill>
                  <a:srgbClr val="F06830"/>
                </a:solidFill>
              </a:rPr>
              <a:t>Q</a:t>
            </a:r>
            <a:r>
              <a:rPr lang="en-US" sz="5400" dirty="0"/>
              <a:t> &amp; A</a:t>
            </a:r>
          </a:p>
        </p:txBody>
      </p:sp>
    </p:spTree>
    <p:extLst>
      <p:ext uri="{BB962C8B-B14F-4D97-AF65-F5344CB8AC3E}">
        <p14:creationId xmlns:p14="http://schemas.microsoft.com/office/powerpoint/2010/main" val="19887752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I</a:t>
            </a:r>
            <a:r>
              <a:rPr lang="en-US" dirty="0" smtClean="0"/>
              <a:t>mpact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4" name="Straight Connector 3"/>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549985"/>
            <a:ext cx="8265695" cy="3551925"/>
          </a:xfrm>
          <a:prstGeom prst="rect">
            <a:avLst/>
          </a:prstGeom>
        </p:spPr>
      </p:pic>
    </p:spTree>
    <p:extLst>
      <p:ext uri="{BB962C8B-B14F-4D97-AF65-F5344CB8AC3E}">
        <p14:creationId xmlns:p14="http://schemas.microsoft.com/office/powerpoint/2010/main" val="20133360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Q</a:t>
            </a:r>
            <a:r>
              <a:rPr lang="en-US" dirty="0" smtClean="0"/>
              <a:t> &amp; A: Timeline</a:t>
            </a:r>
            <a:endParaRPr lang="en-US" dirty="0"/>
          </a:p>
        </p:txBody>
      </p:sp>
      <p:sp>
        <p:nvSpPr>
          <p:cNvPr id="3" name="Content Placeholder 2"/>
          <p:cNvSpPr>
            <a:spLocks noGrp="1"/>
          </p:cNvSpPr>
          <p:nvPr>
            <p:ph idx="1"/>
          </p:nvPr>
        </p:nvSpPr>
        <p:spPr>
          <a:xfrm>
            <a:off x="709863" y="1612231"/>
            <a:ext cx="7784431" cy="3801979"/>
          </a:xfrm>
        </p:spPr>
        <p:txBody>
          <a:bodyPr>
            <a:normAutofit fontScale="85000" lnSpcReduction="20000"/>
          </a:bodyPr>
          <a:lstStyle/>
          <a:p>
            <a:pPr marL="914400" lvl="1" indent="-514350">
              <a:buFont typeface="Wingdings" charset="2"/>
              <a:buAutoNum type="arabicPlain" startAt="2012"/>
            </a:pPr>
            <a:r>
              <a:rPr lang="en-US" dirty="0"/>
              <a:t> </a:t>
            </a:r>
            <a:r>
              <a:rPr lang="en-US" dirty="0" smtClean="0"/>
              <a:t> Development of project; funding; recruitment of researchers and experimental subjects  </a:t>
            </a:r>
          </a:p>
          <a:p>
            <a:pPr marL="914400" lvl="1" indent="-514350">
              <a:buFont typeface="Wingdings" charset="2"/>
              <a:buAutoNum type="arabicPlain" startAt="2012"/>
            </a:pPr>
            <a:r>
              <a:rPr lang="en-US" dirty="0"/>
              <a:t> </a:t>
            </a:r>
            <a:r>
              <a:rPr lang="en-US" dirty="0" smtClean="0"/>
              <a:t> Development of project: planning the experiment; communicating w/ test subjects</a:t>
            </a:r>
          </a:p>
          <a:p>
            <a:pPr marL="914400" lvl="1" indent="-514350">
              <a:buFont typeface="Wingdings" charset="2"/>
              <a:buAutoNum type="arabicPlain" startAt="2012"/>
            </a:pPr>
            <a:r>
              <a:rPr lang="en-US" dirty="0"/>
              <a:t> </a:t>
            </a:r>
            <a:r>
              <a:rPr lang="en-US" dirty="0" smtClean="0"/>
              <a:t> Testing the experimental protocols;  communicating with test subjects</a:t>
            </a:r>
          </a:p>
          <a:p>
            <a:pPr marL="914400" lvl="1" indent="-514350">
              <a:buFont typeface="Wingdings" charset="2"/>
              <a:buAutoNum type="arabicPlain" startAt="2012"/>
            </a:pPr>
            <a:r>
              <a:rPr lang="en-US" dirty="0"/>
              <a:t> </a:t>
            </a:r>
            <a:r>
              <a:rPr lang="en-US" dirty="0" smtClean="0"/>
              <a:t> Running the experiment (April 1, 2015 – April 1, 2016)</a:t>
            </a:r>
          </a:p>
          <a:p>
            <a:pPr marL="914400" lvl="1" indent="-514350">
              <a:buAutoNum type="arabicPlain" startAt="2016"/>
            </a:pPr>
            <a:r>
              <a:rPr lang="en-US" dirty="0" smtClean="0"/>
              <a:t>  Communicating about experiment; starting targeted 6 month experiments to answer specific questions.</a:t>
            </a:r>
          </a:p>
          <a:p>
            <a:pPr marL="914400" lvl="1" indent="-514350">
              <a:buAutoNum type="arabicPlain" startAt="2016"/>
            </a:pPr>
            <a:endParaRPr lang="en-US" dirty="0" smtClean="0"/>
          </a:p>
          <a:p>
            <a:pPr marL="400050" lvl="1" indent="0">
              <a:buNone/>
            </a:pPr>
            <a:endParaRPr lang="en-US" dirty="0"/>
          </a:p>
          <a:p>
            <a:pPr marL="914400" lvl="1" indent="-514350">
              <a:buFont typeface="Wingdings" charset="2"/>
              <a:buAutoNum type="arabicPlain" startAt="2012"/>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5" name="Straight Connector 4"/>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9228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899232"/>
          </a:xfrm>
        </p:spPr>
        <p:txBody>
          <a:bodyPr>
            <a:normAutofit/>
          </a:bodyPr>
          <a:lstStyle/>
          <a:p>
            <a:r>
              <a:rPr lang="en-US" dirty="0" smtClean="0">
                <a:solidFill>
                  <a:srgbClr val="F06830"/>
                </a:solidFill>
              </a:rPr>
              <a:t>Q</a:t>
            </a:r>
            <a:r>
              <a:rPr lang="en-US" dirty="0" smtClean="0"/>
              <a:t> &amp; A: Similar Projects</a:t>
            </a:r>
            <a:endParaRPr lang="en-US" dirty="0"/>
          </a:p>
        </p:txBody>
      </p:sp>
      <p:sp>
        <p:nvSpPr>
          <p:cNvPr id="8" name="Content Placeholder 7"/>
          <p:cNvSpPr>
            <a:spLocks noGrp="1"/>
          </p:cNvSpPr>
          <p:nvPr>
            <p:ph idx="1"/>
          </p:nvPr>
        </p:nvSpPr>
        <p:spPr>
          <a:xfrm>
            <a:off x="890337" y="1435232"/>
            <a:ext cx="7796463" cy="4083930"/>
          </a:xfrm>
        </p:spPr>
        <p:txBody>
          <a:bodyPr>
            <a:normAutofit fontScale="92500" lnSpcReduction="20000"/>
          </a:bodyPr>
          <a:lstStyle/>
          <a:p>
            <a:r>
              <a:rPr lang="en-US" sz="2000" b="1" dirty="0" smtClean="0"/>
              <a:t>Harmony Institute </a:t>
            </a:r>
          </a:p>
          <a:p>
            <a:pPr lvl="1"/>
            <a:r>
              <a:rPr lang="en-US" sz="2000" dirty="0" smtClean="0"/>
              <a:t>Measure social change via social media sentiment, polling, press coverage of key terms, and political discourse via the Congressional Record </a:t>
            </a:r>
          </a:p>
          <a:p>
            <a:pPr lvl="1"/>
            <a:r>
              <a:rPr lang="en-US" sz="2000" dirty="0" smtClean="0"/>
              <a:t>Objects measured: documentary films</a:t>
            </a:r>
          </a:p>
          <a:p>
            <a:r>
              <a:rPr lang="en-US" sz="2000" b="1" dirty="0" smtClean="0"/>
              <a:t>Participant Index</a:t>
            </a:r>
          </a:p>
          <a:p>
            <a:pPr lvl="1"/>
            <a:r>
              <a:rPr lang="en-US" sz="2000" dirty="0" smtClean="0"/>
              <a:t>Measure social change via social media keyword volume changes, audience opinion data (survey), and viewership information </a:t>
            </a:r>
          </a:p>
          <a:p>
            <a:pPr lvl="1"/>
            <a:r>
              <a:rPr lang="en-US" sz="2000" dirty="0" smtClean="0"/>
              <a:t>Objects measured: video and film</a:t>
            </a:r>
          </a:p>
          <a:p>
            <a:r>
              <a:rPr lang="en-US" sz="2000" b="1" dirty="0" smtClean="0"/>
              <a:t>Media Impact Project</a:t>
            </a:r>
          </a:p>
          <a:p>
            <a:pPr lvl="1"/>
            <a:r>
              <a:rPr lang="en-US" sz="2000" dirty="0" smtClean="0"/>
              <a:t>Combines data from social, email, web, membership and event activity to create before/after measurements for individual stories, for stories from the same outlet, and between stories from different outlets</a:t>
            </a:r>
          </a:p>
          <a:p>
            <a:pPr lvl="1"/>
            <a:r>
              <a:rPr lang="en-US" sz="2000" dirty="0" smtClean="0"/>
              <a:t>Objects measured: news stories on all platforms</a:t>
            </a:r>
          </a:p>
          <a:p>
            <a:pPr marL="457200" lvl="1" indent="0">
              <a:buNone/>
            </a:pPr>
            <a:endParaRPr lang="en-US" sz="2400" dirty="0" smtClean="0"/>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4" name="Straight Connector 3"/>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14653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twee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89" y="514460"/>
            <a:ext cx="8495146" cy="44824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92192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7720"/>
          </a:xfrm>
        </p:spPr>
        <p:txBody>
          <a:bodyPr>
            <a:normAutofit/>
          </a:bodyPr>
          <a:lstStyle/>
          <a:p>
            <a:r>
              <a:rPr lang="en-US" dirty="0" smtClean="0">
                <a:solidFill>
                  <a:srgbClr val="F06830"/>
                </a:solidFill>
              </a:rPr>
              <a:t>Q</a:t>
            </a:r>
            <a:r>
              <a:rPr lang="en-US" dirty="0" smtClean="0"/>
              <a:t> &amp; A: Our Assumptions</a:t>
            </a:r>
            <a:endParaRPr lang="en-US" dirty="0"/>
          </a:p>
        </p:txBody>
      </p:sp>
      <p:sp>
        <p:nvSpPr>
          <p:cNvPr id="3" name="Content Placeholder 2"/>
          <p:cNvSpPr>
            <a:spLocks noGrp="1"/>
          </p:cNvSpPr>
          <p:nvPr>
            <p:ph idx="1"/>
          </p:nvPr>
        </p:nvSpPr>
        <p:spPr>
          <a:xfrm>
            <a:off x="950495" y="1621432"/>
            <a:ext cx="7543800" cy="4009347"/>
          </a:xfrm>
        </p:spPr>
        <p:txBody>
          <a:bodyPr>
            <a:normAutofit fontScale="85000" lnSpcReduction="10000"/>
          </a:bodyPr>
          <a:lstStyle/>
          <a:p>
            <a:r>
              <a:rPr lang="en-US" dirty="0" smtClean="0"/>
              <a:t>“</a:t>
            </a:r>
            <a:r>
              <a:rPr lang="en-US" dirty="0"/>
              <a:t>I</a:t>
            </a:r>
            <a:r>
              <a:rPr lang="en-US" dirty="0" smtClean="0"/>
              <a:t>mpact” is used here to mean how much a particular news story </a:t>
            </a:r>
            <a:r>
              <a:rPr lang="en-US" i="1" dirty="0" smtClean="0"/>
              <a:t>influences</a:t>
            </a:r>
            <a:r>
              <a:rPr lang="en-US" dirty="0" smtClean="0"/>
              <a:t> an individual’s thoughts and actions</a:t>
            </a:r>
          </a:p>
          <a:p>
            <a:r>
              <a:rPr lang="en-US" dirty="0" smtClean="0"/>
              <a:t>Sentiment analysis is the best way to measure influence</a:t>
            </a:r>
          </a:p>
          <a:p>
            <a:r>
              <a:rPr lang="en-US" dirty="0" smtClean="0"/>
              <a:t>The twitter audience offers an accurate representation of digital news audiences</a:t>
            </a:r>
          </a:p>
          <a:p>
            <a:r>
              <a:rPr lang="en-US" dirty="0" smtClean="0"/>
              <a:t>Smaller outlets have the most influence when the work together (the theory of collective impact)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4" name="Straight Connector 3"/>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0457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89" y="1319463"/>
            <a:ext cx="8590525" cy="3445043"/>
          </a:xfrm>
          <a:prstGeom prst="rect">
            <a:avLst/>
          </a:prstGeom>
        </p:spPr>
      </p:pic>
    </p:spTree>
    <p:extLst>
      <p:ext uri="{BB962C8B-B14F-4D97-AF65-F5344CB8AC3E}">
        <p14:creationId xmlns:p14="http://schemas.microsoft.com/office/powerpoint/2010/main" val="18009340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619"/>
            <a:ext cx="8229600" cy="1143000"/>
          </a:xfrm>
        </p:spPr>
        <p:txBody>
          <a:bodyPr/>
          <a:lstStyle/>
          <a:p>
            <a:r>
              <a:rPr lang="en-US" dirty="0" smtClean="0">
                <a:solidFill>
                  <a:srgbClr val="F06830"/>
                </a:solidFill>
              </a:rPr>
              <a:t>Q</a:t>
            </a:r>
            <a:r>
              <a:rPr lang="en-US" dirty="0" smtClean="0"/>
              <a:t>uestions we’d like to test:</a:t>
            </a:r>
            <a:endParaRPr lang="en-US" dirty="0"/>
          </a:p>
        </p:txBody>
      </p:sp>
      <p:sp>
        <p:nvSpPr>
          <p:cNvPr id="3" name="Content Placeholder 2"/>
          <p:cNvSpPr>
            <a:spLocks noGrp="1"/>
          </p:cNvSpPr>
          <p:nvPr>
            <p:ph idx="1"/>
          </p:nvPr>
        </p:nvSpPr>
        <p:spPr>
          <a:xfrm>
            <a:off x="709863" y="1624265"/>
            <a:ext cx="7844589" cy="3561346"/>
          </a:xfrm>
        </p:spPr>
        <p:txBody>
          <a:bodyPr>
            <a:normAutofit fontScale="77500" lnSpcReduction="20000"/>
          </a:bodyPr>
          <a:lstStyle/>
          <a:p>
            <a:pPr marL="0" indent="0">
              <a:buNone/>
            </a:pPr>
            <a:r>
              <a:rPr lang="en-US" dirty="0"/>
              <a:t>O</a:t>
            </a:r>
            <a:r>
              <a:rPr lang="en-US" dirty="0" smtClean="0"/>
              <a:t>ur theory of collective impact.</a:t>
            </a:r>
          </a:p>
          <a:p>
            <a:pPr marL="0" indent="0">
              <a:buNone/>
            </a:pPr>
            <a:endParaRPr lang="en-US" dirty="0" smtClean="0"/>
          </a:p>
          <a:p>
            <a:r>
              <a:rPr lang="en-US" dirty="0" smtClean="0"/>
              <a:t>What is the relationship between influence and conventional metrics like audience size? </a:t>
            </a:r>
          </a:p>
          <a:p>
            <a:r>
              <a:rPr lang="en-US" dirty="0" smtClean="0"/>
              <a:t>Do smaller outlets working together have as much influence as one bigger outlet? </a:t>
            </a:r>
          </a:p>
          <a:p>
            <a:r>
              <a:rPr lang="en-US" dirty="0" smtClean="0"/>
              <a:t>Which is more effective: collaborative </a:t>
            </a:r>
            <a:r>
              <a:rPr lang="en-US" dirty="0"/>
              <a:t>storytelling (journalists working together) or collective storytelling (journalists working apart but publishing together</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21129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Q</a:t>
            </a:r>
            <a:r>
              <a:rPr lang="en-US" dirty="0" smtClean="0"/>
              <a:t>uestions we’d like to ask:</a:t>
            </a:r>
            <a:endParaRPr lang="en-US" dirty="0"/>
          </a:p>
        </p:txBody>
      </p:sp>
      <p:sp>
        <p:nvSpPr>
          <p:cNvPr id="3" name="Content Placeholder 2"/>
          <p:cNvSpPr>
            <a:spLocks noGrp="1"/>
          </p:cNvSpPr>
          <p:nvPr>
            <p:ph idx="1"/>
          </p:nvPr>
        </p:nvSpPr>
        <p:spPr>
          <a:xfrm>
            <a:off x="709863" y="1760397"/>
            <a:ext cx="7832558" cy="3236494"/>
          </a:xfrm>
        </p:spPr>
        <p:txBody>
          <a:bodyPr>
            <a:normAutofit fontScale="92500" lnSpcReduction="10000"/>
          </a:bodyPr>
          <a:lstStyle/>
          <a:p>
            <a:pPr marL="0" indent="0">
              <a:buNone/>
            </a:pPr>
            <a:r>
              <a:rPr lang="en-US" dirty="0" smtClean="0"/>
              <a:t>Can we expand the influence we have by changing how we distribute stories? </a:t>
            </a:r>
          </a:p>
          <a:p>
            <a:r>
              <a:rPr lang="en-US" dirty="0" smtClean="0"/>
              <a:t>Video, radio, digital, mobile—does the platform make a difference?</a:t>
            </a:r>
          </a:p>
          <a:p>
            <a:r>
              <a:rPr lang="en-US" dirty="0" smtClean="0"/>
              <a:t>Can we better increase influence if we publish many stories over a long period of time or a burst of stories in a short period of time?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146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04456"/>
          </a:xfrm>
        </p:spPr>
        <p:txBody>
          <a:bodyPr>
            <a:normAutofit/>
          </a:bodyPr>
          <a:lstStyle/>
          <a:p>
            <a:r>
              <a:rPr lang="en-US" dirty="0" smtClean="0">
                <a:solidFill>
                  <a:srgbClr val="F06830"/>
                </a:solidFill>
              </a:rPr>
              <a:t>E</a:t>
            </a:r>
            <a:r>
              <a:rPr lang="en-US" dirty="0" smtClean="0"/>
              <a:t>very story produces an </a:t>
            </a:r>
            <a:r>
              <a:rPr lang="en-US" dirty="0" smtClean="0">
                <a:solidFill>
                  <a:srgbClr val="A6CF55"/>
                </a:solidFill>
              </a:rPr>
              <a:t>effect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5063" y="5815037"/>
            <a:ext cx="818147" cy="8181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848" y="1270000"/>
            <a:ext cx="6850215" cy="3881789"/>
          </a:xfrm>
          <a:prstGeom prst="rect">
            <a:avLst/>
          </a:prstGeom>
        </p:spPr>
      </p:pic>
      <p:cxnSp>
        <p:nvCxnSpPr>
          <p:cNvPr id="12" name="Straight Connector 11"/>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0692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06830"/>
                </a:solidFill>
                <a:latin typeface="+mn-lt"/>
                <a:ea typeface="Helvetica" charset="0"/>
                <a:cs typeface="Helvetica" charset="0"/>
              </a:rPr>
              <a:t>T</a:t>
            </a:r>
            <a:r>
              <a:rPr lang="en-US" dirty="0" smtClean="0">
                <a:latin typeface="+mn-lt"/>
                <a:ea typeface="Helvetica" charset="0"/>
                <a:cs typeface="Helvetica" charset="0"/>
              </a:rPr>
              <a:t>ypical “Impact” Measures</a:t>
            </a:r>
            <a:endParaRPr lang="en-US" dirty="0">
              <a:latin typeface="+mn-lt"/>
              <a:ea typeface="Helvetica" charset="0"/>
              <a:cs typeface="Helvetica" charset="0"/>
            </a:endParaRPr>
          </a:p>
        </p:txBody>
      </p:sp>
      <p:sp>
        <p:nvSpPr>
          <p:cNvPr id="3" name="Content Placeholder 2"/>
          <p:cNvSpPr>
            <a:spLocks noGrp="1"/>
          </p:cNvSpPr>
          <p:nvPr>
            <p:ph idx="1"/>
          </p:nvPr>
        </p:nvSpPr>
        <p:spPr>
          <a:xfrm>
            <a:off x="1112680" y="1913022"/>
            <a:ext cx="7574120" cy="2983832"/>
          </a:xfrm>
        </p:spPr>
        <p:txBody>
          <a:bodyPr>
            <a:normAutofit/>
          </a:bodyPr>
          <a:lstStyle/>
          <a:p>
            <a:pPr>
              <a:buClr>
                <a:schemeClr val="tx1"/>
              </a:buClr>
            </a:pPr>
            <a:r>
              <a:rPr lang="en-US" dirty="0" smtClean="0">
                <a:solidFill>
                  <a:srgbClr val="A6CF55"/>
                </a:solidFill>
                <a:ea typeface="Helvetica" charset="0"/>
                <a:cs typeface="Helvetica" charset="0"/>
              </a:rPr>
              <a:t>Reach</a:t>
            </a:r>
            <a:r>
              <a:rPr lang="en-US" dirty="0" smtClean="0">
                <a:ea typeface="Helvetica" charset="0"/>
                <a:cs typeface="Helvetica" charset="0"/>
              </a:rPr>
              <a:t>—number of users </a:t>
            </a:r>
          </a:p>
          <a:p>
            <a:pPr>
              <a:buClr>
                <a:schemeClr val="tx1"/>
              </a:buClr>
            </a:pPr>
            <a:r>
              <a:rPr lang="en-US" dirty="0" smtClean="0">
                <a:solidFill>
                  <a:srgbClr val="A6CF55"/>
                </a:solidFill>
                <a:ea typeface="Helvetica" charset="0"/>
                <a:cs typeface="Helvetica" charset="0"/>
              </a:rPr>
              <a:t>Views</a:t>
            </a:r>
            <a:r>
              <a:rPr lang="en-US" dirty="0" smtClean="0">
                <a:ea typeface="Helvetica" charset="0"/>
                <a:cs typeface="Helvetica" charset="0"/>
              </a:rPr>
              <a:t>—number of page views (text)</a:t>
            </a:r>
          </a:p>
          <a:p>
            <a:pPr>
              <a:buClr>
                <a:schemeClr val="tx1"/>
              </a:buClr>
            </a:pPr>
            <a:r>
              <a:rPr lang="en-US" dirty="0" smtClean="0">
                <a:solidFill>
                  <a:srgbClr val="A6CF55"/>
                </a:solidFill>
                <a:ea typeface="Helvetica" charset="0"/>
                <a:cs typeface="Helvetica" charset="0"/>
              </a:rPr>
              <a:t>Time spent</a:t>
            </a:r>
            <a:r>
              <a:rPr lang="en-US" dirty="0" smtClean="0">
                <a:ea typeface="Helvetica" charset="0"/>
                <a:cs typeface="Helvetica" charset="0"/>
              </a:rPr>
              <a:t>—reading/listening/watching</a:t>
            </a:r>
          </a:p>
          <a:p>
            <a:pPr>
              <a:buClr>
                <a:schemeClr val="tx1"/>
              </a:buClr>
            </a:pPr>
            <a:r>
              <a:rPr lang="en-US" dirty="0" smtClean="0">
                <a:solidFill>
                  <a:srgbClr val="A6CF55"/>
                </a:solidFill>
                <a:ea typeface="Helvetica" charset="0"/>
                <a:cs typeface="Helvetica" charset="0"/>
              </a:rPr>
              <a:t>Clicks</a:t>
            </a:r>
            <a:r>
              <a:rPr lang="en-US" dirty="0" smtClean="0">
                <a:ea typeface="Helvetica" charset="0"/>
                <a:cs typeface="Helvetica" charset="0"/>
              </a:rPr>
              <a:t>—on ads but also content links</a:t>
            </a:r>
          </a:p>
          <a:p>
            <a:pPr>
              <a:buClr>
                <a:schemeClr val="tx1"/>
              </a:buClr>
            </a:pPr>
            <a:r>
              <a:rPr lang="en-US" dirty="0" smtClean="0">
                <a:solidFill>
                  <a:srgbClr val="A6CF55"/>
                </a:solidFill>
                <a:ea typeface="Helvetica" charset="0"/>
                <a:cs typeface="Helvetica" charset="0"/>
              </a:rPr>
              <a:t>Social Media Shares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8" name="Straight Connector 7"/>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7673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520"/>
          </a:xfrm>
        </p:spPr>
        <p:txBody>
          <a:bodyPr>
            <a:normAutofit/>
          </a:bodyPr>
          <a:lstStyle/>
          <a:p>
            <a:r>
              <a:rPr lang="en-US" dirty="0" smtClean="0">
                <a:solidFill>
                  <a:srgbClr val="F06830"/>
                </a:solidFill>
              </a:rPr>
              <a:t>Impact</a:t>
            </a:r>
            <a:r>
              <a:rPr lang="en-US" dirty="0" smtClean="0"/>
              <a:t> that Shifts Culture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578" y="1533357"/>
            <a:ext cx="7916779" cy="3736720"/>
          </a:xfrm>
          <a:prstGeom prst="rect">
            <a:avLst/>
          </a:prstGeom>
        </p:spPr>
      </p:pic>
    </p:spTree>
    <p:extLst>
      <p:ext uri="{BB962C8B-B14F-4D97-AF65-F5344CB8AC3E}">
        <p14:creationId xmlns:p14="http://schemas.microsoft.com/office/powerpoint/2010/main" val="36481136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617" y="854242"/>
            <a:ext cx="7092857" cy="4525963"/>
          </a:xfrm>
        </p:spPr>
        <p:txBody>
          <a:bodyPr>
            <a:normAutofit lnSpcReduction="10000"/>
          </a:bodyPr>
          <a:lstStyle/>
          <a:p>
            <a:pPr marL="0" indent="0">
              <a:buNone/>
            </a:pPr>
            <a:r>
              <a:rPr lang="en-US" sz="4800" dirty="0" err="1">
                <a:solidFill>
                  <a:srgbClr val="F06830"/>
                </a:solidFill>
              </a:rPr>
              <a:t>s</a:t>
            </a:r>
            <a:r>
              <a:rPr lang="en-US" sz="4800" dirty="0" err="1"/>
              <a:t>en·ti·ment</a:t>
            </a:r>
            <a:r>
              <a:rPr lang="en-US" sz="4800" dirty="0"/>
              <a:t> </a:t>
            </a:r>
            <a:r>
              <a:rPr lang="en-US" sz="4800" dirty="0" err="1"/>
              <a:t>a·nal·y·sis</a:t>
            </a:r>
            <a:endParaRPr lang="en-US" sz="4800" dirty="0"/>
          </a:p>
          <a:p>
            <a:pPr marL="0" indent="0">
              <a:buNone/>
            </a:pPr>
            <a:r>
              <a:rPr lang="en-US" dirty="0" smtClean="0">
                <a:solidFill>
                  <a:schemeClr val="bg1">
                    <a:lumMod val="75000"/>
                  </a:schemeClr>
                </a:solidFill>
              </a:rPr>
              <a:t>noun</a:t>
            </a:r>
            <a:r>
              <a:rPr lang="en-US" dirty="0">
                <a:solidFill>
                  <a:schemeClr val="bg1">
                    <a:lumMod val="75000"/>
                  </a:schemeClr>
                </a:solidFill>
              </a:rPr>
              <a:t>: </a:t>
            </a:r>
            <a:r>
              <a:rPr lang="en-US" b="1" dirty="0">
                <a:solidFill>
                  <a:schemeClr val="bg1">
                    <a:lumMod val="75000"/>
                  </a:schemeClr>
                </a:solidFill>
              </a:rPr>
              <a:t>sentiment analysis</a:t>
            </a:r>
            <a:endParaRPr lang="en-US" dirty="0">
              <a:solidFill>
                <a:schemeClr val="bg1">
                  <a:lumMod val="75000"/>
                </a:schemeClr>
              </a:solidFill>
            </a:endParaRPr>
          </a:p>
          <a:p>
            <a:pPr marL="0" indent="0">
              <a:buNone/>
            </a:pPr>
            <a:r>
              <a:rPr lang="en-US" dirty="0"/>
              <a:t>the process of computationally identifying and categorizing opinions expressed in a piece of text, especially in order to determine whether the writer's attitude towards a particular topic, product, etc., is positive, negative, or neutral.</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11622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72027"/>
          </a:xfrm>
        </p:spPr>
        <p:txBody>
          <a:bodyPr>
            <a:normAutofit/>
          </a:bodyPr>
          <a:lstStyle/>
          <a:p>
            <a:r>
              <a:rPr lang="en-US" dirty="0" smtClean="0">
                <a:solidFill>
                  <a:srgbClr val="F06830"/>
                </a:solidFill>
              </a:rPr>
              <a:t>O</a:t>
            </a:r>
            <a:r>
              <a:rPr lang="en-US" dirty="0" smtClean="0"/>
              <a:t>ur Experiment</a:t>
            </a:r>
            <a:br>
              <a:rPr lang="en-US" dirty="0" smtClean="0"/>
            </a:br>
            <a:r>
              <a:rPr lang="en-US" dirty="0" smtClean="0"/>
              <a:t> =&gt;</a:t>
            </a:r>
            <a:br>
              <a:rPr lang="en-US" dirty="0" smtClean="0"/>
            </a:br>
            <a:r>
              <a:rPr lang="en-US" dirty="0" smtClean="0"/>
              <a:t>Proves that </a:t>
            </a:r>
            <a:r>
              <a:rPr lang="en-US" dirty="0" smtClean="0">
                <a:solidFill>
                  <a:srgbClr val="A6CF55"/>
                </a:solidFill>
              </a:rPr>
              <a:t>progressive outlets have a measurable influence </a:t>
            </a:r>
            <a:r>
              <a:rPr lang="en-US" dirty="0" smtClean="0"/>
              <a:t>on conversations </a:t>
            </a:r>
            <a:br>
              <a:rPr lang="en-US" dirty="0" smtClean="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25950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497"/>
            <a:ext cx="8229600" cy="1143000"/>
          </a:xfrm>
        </p:spPr>
        <p:txBody>
          <a:bodyPr>
            <a:normAutofit/>
          </a:bodyPr>
          <a:lstStyle/>
          <a:p>
            <a:r>
              <a:rPr lang="en-US" sz="4900" dirty="0">
                <a:solidFill>
                  <a:srgbClr val="F06830"/>
                </a:solidFill>
              </a:rPr>
              <a:t>3</a:t>
            </a:r>
            <a:r>
              <a:rPr lang="en-US" sz="4900" dirty="0"/>
              <a:t>5 </a:t>
            </a:r>
            <a:r>
              <a:rPr lang="en-US" sz="4900" dirty="0" smtClean="0"/>
              <a:t>Experiments</a:t>
            </a:r>
            <a:r>
              <a:rPr lang="en-US" dirty="0" smtClean="0"/>
              <a:t> </a:t>
            </a:r>
            <a:endParaRPr lang="en-US" dirty="0"/>
          </a:p>
        </p:txBody>
      </p:sp>
      <p:sp>
        <p:nvSpPr>
          <p:cNvPr id="3" name="Content Placeholder 2"/>
          <p:cNvSpPr>
            <a:spLocks noGrp="1"/>
          </p:cNvSpPr>
          <p:nvPr>
            <p:ph idx="1"/>
          </p:nvPr>
        </p:nvSpPr>
        <p:spPr>
          <a:xfrm>
            <a:off x="1461596" y="1591952"/>
            <a:ext cx="6407057" cy="3633537"/>
          </a:xfrm>
        </p:spPr>
        <p:txBody>
          <a:bodyPr>
            <a:normAutofit fontScale="92500" lnSpcReduction="10000"/>
          </a:bodyPr>
          <a:lstStyle/>
          <a:p>
            <a:pPr marL="0" indent="0">
              <a:buNone/>
            </a:pPr>
            <a:r>
              <a:rPr lang="en-US" dirty="0" smtClean="0"/>
              <a:t>Topic Areas:</a:t>
            </a:r>
          </a:p>
          <a:p>
            <a:r>
              <a:rPr lang="en-US" dirty="0" smtClean="0"/>
              <a:t>Reproductive health (5)</a:t>
            </a:r>
          </a:p>
          <a:p>
            <a:r>
              <a:rPr lang="en-US" dirty="0" smtClean="0"/>
              <a:t>Education (4) </a:t>
            </a:r>
          </a:p>
          <a:p>
            <a:r>
              <a:rPr lang="en-US" dirty="0" smtClean="0"/>
              <a:t>Immigration (6) </a:t>
            </a:r>
          </a:p>
          <a:p>
            <a:r>
              <a:rPr lang="en-US" dirty="0" smtClean="0"/>
              <a:t>Racial Justice (7) </a:t>
            </a:r>
          </a:p>
          <a:p>
            <a:r>
              <a:rPr lang="en-US" dirty="0" smtClean="0"/>
              <a:t>Economic Inequality (6)</a:t>
            </a:r>
          </a:p>
          <a:p>
            <a:r>
              <a:rPr lang="en-US" dirty="0" smtClean="0"/>
              <a:t>Climate Justice (7)</a:t>
            </a:r>
            <a:endParaRPr lang="en-US" dirty="0"/>
          </a:p>
          <a:p>
            <a:pPr marL="0" indent="0">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6349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75"/>
            <a:ext cx="8229600" cy="1143000"/>
          </a:xfrm>
        </p:spPr>
        <p:txBody>
          <a:bodyPr/>
          <a:lstStyle/>
          <a:p>
            <a:r>
              <a:rPr lang="en-US" dirty="0" smtClean="0">
                <a:solidFill>
                  <a:srgbClr val="F06830"/>
                </a:solidFill>
              </a:rPr>
              <a:t>3</a:t>
            </a:r>
            <a:r>
              <a:rPr lang="en-US" dirty="0" smtClean="0"/>
              <a:t>6 Outlets Involved</a:t>
            </a:r>
            <a:endParaRPr lang="en-US" dirty="0"/>
          </a:p>
        </p:txBody>
      </p:sp>
      <p:sp>
        <p:nvSpPr>
          <p:cNvPr id="3" name="Content Placeholder 2"/>
          <p:cNvSpPr>
            <a:spLocks noGrp="1"/>
          </p:cNvSpPr>
          <p:nvPr>
            <p:ph idx="1"/>
          </p:nvPr>
        </p:nvSpPr>
        <p:spPr>
          <a:xfrm>
            <a:off x="1299411" y="1657929"/>
            <a:ext cx="6749716" cy="3996913"/>
          </a:xfrm>
        </p:spPr>
        <p:txBody>
          <a:bodyPr>
            <a:normAutofit fontScale="77500" lnSpcReduction="20000"/>
          </a:bodyPr>
          <a:lstStyle/>
          <a:p>
            <a:pPr marL="0" indent="0">
              <a:buNone/>
            </a:pPr>
            <a:r>
              <a:rPr lang="en-US" dirty="0" err="1" smtClean="0"/>
              <a:t>Alternet</a:t>
            </a:r>
            <a:r>
              <a:rPr lang="en-US" dirty="0" smtClean="0"/>
              <a:t>, American Prospect, </a:t>
            </a:r>
            <a:r>
              <a:rPr lang="en-US" dirty="0" err="1" smtClean="0"/>
              <a:t>Berrett</a:t>
            </a:r>
            <a:r>
              <a:rPr lang="en-US" dirty="0" smtClean="0"/>
              <a:t>-Koehler, Bitch, Cascadia Times, Care2, Chicago Reporter, City Limits, Colorado Independent, </a:t>
            </a:r>
            <a:r>
              <a:rPr lang="en-US" dirty="0" err="1" smtClean="0"/>
              <a:t>Colorlines</a:t>
            </a:r>
            <a:r>
              <a:rPr lang="en-US" dirty="0" smtClean="0"/>
              <a:t>, Defending Dissent, Dissent, Earth Island Journal, </a:t>
            </a:r>
            <a:r>
              <a:rPr lang="en-US" dirty="0" err="1" smtClean="0"/>
              <a:t>feministing</a:t>
            </a:r>
            <a:r>
              <a:rPr lang="en-US" dirty="0" smtClean="0"/>
              <a:t>, Feetin2worlds, FSRN, Generation Progress, Grist, High Country News, In These Times, LA Progressive, Making Contact, Ms. Magazine, The Nation, National Catholic Reporter, New America Media, </a:t>
            </a:r>
            <a:r>
              <a:rPr lang="en-US" dirty="0" err="1" smtClean="0"/>
              <a:t>PeoplePowerMedia</a:t>
            </a:r>
            <a:r>
              <a:rPr lang="en-US" dirty="0" smtClean="0"/>
              <a:t>, The Progressive, PR Watch, Public News Service, Reimagine, Rethinking Schools, Rewire, </a:t>
            </a:r>
            <a:r>
              <a:rPr lang="en-US" dirty="0" err="1" smtClean="0"/>
              <a:t>Tikkun</a:t>
            </a:r>
            <a:r>
              <a:rPr lang="en-US" dirty="0" smtClean="0"/>
              <a:t>, </a:t>
            </a:r>
            <a:r>
              <a:rPr lang="en-US" dirty="0" err="1" smtClean="0"/>
              <a:t>Truthout</a:t>
            </a:r>
            <a:r>
              <a:rPr lang="en-US" dirty="0" smtClean="0"/>
              <a:t>, Yes! magazine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59967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4762</TotalTime>
  <Words>1939</Words>
  <Application>Microsoft Macintosh PowerPoint</Application>
  <PresentationFormat>On-screen Show (4:3)</PresentationFormat>
  <Paragraphs>114</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Media Consortium</vt:lpstr>
      <vt:lpstr>Impact</vt:lpstr>
      <vt:lpstr>Every story produces an effect</vt:lpstr>
      <vt:lpstr>Typical “Impact” Measures</vt:lpstr>
      <vt:lpstr>Impact that Shifts Culture</vt:lpstr>
      <vt:lpstr>PowerPoint Presentation</vt:lpstr>
      <vt:lpstr>Our Experiment  =&gt; Proves that progressive outlets have a measurable influence on conversations  </vt:lpstr>
      <vt:lpstr>35 Experiments </vt:lpstr>
      <vt:lpstr>36 Outlets Involved</vt:lpstr>
      <vt:lpstr>400 MILLION Tweets/day</vt:lpstr>
      <vt:lpstr>PowerPoint Presentation</vt:lpstr>
      <vt:lpstr>PowerPoint Presentation</vt:lpstr>
      <vt:lpstr>Two Davids vs. a Goliath</vt:lpstr>
      <vt:lpstr>PowerPoint Presentation</vt:lpstr>
      <vt:lpstr>PowerPoint Presentation</vt:lpstr>
      <vt:lpstr>PowerPoint Presentation</vt:lpstr>
      <vt:lpstr>An opportunity</vt:lpstr>
      <vt:lpstr>Thank you</vt:lpstr>
      <vt:lpstr>PowerPoint Presentation</vt:lpstr>
      <vt:lpstr>Q &amp; A: Timeline</vt:lpstr>
      <vt:lpstr>Q &amp; A: Similar Projects</vt:lpstr>
      <vt:lpstr>PowerPoint Presentation</vt:lpstr>
      <vt:lpstr>Q &amp; A: Our Assumptions</vt:lpstr>
      <vt:lpstr>PowerPoint Presentation</vt:lpstr>
      <vt:lpstr>Questions we’d like to test:</vt:lpstr>
      <vt:lpstr>Questions we’d like to ask: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 &amp; A: Similar Projects</dc:title>
  <dc:creator>Jo Ellen Green Kaiser</dc:creator>
  <cp:lastModifiedBy>Jo Ellen Green Kaiser</cp:lastModifiedBy>
  <cp:revision>81</cp:revision>
  <dcterms:created xsi:type="dcterms:W3CDTF">2016-05-05T18:22:05Z</dcterms:created>
  <dcterms:modified xsi:type="dcterms:W3CDTF">2016-05-22T02:32:34Z</dcterms:modified>
</cp:coreProperties>
</file>