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1" r:id="rId2"/>
    <p:sldId id="321" r:id="rId3"/>
    <p:sldId id="288" r:id="rId4"/>
    <p:sldId id="285" r:id="rId5"/>
    <p:sldId id="304" r:id="rId6"/>
    <p:sldId id="323" r:id="rId7"/>
    <p:sldId id="316" r:id="rId8"/>
    <p:sldId id="322" r:id="rId9"/>
    <p:sldId id="309" r:id="rId10"/>
    <p:sldId id="308" r:id="rId11"/>
    <p:sldId id="307" r:id="rId12"/>
    <p:sldId id="314" r:id="rId1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FFFFFF"/>
    <a:srgbClr val="D2D2D2"/>
    <a:srgbClr val="E0E0E0"/>
    <a:srgbClr val="EDEDED"/>
    <a:srgbClr val="80D2EF"/>
    <a:srgbClr val="9CCA3B"/>
    <a:srgbClr val="2DA7DF"/>
    <a:srgbClr val="5BD91A"/>
    <a:srgbClr val="4DBB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8139" autoAdjust="0"/>
  </p:normalViewPr>
  <p:slideViewPr>
    <p:cSldViewPr snapToGrid="0" snapToObjects="1">
      <p:cViewPr varScale="1">
        <p:scale>
          <a:sx n="96" d="100"/>
          <a:sy n="96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DEB54-B651-AF44-93D5-18553EFF133B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1053D-0D9C-7649-B418-4332F42CC2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4BE0-5530-7E47-A8FA-9415DD492EC0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5385F-8A8B-6047-935C-890749C2F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4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BD0A-0998-4F19-8C86-F5569C47CBD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Gotham Narrow Book"/>
                <a:cs typeface="Gotham Narrow Book"/>
              </a:rPr>
              <a:t>Led by GiveMN, a collaboration of several Minnesota community foundations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385F-8A8B-6047-935C-890749C2F6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Gotham Narrow Book"/>
                <a:cs typeface="Gotham Narrow Book"/>
              </a:rPr>
              <a:t>Led by GiveMN, a collaboration of several Minnesota community foundations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385F-8A8B-6047-935C-890749C2F6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Gotham Narrow Book"/>
                <a:cs typeface="Gotham Narrow Book"/>
              </a:rPr>
              <a:t>Led by GiveMN, a collaboration of several Minnesota community foundations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385F-8A8B-6047-935C-890749C2F6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Gotham Narrow Book"/>
                <a:cs typeface="Gotham Narrow Book"/>
              </a:rPr>
              <a:t>Led by GiveMN, a collaboration of several Minnesota community foundations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385F-8A8B-6047-935C-890749C2F6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Gotham Narrow Book"/>
                <a:cs typeface="Gotham Narrow Book"/>
              </a:rPr>
              <a:t>Led by GiveMN, a collaboration of several Minnesota community foundations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385F-8A8B-6047-935C-890749C2F6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8E09-6127-9748-8E31-4AE090D9442C}" type="datetimeFigureOut">
              <a:rPr lang="en-US" smtClean="0"/>
              <a:pPr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5"/>
          </a:solidFill>
          <a:latin typeface="Gotham Bold"/>
          <a:ea typeface="+mj-ea"/>
          <a:cs typeface="Gotha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186363"/>
            <a:ext cx="9144000" cy="1671637"/>
          </a:xfrm>
          <a:prstGeom prst="rect">
            <a:avLst/>
          </a:prstGeom>
          <a:solidFill>
            <a:srgbClr val="2DA7D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249" y="1762789"/>
            <a:ext cx="8664477" cy="215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300" dirty="0" smtClean="0">
                <a:solidFill>
                  <a:schemeClr val="accent3"/>
                </a:solidFill>
                <a:latin typeface="+mj-lt"/>
                <a:ea typeface="+mj-ea"/>
                <a:cs typeface="Gotham Bold"/>
              </a:rPr>
              <a:t>The Media Consortium: Collaborative Fundraising</a:t>
            </a:r>
            <a:endParaRPr kumimoji="0" lang="en-US" sz="6600" b="1" i="0" u="none" strike="noStrike" kern="1200" cap="none" spc="-3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Gotham Bold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76875"/>
            <a:ext cx="9144000" cy="1381125"/>
          </a:xfrm>
          <a:prstGeom prst="rect">
            <a:avLst/>
          </a:prstGeom>
          <a:solidFill>
            <a:srgbClr val="21489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4350" y="5613400"/>
            <a:ext cx="2279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2.</a:t>
            </a:r>
            <a:r>
              <a:rPr lang="en-US" b="1" dirty="0" smtClean="0">
                <a:latin typeface="+mn-lt"/>
              </a:rPr>
              <a:t> Rally Existing Supporters</a:t>
            </a:r>
            <a:endParaRPr lang="en-US" b="1" dirty="0">
              <a:latin typeface="+mn-lt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A1CEC2E-1BD7-984C-AFAA-EEC64DC697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931333" y="4097215"/>
            <a:ext cx="6218067" cy="1758394"/>
          </a:xfrm>
          <a:prstGeom prst="wedgeRoundRectCallout">
            <a:avLst>
              <a:gd name="adj1" fmla="val 56307"/>
              <a:gd name="adj2" fmla="val 256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362199" y="1893078"/>
            <a:ext cx="6016881" cy="1505057"/>
          </a:xfrm>
          <a:prstGeom prst="wedgeRoundRectCallout">
            <a:avLst>
              <a:gd name="adj1" fmla="val -56402"/>
              <a:gd name="adj2" fmla="val 724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2362199" y="2016429"/>
            <a:ext cx="601688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b="1" i="1" dirty="0">
                <a:latin typeface="+mn-lt"/>
                <a:cs typeface="Gotham Narrow Book"/>
              </a:rPr>
              <a:t>“</a:t>
            </a:r>
            <a:r>
              <a:rPr lang="en-US" b="1" i="1" dirty="0">
                <a:latin typeface="+mn-lt"/>
                <a:cs typeface="Gotham Narrow Book"/>
              </a:rPr>
              <a:t>Students commented on the </a:t>
            </a:r>
            <a:r>
              <a:rPr lang="en-US" b="1" i="1" dirty="0" smtClean="0">
                <a:latin typeface="+mn-lt"/>
                <a:cs typeface="Gotham Narrow Book"/>
              </a:rPr>
              <a:t>leaderboard </a:t>
            </a:r>
            <a:r>
              <a:rPr lang="en-US" b="1" i="1" dirty="0">
                <a:latin typeface="+mn-lt"/>
                <a:cs typeface="Gotham Narrow Book"/>
              </a:rPr>
              <a:t>being more exciting than Facebook – now THAT is a compliment if I have ever heard one!!</a:t>
            </a:r>
            <a:r>
              <a:rPr lang="ja-JP" altLang="en-US" b="1" i="1" dirty="0">
                <a:latin typeface="+mn-lt"/>
                <a:cs typeface="Gotham Narrow Book"/>
              </a:rPr>
              <a:t>”</a:t>
            </a:r>
            <a:endParaRPr lang="en-US" b="1" i="1" dirty="0">
              <a:latin typeface="+mn-lt"/>
              <a:cs typeface="Gotham Narrow Book"/>
            </a:endParaRPr>
          </a:p>
          <a:p>
            <a:pPr eaLnBrk="1" hangingPunct="1"/>
            <a:r>
              <a:rPr lang="en-US" dirty="0">
                <a:latin typeface="+mn-lt"/>
                <a:cs typeface="Gotham Narrow Book"/>
              </a:rPr>
              <a:t>    </a:t>
            </a:r>
            <a:r>
              <a:rPr lang="en-US" sz="1400" dirty="0">
                <a:latin typeface="+mn-lt"/>
                <a:cs typeface="Gotham Narrow Book"/>
              </a:rPr>
              <a:t> -Kristin </a:t>
            </a:r>
            <a:r>
              <a:rPr lang="en-US" sz="1400" dirty="0" err="1">
                <a:latin typeface="+mn-lt"/>
                <a:cs typeface="Gotham Narrow Book"/>
              </a:rPr>
              <a:t>Bortnem</a:t>
            </a:r>
            <a:r>
              <a:rPr lang="en-US" sz="1400" dirty="0">
                <a:latin typeface="+mn-lt"/>
                <a:cs typeface="Gotham Narrow Book"/>
              </a:rPr>
              <a:t>, Associate Director of Annual Giving</a:t>
            </a:r>
            <a:r>
              <a:rPr lang="en-US" sz="1400" dirty="0" smtClean="0">
                <a:latin typeface="+mn-lt"/>
                <a:cs typeface="Gotham Narrow Book"/>
              </a:rPr>
              <a:t>, Concordia </a:t>
            </a:r>
            <a:r>
              <a:rPr lang="en-US" sz="1400" dirty="0">
                <a:latin typeface="+mn-lt"/>
                <a:cs typeface="Gotham Narrow Book"/>
              </a:rPr>
              <a:t>College</a:t>
            </a:r>
          </a:p>
        </p:txBody>
      </p:sp>
      <p:pic>
        <p:nvPicPr>
          <p:cNvPr id="12" name="Picture 28" descr="Kristin Bortn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8410"/>
          <a:stretch/>
        </p:blipFill>
        <p:spPr bwMode="auto">
          <a:xfrm>
            <a:off x="787845" y="2016429"/>
            <a:ext cx="1095988" cy="117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931333" y="4173415"/>
            <a:ext cx="63076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b="1" i="1" dirty="0">
                <a:latin typeface="+mn-lt"/>
                <a:cs typeface="Gotham Narrow Book"/>
              </a:rPr>
              <a:t>“</a:t>
            </a:r>
            <a:r>
              <a:rPr lang="en-US" b="1" i="1" dirty="0">
                <a:latin typeface="+mn-lt"/>
                <a:cs typeface="Gotham Narrow Book"/>
              </a:rPr>
              <a:t>Give to the Max day is a such a benefit to a small organization…the day allows us to get our message out in a fun way that our constituents respond to…it provides…a clear motivator.</a:t>
            </a:r>
            <a:r>
              <a:rPr lang="ja-JP" altLang="en-US" b="1" i="1" dirty="0">
                <a:latin typeface="+mn-lt"/>
                <a:cs typeface="Gotham Narrow Book"/>
              </a:rPr>
              <a:t>”</a:t>
            </a:r>
            <a:endParaRPr lang="en-US" b="1" i="1" dirty="0">
              <a:latin typeface="+mn-lt"/>
              <a:cs typeface="Gotham Narrow Book"/>
            </a:endParaRPr>
          </a:p>
          <a:p>
            <a:pPr eaLnBrk="1" hangingPunct="1"/>
            <a:r>
              <a:rPr lang="en-US" dirty="0">
                <a:latin typeface="+mn-lt"/>
                <a:cs typeface="Gotham Narrow Book"/>
              </a:rPr>
              <a:t>     </a:t>
            </a:r>
            <a:r>
              <a:rPr lang="en-US" sz="1400" dirty="0">
                <a:latin typeface="+mn-lt"/>
                <a:cs typeface="Gotham Narrow Book"/>
              </a:rPr>
              <a:t>- Laura </a:t>
            </a:r>
            <a:r>
              <a:rPr lang="en-US" sz="1400" dirty="0" err="1">
                <a:latin typeface="+mn-lt"/>
                <a:cs typeface="Gotham Narrow Book"/>
              </a:rPr>
              <a:t>Zabel</a:t>
            </a:r>
            <a:r>
              <a:rPr lang="en-US" sz="1400" dirty="0">
                <a:latin typeface="+mn-lt"/>
                <a:cs typeface="Gotham Narrow Book"/>
              </a:rPr>
              <a:t>, Executive Director, Springboard for the Arts</a:t>
            </a:r>
          </a:p>
        </p:txBody>
      </p:sp>
      <p:pic>
        <p:nvPicPr>
          <p:cNvPr id="15" name="Picture 34" descr="http://media.linkedin.com/mpr/mpr/shrink_80_80/p/1/000/04b/135/23eda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080" y="4431956"/>
            <a:ext cx="1095568" cy="109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3.</a:t>
            </a:r>
            <a:r>
              <a:rPr lang="en-US" b="1" dirty="0" smtClean="0">
                <a:latin typeface="+mn-lt"/>
              </a:rPr>
              <a:t> Introduce </a:t>
            </a:r>
            <a:r>
              <a:rPr lang="en-US" b="1" dirty="0" smtClean="0">
                <a:latin typeface="+mn-lt"/>
              </a:rPr>
              <a:t>Supporters to Social Fundraising</a:t>
            </a:r>
            <a:endParaRPr lang="en-US" b="1" dirty="0">
              <a:latin typeface="+mn-lt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A1CEC2E-1BD7-984C-AFAA-EEC64DC697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" y="1569626"/>
            <a:ext cx="6747001" cy="4799036"/>
          </a:xfrm>
          <a:prstGeom prst="wedgeRoundRectCallout">
            <a:avLst>
              <a:gd name="adj1" fmla="val 56085"/>
              <a:gd name="adj2" fmla="val 2969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722985" y="1638592"/>
            <a:ext cx="6307667" cy="47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b="1" i="1" dirty="0" smtClean="0">
                <a:latin typeface="+mn-lt"/>
                <a:cs typeface="Gotham Narrow Book"/>
              </a:rPr>
              <a:t>“</a:t>
            </a:r>
            <a:r>
              <a:rPr lang="en-US" sz="1700" b="1" i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Gotham Narrow Book"/>
              </a:rPr>
              <a:t>We </a:t>
            </a:r>
            <a:r>
              <a:rPr lang="en-US" sz="1700" b="1" i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Gotham Narrow Book"/>
              </a:rPr>
              <a:t>have never seen before such an increase in individual online giving as we've seen this year through Razoo</a:t>
            </a:r>
            <a:r>
              <a:rPr lang="en-US" sz="1700" b="1" i="1" dirty="0">
                <a:latin typeface="+mn-lt"/>
                <a:cs typeface="Gotham Narrow Book"/>
              </a:rPr>
              <a:t>, </a:t>
            </a:r>
            <a:r>
              <a:rPr lang="en-US" sz="1700" i="1" dirty="0">
                <a:latin typeface="+mn-lt"/>
                <a:cs typeface="Gotham Narrow Book"/>
              </a:rPr>
              <a:t>which </a:t>
            </a:r>
            <a:r>
              <a:rPr lang="en-US" sz="1700" i="1" dirty="0" smtClean="0">
                <a:latin typeface="+mn-lt"/>
                <a:cs typeface="Gotham Narrow Book"/>
              </a:rPr>
              <a:t>you [Alexandria Community Foundation] </a:t>
            </a:r>
            <a:r>
              <a:rPr lang="en-US" sz="1700" i="1" dirty="0">
                <a:latin typeface="+mn-lt"/>
                <a:cs typeface="Gotham Narrow Book"/>
              </a:rPr>
              <a:t>introduced us to. </a:t>
            </a:r>
          </a:p>
          <a:p>
            <a:pPr eaLnBrk="1" hangingPunct="1"/>
            <a:endParaRPr lang="en-US" sz="1700" i="1" dirty="0">
              <a:latin typeface="+mn-lt"/>
              <a:cs typeface="Gotham Narrow Book"/>
            </a:endParaRPr>
          </a:p>
          <a:p>
            <a:pPr eaLnBrk="1" hangingPunct="1"/>
            <a:r>
              <a:rPr lang="en-US" sz="1700" i="1" dirty="0">
                <a:latin typeface="+mn-lt"/>
                <a:cs typeface="Gotham Narrow Book"/>
              </a:rPr>
              <a:t>Since we joined Razoo in March 16, 2011 </a:t>
            </a:r>
            <a:r>
              <a:rPr lang="en-US" sz="1700" b="1" i="1" u="sng" dirty="0">
                <a:solidFill>
                  <a:srgbClr val="769A2A"/>
                </a:solidFill>
                <a:latin typeface="+mn-lt"/>
                <a:cs typeface="Gotham Narrow Book"/>
              </a:rPr>
              <a:t>we have raised over $17,000 from 5 unique projects and 289 online gifts</a:t>
            </a:r>
            <a:r>
              <a:rPr lang="en-US" sz="1700" b="1" i="1" dirty="0">
                <a:latin typeface="+mn-lt"/>
                <a:cs typeface="Gotham Narrow Book"/>
              </a:rPr>
              <a:t>. </a:t>
            </a:r>
            <a:r>
              <a:rPr lang="en-US" sz="1700" i="1" dirty="0">
                <a:latin typeface="+mn-lt"/>
                <a:cs typeface="Gotham Narrow Book"/>
              </a:rPr>
              <a:t>Out of these 224 are unique donors</a:t>
            </a:r>
            <a:r>
              <a:rPr lang="en-US" sz="1700" i="1" dirty="0" smtClean="0">
                <a:latin typeface="+mn-lt"/>
                <a:cs typeface="Gotham Narrow Book"/>
              </a:rPr>
              <a:t>. </a:t>
            </a:r>
            <a:endParaRPr lang="en-US" sz="1700" i="1" dirty="0">
              <a:latin typeface="+mn-lt"/>
              <a:cs typeface="Gotham Narrow Book"/>
            </a:endParaRPr>
          </a:p>
          <a:p>
            <a:pPr eaLnBrk="1" hangingPunct="1"/>
            <a:endParaRPr lang="en-US" sz="1700" i="1" dirty="0">
              <a:latin typeface="+mn-lt"/>
              <a:cs typeface="Gotham Narrow Book"/>
            </a:endParaRPr>
          </a:p>
          <a:p>
            <a:pPr eaLnBrk="1" hangingPunct="1"/>
            <a:r>
              <a:rPr lang="en-US" sz="1700" i="1" dirty="0">
                <a:latin typeface="+mn-lt"/>
                <a:cs typeface="Gotham Narrow Book"/>
              </a:rPr>
              <a:t>For a small organization like EWI, this has been transformational and has enabled us to develop stronger proposals to foundations showing matching funds and sustainable growth strategies. </a:t>
            </a:r>
            <a:endParaRPr lang="en-US" sz="1700" i="1" dirty="0" smtClean="0">
              <a:latin typeface="+mn-lt"/>
              <a:cs typeface="Gotham Narrow Book"/>
            </a:endParaRPr>
          </a:p>
          <a:p>
            <a:pPr eaLnBrk="1" hangingPunct="1"/>
            <a:endParaRPr lang="en-US" sz="1700" i="1" dirty="0">
              <a:latin typeface="+mn-lt"/>
              <a:cs typeface="Gotham Narrow Book"/>
            </a:endParaRPr>
          </a:p>
          <a:p>
            <a:pPr eaLnBrk="1" hangingPunct="1"/>
            <a:r>
              <a:rPr lang="en-US" sz="1700" i="1" dirty="0">
                <a:latin typeface="+mn-lt"/>
                <a:cs typeface="Gotham Narrow Book"/>
              </a:rPr>
              <a:t>Many thanks for your continued support and for sharing with us best practices in fundraising and social media, which enabled our success this year</a:t>
            </a:r>
            <a:r>
              <a:rPr lang="en-US" sz="1700" i="1" dirty="0" smtClean="0">
                <a:latin typeface="+mn-lt"/>
                <a:cs typeface="Gotham Narrow Book"/>
              </a:rPr>
              <a:t>.”</a:t>
            </a:r>
            <a:endParaRPr lang="en-US" sz="1700" i="1" dirty="0">
              <a:latin typeface="+mn-lt"/>
              <a:cs typeface="Gotham Narrow Book"/>
            </a:endParaRPr>
          </a:p>
          <a:p>
            <a:pPr eaLnBrk="1" hangingPunct="1"/>
            <a:endParaRPr lang="en-US" sz="1400" dirty="0" smtClean="0">
              <a:latin typeface="+mn-lt"/>
              <a:cs typeface="Gotham Narrow Book"/>
            </a:endParaRPr>
          </a:p>
          <a:p>
            <a:pPr eaLnBrk="1" hangingPunct="1"/>
            <a:r>
              <a:rPr lang="en-US" sz="1400" dirty="0" smtClean="0">
                <a:latin typeface="+mn-lt"/>
                <a:cs typeface="Gotham Narrow Book"/>
              </a:rPr>
              <a:t>- </a:t>
            </a:r>
            <a:r>
              <a:rPr lang="en-US" sz="1400" dirty="0" err="1" smtClean="0">
                <a:latin typeface="+mn-lt"/>
                <a:cs typeface="Gotham Narrow Book"/>
              </a:rPr>
              <a:t>Marga</a:t>
            </a:r>
            <a:r>
              <a:rPr lang="en-US" sz="1400" dirty="0" smtClean="0">
                <a:latin typeface="+mn-lt"/>
                <a:cs typeface="Gotham Narrow Book"/>
              </a:rPr>
              <a:t> </a:t>
            </a:r>
            <a:r>
              <a:rPr lang="en-US" sz="1400" dirty="0" err="1" smtClean="0">
                <a:latin typeface="+mn-lt"/>
                <a:cs typeface="Gotham Narrow Book"/>
              </a:rPr>
              <a:t>Fripp</a:t>
            </a:r>
            <a:r>
              <a:rPr lang="en-US" sz="1400" dirty="0" smtClean="0">
                <a:latin typeface="+mn-lt"/>
                <a:cs typeface="Gotham Narrow Book"/>
              </a:rPr>
              <a:t>, Executive Director, Empowered Women International</a:t>
            </a:r>
            <a:endParaRPr lang="en-US" sz="1400" dirty="0">
              <a:latin typeface="+mn-lt"/>
              <a:cs typeface="Gotham Narrow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449" y="4652927"/>
            <a:ext cx="1138632" cy="1427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36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A1CEC2E-1BD7-984C-AFAA-EEC64DC697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3139622" y="4124696"/>
            <a:ext cx="58559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  <a:cs typeface="Gotham Narrow Book"/>
              </a:rPr>
              <a:t>of nonprofits participating in </a:t>
            </a:r>
            <a:r>
              <a:rPr lang="en-US" sz="2800" dirty="0" smtClean="0">
                <a:latin typeface="+mn-lt"/>
                <a:cs typeface="Gotham Narrow Book"/>
              </a:rPr>
              <a:t>2010 plan to participate again </a:t>
            </a:r>
            <a:r>
              <a:rPr lang="en-US" sz="2800" dirty="0">
                <a:latin typeface="+mn-lt"/>
                <a:cs typeface="Gotham Narrow Book"/>
              </a:rPr>
              <a:t>next </a:t>
            </a:r>
            <a:r>
              <a:rPr lang="en-US" sz="2800" dirty="0" smtClean="0">
                <a:latin typeface="+mn-lt"/>
                <a:cs typeface="Gotham Narrow Book"/>
              </a:rPr>
              <a:t>year</a:t>
            </a:r>
            <a:endParaRPr lang="en-US" sz="2800" dirty="0">
              <a:latin typeface="+mn-lt"/>
              <a:cs typeface="Gotham Narrow Book"/>
            </a:endParaRP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2469363" y="2145639"/>
            <a:ext cx="5733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  <a:cs typeface="Gotham Narrow Book"/>
              </a:rPr>
              <a:t>of donors on Give to the Max Day said they will use GiveMN </a:t>
            </a:r>
            <a:r>
              <a:rPr lang="en-US" sz="2800" dirty="0" smtClean="0">
                <a:latin typeface="+mn-lt"/>
                <a:cs typeface="Gotham Narrow Book"/>
              </a:rPr>
              <a:t>again</a:t>
            </a:r>
            <a:endParaRPr lang="en-US" sz="2800" dirty="0">
              <a:latin typeface="+mn-lt"/>
              <a:cs typeface="Gotham Narrow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792" y="1977227"/>
            <a:ext cx="22062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/>
                <a:cs typeface="Gotham Narrow Bold"/>
              </a:rPr>
              <a:t>97%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3161" y="3992104"/>
            <a:ext cx="22062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CCA3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/>
                <a:cs typeface="Gotham Narrow Bold"/>
              </a:rPr>
              <a:t>98%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521793" y="6395223"/>
            <a:ext cx="7681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696969"/>
                </a:solidFill>
                <a:latin typeface="Gotham Narrow Book"/>
                <a:cs typeface="Gotham Narrow Book"/>
              </a:rPr>
              <a:t>Source: GiveMN</a:t>
            </a:r>
            <a:endParaRPr lang="en-US" sz="1200" dirty="0">
              <a:solidFill>
                <a:srgbClr val="696969"/>
              </a:solidFill>
              <a:latin typeface="Gotham Narrow Book"/>
              <a:cs typeface="Gotham Narrow Boo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3. Introduce Supporters to Social Fundraising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+mj-ea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18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66690"/>
            <a:ext cx="8347907" cy="964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Content</a:t>
            </a:r>
            <a:endParaRPr kumimoji="0" lang="en-US" sz="4400" b="1" u="none" strike="noStrike" kern="1200" spc="-15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Gotham Bold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5195" y="1812577"/>
            <a:ext cx="8796759" cy="41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Introducing Razoo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Give 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to the Max Day Case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 Study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Why 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Participate in a Collaborative Fundraiser?</a:t>
            </a: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latin typeface="Gotham Narrow Book"/>
              <a:cs typeface="Gotham Narrow Book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8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86338" y="1537638"/>
            <a:ext cx="3703372" cy="612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Launched in September</a:t>
            </a:r>
            <a:r>
              <a:rPr kumimoji="0" lang="en-US" sz="19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 2006</a:t>
            </a: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Gotham Narrow Book"/>
              <a:sym typeface="Lucida Grande" pitchFamily="-106" charset="0"/>
            </a:endParaRPr>
          </a:p>
          <a:p>
            <a:pPr marL="342900" indent="-342900" defTabSz="9144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900" kern="0" dirty="0">
                <a:solidFill>
                  <a:schemeClr val="accent5"/>
                </a:solidFill>
                <a:cs typeface="Gotham Narrow Book"/>
                <a:sym typeface="Lucida Grande" pitchFamily="-106" charset="0"/>
              </a:rPr>
              <a:t>More than </a:t>
            </a:r>
            <a:r>
              <a:rPr lang="en-US" sz="1900" b="1" kern="0" dirty="0">
                <a:solidFill>
                  <a:schemeClr val="accent2"/>
                </a:solidFill>
                <a:cs typeface="Gotham Bold"/>
                <a:sym typeface="Lucida Grande" pitchFamily="-106" charset="0"/>
              </a:rPr>
              <a:t>180,000 people </a:t>
            </a:r>
            <a:r>
              <a:rPr lang="en-US" sz="1900" kern="0" dirty="0">
                <a:solidFill>
                  <a:schemeClr val="accent5"/>
                </a:solidFill>
                <a:cs typeface="Gotham Narrow Book"/>
                <a:sym typeface="Lucida Grande" pitchFamily="-106" charset="0"/>
              </a:rPr>
              <a:t>around the world have donated </a:t>
            </a:r>
            <a:r>
              <a:rPr lang="en-US" sz="1900" b="1" kern="0" dirty="0" smtClean="0">
                <a:solidFill>
                  <a:schemeClr val="accent2"/>
                </a:solidFill>
                <a:cs typeface="Gotham Bold"/>
                <a:sym typeface="Lucida Grande" pitchFamily="-106" charset="0"/>
              </a:rPr>
              <a:t>$50 million </a:t>
            </a:r>
            <a:r>
              <a:rPr lang="en-US" sz="1900" kern="0" dirty="0" smtClean="0">
                <a:solidFill>
                  <a:schemeClr val="accent5"/>
                </a:solidFill>
                <a:cs typeface="Gotham Narrow Book"/>
                <a:sym typeface="Lucida Grande" pitchFamily="-106" charset="0"/>
              </a:rPr>
              <a:t>through </a:t>
            </a:r>
            <a:r>
              <a:rPr lang="en-US" sz="1900" kern="0" dirty="0">
                <a:solidFill>
                  <a:schemeClr val="accent5"/>
                </a:solidFill>
                <a:cs typeface="Gotham Narrow Book"/>
                <a:sym typeface="Lucida Grande" pitchFamily="-106" charset="0"/>
              </a:rPr>
              <a:t>Razoo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Over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 </a:t>
            </a:r>
            <a:r>
              <a:rPr lang="en-US" sz="1900" b="1" kern="0" dirty="0" smtClean="0">
                <a:solidFill>
                  <a:schemeClr val="accent2"/>
                </a:solidFill>
                <a:cs typeface="Gotham Bold"/>
                <a:sym typeface="Lucida Grande" pitchFamily="-106" charset="0"/>
              </a:rPr>
              <a:t>8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Gotham Bold"/>
                <a:sym typeface="Lucida Grande" pitchFamily="-106" charset="0"/>
              </a:rPr>
              <a:t>,000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U.S.-registered nonprofits have received donations through Razoo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We’ve worked with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Gotham Bold"/>
                <a:sym typeface="Lucida Grande" pitchFamily="-106" charset="0"/>
              </a:rPr>
              <a:t>community foundations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(Minnesota Community</a:t>
            </a:r>
            <a:r>
              <a:rPr kumimoji="0" lang="en-US" sz="19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 Foundation)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,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Gotham Bold"/>
                <a:sym typeface="Lucida Grande" pitchFamily="-106" charset="0"/>
              </a:rPr>
              <a:t>companies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(Land-O-Lakes), and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Gotham Bold"/>
                <a:sym typeface="Lucida Grande" pitchFamily="-106" charset="0"/>
              </a:rPr>
              <a:t>celebrities</a:t>
            </a:r>
            <a:r>
              <a:rPr kumimoji="0" lang="en-US" sz="19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 </a:t>
            </a:r>
            <a:r>
              <a:rPr kumimoji="0" lang="en-US" sz="19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(Craig </a:t>
            </a:r>
            <a:r>
              <a:rPr kumimoji="0" lang="en-US" sz="1900" b="0" i="0" u="none" strike="noStrike" kern="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Gotham Narrow Book"/>
                <a:sym typeface="Lucida Grande" pitchFamily="-106" charset="0"/>
              </a:rPr>
              <a:t>Newmark</a:t>
            </a:r>
            <a:r>
              <a:rPr lang="en-US" sz="1900" kern="0" dirty="0" smtClean="0">
                <a:solidFill>
                  <a:schemeClr val="accent5"/>
                </a:solidFill>
                <a:cs typeface="Gotham Narrow Book"/>
                <a:sym typeface="Lucida Grande" pitchFamily="-106" charset="0"/>
              </a:rPr>
              <a:t>, founder of </a:t>
            </a:r>
            <a:r>
              <a:rPr lang="en-US" sz="1900" kern="0" dirty="0" err="1" smtClean="0">
                <a:solidFill>
                  <a:schemeClr val="accent5"/>
                </a:solidFill>
                <a:cs typeface="Gotham Narrow Book"/>
                <a:sym typeface="Lucida Grande" pitchFamily="-106" charset="0"/>
              </a:rPr>
              <a:t>craigslist.org</a:t>
            </a:r>
            <a:r>
              <a:rPr lang="en-US" sz="1900" kern="0" dirty="0" smtClean="0">
                <a:solidFill>
                  <a:schemeClr val="accent5"/>
                </a:solidFill>
                <a:cs typeface="Gotham Narrow Book"/>
                <a:sym typeface="Lucida Grande" pitchFamily="-106" charset="0"/>
              </a:rPr>
              <a:t>)</a:t>
            </a: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Gotham Narrow Book"/>
              <a:sym typeface="Lucida Grande" pitchFamily="-10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Narrow Book"/>
              <a:cs typeface="Gotham Narrow Book"/>
              <a:sym typeface="Lucida Grande" pitchFamily="-10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cs typeface="Gotham Bold"/>
              <a:sym typeface="Lucida Grande" pitchFamily="-10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4011" y="2698676"/>
            <a:ext cx="400361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510125" y="4195827"/>
            <a:ext cx="1055398" cy="1033666"/>
            <a:chOff x="6586505" y="4801735"/>
            <a:chExt cx="1872738" cy="1759892"/>
          </a:xfrm>
        </p:grpSpPr>
        <p:pic>
          <p:nvPicPr>
            <p:cNvPr id="4" name="Picture 3" descr="craigconnects | Connecting the World for the Common Goo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586505" y="4801735"/>
              <a:ext cx="1872738" cy="1387918"/>
            </a:xfrm>
            <a:prstGeom prst="rect">
              <a:avLst/>
            </a:prstGeom>
          </p:spPr>
        </p:pic>
        <p:pic>
          <p:nvPicPr>
            <p:cNvPr id="5" name="Picture 4" descr="craigconnects | Connecting the World for the Common Good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586505" y="6183706"/>
              <a:ext cx="1872738" cy="37792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320" t="10927" r="20128" b="10824"/>
          <a:stretch/>
        </p:blipFill>
        <p:spPr>
          <a:xfrm>
            <a:off x="5942160" y="4080369"/>
            <a:ext cx="1140814" cy="1302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011" y="4195827"/>
            <a:ext cx="1400435" cy="1090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780" y="5566082"/>
            <a:ext cx="1175351" cy="652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125" y="5382797"/>
            <a:ext cx="975293" cy="975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012" y="5774297"/>
            <a:ext cx="1291488" cy="321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343" y="2869047"/>
            <a:ext cx="827205" cy="1037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169" y="3032593"/>
            <a:ext cx="776865" cy="776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3072" y="3142756"/>
            <a:ext cx="666702" cy="66670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Gotham Bold"/>
              </a:rPr>
              <a:t>Razoo at a Glance</a:t>
            </a:r>
            <a:endParaRPr kumimoji="0" lang="en-US" sz="4400" b="1" u="none" strike="noStrike" kern="1200" spc="-15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Gotham Bold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" name="Picture 20" descr="Final-Razoo-Logo-lockup-72dpi-noTaglin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548" y="1537638"/>
            <a:ext cx="2203885" cy="9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36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7108" y="1532922"/>
            <a:ext cx="8069313" cy="487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Razoo Giving Day Partners: from small cities to large states</a:t>
            </a:r>
            <a:endParaRPr kumimoji="0" lang="en-US" sz="4400" b="1" u="none" strike="noStrike" kern="1200" spc="-15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+mj-ea"/>
              <a:cs typeface="Gotham Bold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5" y="3362797"/>
            <a:ext cx="1353851" cy="676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95" y="1729351"/>
            <a:ext cx="1353851" cy="63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31" y="4221317"/>
            <a:ext cx="1462684" cy="58966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 descr="Lexington Community Founda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8976" y="5640750"/>
            <a:ext cx="1393838" cy="657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35" y="2522990"/>
            <a:ext cx="1422697" cy="730784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2630999" y="2546105"/>
            <a:ext cx="5853534" cy="1081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Arial"/>
              <a:buChar char="•"/>
              <a:defRPr/>
            </a:pPr>
            <a:r>
              <a:rPr lang="en-US" sz="1600" b="1" dirty="0" smtClean="0">
                <a:solidFill>
                  <a:schemeClr val="accent5"/>
                </a:solidFill>
                <a:cs typeface="Gotham Narrow Book"/>
              </a:rPr>
              <a:t>Give to the Max Washington: November 9, 2011 </a:t>
            </a:r>
          </a:p>
          <a:p>
            <a:pPr lvl="0">
              <a:defRPr/>
            </a:pPr>
            <a:r>
              <a:rPr lang="en-US" sz="1600" dirty="0">
                <a:solidFill>
                  <a:schemeClr val="accent5"/>
                </a:solidFill>
                <a:cs typeface="Gotham Narrow Book"/>
              </a:rPr>
              <a:t>	</a:t>
            </a:r>
            <a:r>
              <a:rPr lang="en-US" sz="1600" dirty="0" smtClean="0">
                <a:solidFill>
                  <a:schemeClr val="accent5"/>
                </a:solidFill>
                <a:cs typeface="Gotham Narrow Book"/>
              </a:rPr>
              <a:t>(in collaboration with United Way and Razoo)</a:t>
            </a:r>
            <a:endParaRPr lang="en-US" sz="1600" dirty="0">
              <a:solidFill>
                <a:schemeClr val="accent5"/>
              </a:solidFill>
              <a:cs typeface="Gotham Narrow Book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2630999" y="4208641"/>
            <a:ext cx="5853534" cy="74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Arial"/>
              <a:buChar char="•"/>
              <a:defRPr/>
            </a:pPr>
            <a:r>
              <a:rPr lang="en-US" sz="1600" b="1" dirty="0" smtClean="0">
                <a:solidFill>
                  <a:schemeClr val="accent5"/>
                </a:solidFill>
                <a:cs typeface="Gotham Narrow Book"/>
              </a:rPr>
              <a:t>Live PC Give PC: November 11, 2011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2630999" y="5669809"/>
            <a:ext cx="5853534" cy="74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Arial"/>
              <a:buChar char="•"/>
              <a:defRPr/>
            </a:pPr>
            <a:r>
              <a:rPr lang="en-US" sz="1600" b="1" dirty="0" smtClean="0">
                <a:solidFill>
                  <a:schemeClr val="accent5"/>
                </a:solidFill>
                <a:cs typeface="Gotham Narrow Book"/>
              </a:rPr>
              <a:t>Lexington Gives: November 18, 2011</a:t>
            </a:r>
          </a:p>
          <a:p>
            <a:pPr lvl="0">
              <a:defRPr/>
            </a:pPr>
            <a:r>
              <a:rPr lang="en-US" sz="1600" dirty="0">
                <a:solidFill>
                  <a:schemeClr val="accent5"/>
                </a:solidFill>
                <a:cs typeface="Gotham Narrow Book"/>
              </a:rPr>
              <a:t>	</a:t>
            </a: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2630999" y="3570636"/>
            <a:ext cx="5853534" cy="74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Arial"/>
              <a:buChar char="•"/>
              <a:defRPr/>
            </a:pPr>
            <a:r>
              <a:rPr lang="en-US" sz="1600" b="1" dirty="0" smtClean="0">
                <a:solidFill>
                  <a:schemeClr val="accent5"/>
                </a:solidFill>
                <a:cs typeface="Gotham Narrow Book"/>
              </a:rPr>
              <a:t>GiveMN Give to the Max Day: November 16, 2011</a:t>
            </a:r>
          </a:p>
          <a:p>
            <a:pPr lvl="0">
              <a:defRPr/>
            </a:pPr>
            <a:r>
              <a:rPr lang="en-US" sz="1600" dirty="0">
                <a:solidFill>
                  <a:schemeClr val="accent5"/>
                </a:solidFill>
                <a:cs typeface="Gotham Narrow Book"/>
              </a:rPr>
              <a:t>	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2630999" y="1844440"/>
            <a:ext cx="5853534" cy="74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Arial"/>
              <a:buChar char="•"/>
              <a:defRPr/>
            </a:pPr>
            <a:r>
              <a:rPr lang="en-US" sz="1600" b="1" dirty="0" smtClean="0">
                <a:solidFill>
                  <a:schemeClr val="accent5"/>
                </a:solidFill>
                <a:cs typeface="Gotham Narrow Book"/>
              </a:rPr>
              <a:t>Spring2Action Alexandria: May 5, 6, 7, 2011 </a:t>
            </a:r>
          </a:p>
          <a:p>
            <a:pPr lvl="0">
              <a:defRPr/>
            </a:pPr>
            <a:r>
              <a:rPr lang="en-US" sz="1600" dirty="0">
                <a:solidFill>
                  <a:schemeClr val="accent5"/>
                </a:solidFill>
                <a:cs typeface="Gotham Narrow Book"/>
              </a:rPr>
              <a:t>	</a:t>
            </a:r>
          </a:p>
        </p:txBody>
      </p:sp>
      <p:pic>
        <p:nvPicPr>
          <p:cNvPr id="2" name="Picture 1" descr="Home Page - NevadaGIV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832" y="4950146"/>
            <a:ext cx="1426304" cy="554104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630999" y="5037740"/>
            <a:ext cx="5853534" cy="74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Arial"/>
              <a:buChar char="•"/>
              <a:defRPr/>
            </a:pPr>
            <a:r>
              <a:rPr lang="en-US" sz="1600" b="1" dirty="0" smtClean="0">
                <a:solidFill>
                  <a:schemeClr val="accent5"/>
                </a:solidFill>
                <a:cs typeface="Gotham Narrow Book"/>
              </a:rPr>
              <a:t>Nevada Gives: November 17, 2011</a:t>
            </a:r>
          </a:p>
          <a:p>
            <a:pPr lvl="0">
              <a:defRPr/>
            </a:pPr>
            <a:r>
              <a:rPr lang="en-US" sz="1600" dirty="0">
                <a:solidFill>
                  <a:schemeClr val="accent5"/>
                </a:solidFill>
                <a:cs typeface="Gotham Narrow Book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9475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844049"/>
            <a:ext cx="8347907" cy="964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Content</a:t>
            </a:r>
            <a:endParaRPr kumimoji="0" lang="en-US" sz="4400" b="1" u="none" strike="noStrike" kern="1200" spc="-15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+mj-ea"/>
              <a:cs typeface="Gotham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85195" y="1812577"/>
            <a:ext cx="8796759" cy="41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Introducing Razoo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Give 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to the Max Day Case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 Study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Why 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Participate in a Collaborative Fundraiser?</a:t>
            </a: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83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95380" y="1849416"/>
            <a:ext cx="2774952" cy="45069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spc="-15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GiveMN’s</a:t>
            </a:r>
            <a:r>
              <a:rPr kumimoji="0" lang="en-US" sz="4400" b="1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 </a:t>
            </a:r>
            <a:r>
              <a:rPr kumimoji="0" lang="en-US" sz="4400" b="1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Give</a:t>
            </a:r>
            <a:r>
              <a:rPr kumimoji="0" lang="en-US" sz="4400" b="1" u="none" strike="noStrike" kern="1200" spc="-15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 to the Max</a:t>
            </a:r>
            <a:r>
              <a:rPr kumimoji="0" lang="en-US" sz="4400" b="1" u="none" strike="noStrike" kern="1200" spc="-15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 Day</a:t>
            </a:r>
            <a:endParaRPr kumimoji="0" lang="en-US" sz="4400" b="1" u="none" strike="noStrike" kern="1200" spc="-15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+mj-ea"/>
              <a:cs typeface="Gotham Bold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95381" y="2094870"/>
            <a:ext cx="2774952" cy="400942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accent3"/>
                </a:solidFill>
                <a:latin typeface="Gotham Narrow Book"/>
                <a:ea typeface="+mn-ea"/>
                <a:cs typeface="Gotham Narrow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accent3"/>
                </a:solidFill>
                <a:latin typeface="Gotham Narrow Book"/>
                <a:ea typeface="+mn-ea"/>
                <a:cs typeface="Gotham Narrow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accent3"/>
                </a:solidFill>
                <a:latin typeface="Gotham Narrow Book"/>
                <a:ea typeface="+mn-ea"/>
                <a:cs typeface="Gotham Narrow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accent3"/>
                </a:solidFill>
                <a:latin typeface="Gotham Narrow Book"/>
                <a:ea typeface="+mn-ea"/>
                <a:cs typeface="Gotham Narrow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accent3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+mn-lt"/>
                <a:cs typeface="Gotham Narrow Bold"/>
              </a:rPr>
              <a:t>Goals</a:t>
            </a:r>
          </a:p>
          <a:p>
            <a:endParaRPr lang="en-US" sz="25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Build nonprofit capacity in online fundraising</a:t>
            </a:r>
          </a:p>
          <a:p>
            <a:endParaRPr lang="en-US" sz="25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Engage a new generation of online donors</a:t>
            </a:r>
          </a:p>
          <a:p>
            <a:endParaRPr lang="en-US" sz="25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Establish Minnesota Community Foundation as a philanthropic leader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Engage </a:t>
            </a:r>
            <a:r>
              <a:rPr lang="en-US" sz="3600" u="sng" dirty="0" smtClean="0">
                <a:latin typeface="+mn-lt"/>
              </a:rPr>
              <a:t>4,000</a:t>
            </a:r>
            <a:r>
              <a:rPr lang="en-US" sz="3600" dirty="0" smtClean="0">
                <a:latin typeface="+mn-lt"/>
              </a:rPr>
              <a:t> nonprofits and over </a:t>
            </a:r>
            <a:r>
              <a:rPr lang="en-US" sz="3600" u="sng" dirty="0" smtClean="0">
                <a:latin typeface="+mn-lt"/>
              </a:rPr>
              <a:t>40,000</a:t>
            </a:r>
            <a:r>
              <a:rPr lang="en-US" sz="3600" dirty="0" smtClean="0">
                <a:latin typeface="+mn-lt"/>
              </a:rPr>
              <a:t> donors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54707"/>
          <a:stretch/>
        </p:blipFill>
        <p:spPr>
          <a:xfrm rot="21240000">
            <a:off x="644291" y="1691690"/>
            <a:ext cx="4393654" cy="473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964427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+mn-lt"/>
              </a:rPr>
              <a:t>GiveMN’s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Give </a:t>
            </a:r>
            <a:r>
              <a:rPr lang="en-US" b="1" dirty="0" smtClean="0">
                <a:latin typeface="+mn-lt"/>
              </a:rPr>
              <a:t>to the Max Day 2010</a:t>
            </a:r>
            <a:endParaRPr lang="en-US" b="1" dirty="0">
              <a:latin typeface="+mn-lt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A1CEC2E-1BD7-984C-AFAA-EEC64DC697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2916" y="1555035"/>
            <a:ext cx="3862712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+mn-lt"/>
                <a:cs typeface="Gotham Narrow Bold"/>
              </a:rPr>
              <a:t>Goals: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I</a:t>
            </a: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ncrease 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giving to nonprofits across </a:t>
            </a: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Minnesota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Get 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more than 40,000 people </a:t>
            </a: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to donate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Help 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nonprofits attract new </a:t>
            </a: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donors</a:t>
            </a:r>
            <a:endParaRPr lang="en-US" dirty="0">
              <a:solidFill>
                <a:schemeClr val="accent5"/>
              </a:solidFill>
              <a:latin typeface="+mn-lt"/>
              <a:cs typeface="Gotham Narrow Book"/>
            </a:endParaRPr>
          </a:p>
          <a:p>
            <a:pPr eaLnBrk="1" hangingPunct="1"/>
            <a:endParaRPr lang="en-US" dirty="0">
              <a:solidFill>
                <a:schemeClr val="accent5"/>
              </a:solidFill>
              <a:latin typeface="+mn-lt"/>
              <a:cs typeface="Gotham Narrow Book"/>
            </a:endParaRPr>
          </a:p>
          <a:p>
            <a:pPr eaLnBrk="1" hangingPunct="1"/>
            <a:r>
              <a:rPr lang="en-US" dirty="0" smtClean="0">
                <a:solidFill>
                  <a:srgbClr val="9CCA3B"/>
                </a:solidFill>
                <a:latin typeface="+mn-lt"/>
                <a:cs typeface="Gotham Narrow Bold"/>
              </a:rPr>
              <a:t>Prizes offered: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Prize grants for nonprofits with most donations: $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15,000 for 1</a:t>
            </a:r>
            <a:r>
              <a:rPr lang="en-US" baseline="30000" dirty="0">
                <a:solidFill>
                  <a:schemeClr val="accent5"/>
                </a:solidFill>
                <a:latin typeface="+mn-lt"/>
                <a:cs typeface="Gotham Narrow Book"/>
              </a:rPr>
              <a:t>st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 place, $10,000 for 2</a:t>
            </a:r>
            <a:r>
              <a:rPr lang="en-US" baseline="30000" dirty="0">
                <a:solidFill>
                  <a:schemeClr val="accent5"/>
                </a:solidFill>
                <a:latin typeface="+mn-lt"/>
                <a:cs typeface="Gotham Narrow Book"/>
              </a:rPr>
              <a:t>nd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 place and $5,000 for 3</a:t>
            </a:r>
            <a:r>
              <a:rPr lang="en-US" baseline="30000" dirty="0">
                <a:solidFill>
                  <a:schemeClr val="accent5"/>
                </a:solidFill>
                <a:latin typeface="+mn-lt"/>
                <a:cs typeface="Gotham Narrow Book"/>
              </a:rPr>
              <a:t>rd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place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“Golden ticket”: One 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donation was also selected randomly every hour </a:t>
            </a: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to </a:t>
            </a:r>
            <a:r>
              <a:rPr lang="en-US" dirty="0">
                <a:solidFill>
                  <a:schemeClr val="accent5"/>
                </a:solidFill>
                <a:latin typeface="+mn-lt"/>
                <a:cs typeface="Gotham Narrow Book"/>
              </a:rPr>
              <a:t>receive a match of $1000 for their </a:t>
            </a:r>
            <a:r>
              <a:rPr lang="en-US" dirty="0" smtClean="0">
                <a:solidFill>
                  <a:schemeClr val="accent5"/>
                </a:solidFill>
                <a:latin typeface="+mn-lt"/>
                <a:cs typeface="Gotham Narrow Book"/>
              </a:rPr>
              <a:t>organization</a:t>
            </a:r>
            <a:endParaRPr lang="en-US" dirty="0">
              <a:solidFill>
                <a:schemeClr val="accent5"/>
              </a:solidFill>
              <a:latin typeface="+mn-lt"/>
              <a:cs typeface="Gotham Narrow Boo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10977" y="1813767"/>
            <a:ext cx="3675823" cy="3568958"/>
          </a:xfrm>
          <a:prstGeom prst="roundRect">
            <a:avLst>
              <a:gd name="adj" fmla="val 609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134017" y="2581958"/>
            <a:ext cx="3790496" cy="2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tabLst>
                <a:tab pos="2514600" algn="l"/>
              </a:tabLst>
            </a:pPr>
            <a:r>
              <a:rPr lang="en-US" sz="1600" dirty="0">
                <a:latin typeface="+mn-lt"/>
                <a:cs typeface="Gotham Narrow Book"/>
              </a:rPr>
              <a:t>Total Dollars </a:t>
            </a:r>
            <a:r>
              <a:rPr lang="en-US" sz="1600" dirty="0" smtClean="0">
                <a:latin typeface="+mn-lt"/>
                <a:cs typeface="Gotham Narrow Book"/>
              </a:rPr>
              <a:t>Raised:      	$</a:t>
            </a:r>
            <a:r>
              <a:rPr lang="en-US" sz="1600" dirty="0">
                <a:latin typeface="+mn-lt"/>
                <a:cs typeface="Gotham Narrow Book"/>
              </a:rPr>
              <a:t>10M</a:t>
            </a:r>
          </a:p>
          <a:p>
            <a:pPr eaLnBrk="1" hangingPunct="1">
              <a:tabLst>
                <a:tab pos="2514600" algn="l"/>
              </a:tabLst>
            </a:pPr>
            <a:endParaRPr lang="en-US" sz="1600" dirty="0">
              <a:latin typeface="+mn-lt"/>
              <a:cs typeface="Gotham Narrow Book"/>
            </a:endParaRPr>
          </a:p>
          <a:p>
            <a:pPr eaLnBrk="1" hangingPunct="1">
              <a:tabLst>
                <a:tab pos="2514600" algn="l"/>
              </a:tabLst>
            </a:pPr>
            <a:r>
              <a:rPr lang="en-US" sz="1600" dirty="0" smtClean="0">
                <a:latin typeface="+mn-lt"/>
                <a:cs typeface="Gotham Narrow Book"/>
              </a:rPr>
              <a:t>Total </a:t>
            </a:r>
            <a:r>
              <a:rPr lang="en-US" sz="1600" dirty="0">
                <a:latin typeface="+mn-lt"/>
                <a:cs typeface="Gotham Narrow Book"/>
              </a:rPr>
              <a:t>Donors</a:t>
            </a:r>
            <a:r>
              <a:rPr lang="en-US" sz="1600" dirty="0" smtClean="0">
                <a:latin typeface="+mn-lt"/>
                <a:cs typeface="Gotham Narrow Book"/>
              </a:rPr>
              <a:t>:          	42,624</a:t>
            </a:r>
            <a:r>
              <a:rPr lang="en-US" sz="1600" dirty="0">
                <a:latin typeface="+mn-lt"/>
                <a:cs typeface="Gotham Narrow Book"/>
              </a:rPr>
              <a:t/>
            </a:r>
            <a:br>
              <a:rPr lang="en-US" sz="1600" dirty="0">
                <a:latin typeface="+mn-lt"/>
                <a:cs typeface="Gotham Narrow Book"/>
              </a:rPr>
            </a:br>
            <a:endParaRPr lang="en-US" sz="1600" dirty="0">
              <a:latin typeface="+mn-lt"/>
              <a:cs typeface="Gotham Narrow Book"/>
            </a:endParaRPr>
          </a:p>
          <a:p>
            <a:pPr eaLnBrk="1" hangingPunct="1">
              <a:tabLst>
                <a:tab pos="2514600" algn="l"/>
              </a:tabLst>
            </a:pPr>
            <a:r>
              <a:rPr lang="en-US" sz="1600" dirty="0">
                <a:latin typeface="+mn-lt"/>
                <a:cs typeface="Gotham Narrow Book"/>
              </a:rPr>
              <a:t>Average Gift </a:t>
            </a:r>
            <a:r>
              <a:rPr lang="en-US" sz="1600" dirty="0" smtClean="0">
                <a:latin typeface="+mn-lt"/>
                <a:cs typeface="Gotham Narrow Book"/>
              </a:rPr>
              <a:t>Size: 	$</a:t>
            </a:r>
            <a:r>
              <a:rPr lang="en-US" sz="1600" dirty="0">
                <a:latin typeface="+mn-lt"/>
                <a:cs typeface="Gotham Narrow Book"/>
              </a:rPr>
              <a:t>188</a:t>
            </a:r>
            <a:br>
              <a:rPr lang="en-US" sz="1600" dirty="0">
                <a:latin typeface="+mn-lt"/>
                <a:cs typeface="Gotham Narrow Book"/>
              </a:rPr>
            </a:br>
            <a:endParaRPr lang="en-US" sz="1600" dirty="0">
              <a:latin typeface="+mn-lt"/>
              <a:cs typeface="Gotham Narrow Book"/>
            </a:endParaRPr>
          </a:p>
          <a:p>
            <a:pPr eaLnBrk="1" hangingPunct="1">
              <a:tabLst>
                <a:tab pos="2514600" algn="l"/>
              </a:tabLst>
            </a:pPr>
            <a:r>
              <a:rPr lang="en-US" sz="1600" dirty="0">
                <a:latin typeface="+mn-lt"/>
                <a:cs typeface="Gotham Narrow Book"/>
              </a:rPr>
              <a:t># of </a:t>
            </a:r>
            <a:r>
              <a:rPr lang="en-US" sz="1600" dirty="0" smtClean="0">
                <a:latin typeface="+mn-lt"/>
                <a:cs typeface="Gotham Narrow Book"/>
              </a:rPr>
              <a:t>Nonprofits: 	3,663</a:t>
            </a:r>
            <a:endParaRPr lang="en-US" sz="1600" dirty="0">
              <a:latin typeface="+mn-lt"/>
              <a:cs typeface="Gotham Narrow Book"/>
            </a:endParaRPr>
          </a:p>
          <a:p>
            <a:pPr eaLnBrk="1" hangingPunct="1">
              <a:tabLst>
                <a:tab pos="2514600" algn="l"/>
              </a:tabLst>
            </a:pPr>
            <a:endParaRPr lang="en-US" sz="1600" dirty="0">
              <a:latin typeface="+mn-lt"/>
              <a:cs typeface="Gotham Narrow Book"/>
            </a:endParaRPr>
          </a:p>
          <a:p>
            <a:pPr eaLnBrk="1" hangingPunct="1">
              <a:tabLst>
                <a:tab pos="2514600" algn="l"/>
              </a:tabLst>
            </a:pPr>
            <a:r>
              <a:rPr lang="en-US" sz="1600" dirty="0">
                <a:latin typeface="+mn-lt"/>
                <a:cs typeface="Gotham Narrow Book"/>
              </a:rPr>
              <a:t>Average </a:t>
            </a:r>
            <a:r>
              <a:rPr lang="en-US" sz="1600" dirty="0" smtClean="0">
                <a:latin typeface="+mn-lt"/>
                <a:cs typeface="Gotham Narrow Book"/>
              </a:rPr>
              <a:t>Gifts </a:t>
            </a:r>
            <a:r>
              <a:rPr lang="en-US" sz="1600" dirty="0">
                <a:latin typeface="+mn-lt"/>
                <a:cs typeface="Gotham Narrow Book"/>
              </a:rPr>
              <a:t>per </a:t>
            </a:r>
            <a:r>
              <a:rPr lang="en-US" sz="1600" dirty="0" smtClean="0">
                <a:latin typeface="+mn-lt"/>
                <a:cs typeface="Gotham Narrow Book"/>
              </a:rPr>
              <a:t>nonprofit:	$</a:t>
            </a:r>
            <a:r>
              <a:rPr lang="en-US" sz="1600" dirty="0">
                <a:latin typeface="+mn-lt"/>
                <a:cs typeface="Gotham Narrow Book"/>
              </a:rPr>
              <a:t>2,741</a:t>
            </a:r>
          </a:p>
          <a:p>
            <a:pPr eaLnBrk="1" hangingPunct="1">
              <a:tabLst>
                <a:tab pos="2514600" algn="l"/>
              </a:tabLst>
            </a:pPr>
            <a:endParaRPr lang="en-US" sz="1600" dirty="0">
              <a:latin typeface="+mn-lt"/>
              <a:cs typeface="Gotham Narrow Book"/>
            </a:endParaRPr>
          </a:p>
          <a:p>
            <a:pPr eaLnBrk="1" hangingPunct="1">
              <a:tabLst>
                <a:tab pos="2514600" algn="l"/>
              </a:tabLst>
            </a:pPr>
            <a:r>
              <a:rPr lang="en-US" sz="1600" dirty="0">
                <a:latin typeface="+mn-lt"/>
                <a:cs typeface="Gotham Narrow Book"/>
              </a:rPr>
              <a:t>	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570161" y="1889967"/>
            <a:ext cx="257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+mn-lt"/>
                <a:cs typeface="Gotham Narrow Book"/>
              </a:rPr>
              <a:t>Results at a Glance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21793" y="6395223"/>
            <a:ext cx="7681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Gotham Narrow Book"/>
                <a:cs typeface="Gotham Narrow Book"/>
              </a:rPr>
              <a:t>Source: GiveMN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Gotham Narrow Book"/>
              <a:cs typeface="Gotham Narrow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1020" y="4008365"/>
            <a:ext cx="8593456" cy="9646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+mj-ea"/>
                <a:cs typeface="Gotham Bold"/>
              </a:rPr>
              <a:t>Content</a:t>
            </a:r>
            <a:endParaRPr kumimoji="0" lang="en-US" sz="4400" b="1" u="none" strike="noStrike" kern="1200" spc="-15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+mj-ea"/>
              <a:cs typeface="Gotham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85195" y="1812577"/>
            <a:ext cx="8796759" cy="41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Introducing Razoo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Give 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to the Max Day Case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 Study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Why </a:t>
            </a:r>
            <a:r>
              <a:rPr lang="en-US" sz="3200" dirty="0" smtClean="0">
                <a:solidFill>
                  <a:schemeClr val="accent3"/>
                </a:solidFill>
                <a:cs typeface="Gotham Narrow Book"/>
              </a:rPr>
              <a:t>Participate in a Collaborative Fundraiser?</a:t>
            </a: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3"/>
              </a:solidFill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8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2035" y="274638"/>
            <a:ext cx="8682983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1.</a:t>
            </a:r>
            <a:r>
              <a:rPr lang="en-US" b="1" dirty="0" smtClean="0">
                <a:latin typeface="+mn-lt"/>
              </a:rPr>
              <a:t> Engage New Donors</a:t>
            </a:r>
            <a:endParaRPr lang="en-US" b="1" dirty="0">
              <a:latin typeface="+mn-lt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A1CEC2E-1BD7-984C-AFAA-EEC64DC697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87740" y="1671033"/>
            <a:ext cx="7549174" cy="4322068"/>
          </a:xfrm>
          <a:prstGeom prst="roundRect">
            <a:avLst>
              <a:gd name="adj" fmla="val 609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Gotham Narrow Book"/>
              <a:cs typeface="Gotham Narrow Book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89563" y="1748909"/>
            <a:ext cx="724735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tabLst>
                <a:tab pos="2112963" algn="l"/>
              </a:tabLst>
            </a:pPr>
            <a:r>
              <a:rPr lang="en-US" sz="2400" dirty="0">
                <a:latin typeface="+mn-lt"/>
                <a:cs typeface="Gotham Narrow Book"/>
              </a:rPr>
              <a:t>Les Voyageurs Inc.:</a:t>
            </a:r>
            <a:r>
              <a:rPr lang="en-US" sz="2400" dirty="0" smtClean="0">
                <a:latin typeface="+mn-lt"/>
                <a:cs typeface="Gotham Narrow Book"/>
              </a:rPr>
              <a:t>						83 </a:t>
            </a:r>
            <a:r>
              <a:rPr lang="en-US" sz="2400" dirty="0">
                <a:latin typeface="+mn-lt"/>
                <a:cs typeface="Gotham Narrow Book"/>
              </a:rPr>
              <a:t>donors</a:t>
            </a:r>
          </a:p>
          <a:p>
            <a:pPr eaLnBrk="1" hangingPunct="1">
              <a:tabLst>
                <a:tab pos="2112963" algn="l"/>
              </a:tabLst>
            </a:pPr>
            <a:r>
              <a:rPr lang="en-US" sz="2400" dirty="0">
                <a:latin typeface="+mn-lt"/>
                <a:cs typeface="Gotham Narrow Book"/>
              </a:rPr>
              <a:t>	</a:t>
            </a:r>
            <a:r>
              <a:rPr lang="en-US" sz="2400" dirty="0" smtClean="0">
                <a:latin typeface="+mn-lt"/>
                <a:cs typeface="Gotham Narrow Book"/>
              </a:rPr>
              <a:t>							75</a:t>
            </a:r>
            <a:r>
              <a:rPr lang="en-US" sz="2400" dirty="0">
                <a:latin typeface="+mn-lt"/>
                <a:cs typeface="Gotham Narrow Book"/>
              </a:rPr>
              <a:t>% </a:t>
            </a:r>
            <a:r>
              <a:rPr lang="en-US" sz="2400" dirty="0" smtClean="0">
                <a:latin typeface="+mn-lt"/>
                <a:cs typeface="Gotham Narrow Book"/>
              </a:rPr>
              <a:t>NEW</a:t>
            </a:r>
          </a:p>
          <a:p>
            <a:pPr eaLnBrk="1" hangingPunct="1">
              <a:tabLst>
                <a:tab pos="2112963" algn="l"/>
              </a:tabLst>
            </a:pPr>
            <a:endParaRPr lang="en-US" sz="2400" dirty="0" smtClean="0">
              <a:latin typeface="+mn-lt"/>
              <a:cs typeface="Gotham Narrow Book"/>
            </a:endParaRPr>
          </a:p>
          <a:p>
            <a:pPr eaLnBrk="1" hangingPunct="1">
              <a:tabLst>
                <a:tab pos="2112963" algn="l"/>
              </a:tabLst>
            </a:pPr>
            <a:r>
              <a:rPr lang="en-US" sz="2400" dirty="0" smtClean="0">
                <a:latin typeface="+mn-lt"/>
                <a:cs typeface="Gotham Narrow Book"/>
              </a:rPr>
              <a:t>Twin </a:t>
            </a:r>
            <a:r>
              <a:rPr lang="en-US" sz="2400" dirty="0">
                <a:latin typeface="+mn-lt"/>
                <a:cs typeface="Gotham Narrow Book"/>
              </a:rPr>
              <a:t>Cities Rise :</a:t>
            </a:r>
            <a:r>
              <a:rPr lang="en-US" sz="2400" dirty="0" smtClean="0">
                <a:latin typeface="+mn-lt"/>
                <a:cs typeface="Gotham Narrow Book"/>
              </a:rPr>
              <a:t>						</a:t>
            </a:r>
            <a:r>
              <a:rPr lang="en-US" sz="2400" dirty="0" smtClean="0">
                <a:latin typeface="+mn-lt"/>
                <a:cs typeface="Gotham Narrow Book"/>
              </a:rPr>
              <a:t>104 donors</a:t>
            </a:r>
            <a:endParaRPr lang="en-US" sz="2400" dirty="0" smtClean="0">
              <a:latin typeface="+mn-lt"/>
              <a:cs typeface="Gotham Narrow Book"/>
            </a:endParaRPr>
          </a:p>
          <a:p>
            <a:pPr eaLnBrk="1" hangingPunct="1">
              <a:tabLst>
                <a:tab pos="2112963" algn="l"/>
              </a:tabLst>
            </a:pPr>
            <a:r>
              <a:rPr lang="en-US" sz="2400" dirty="0" smtClean="0">
                <a:latin typeface="+mn-lt"/>
                <a:cs typeface="Gotham Narrow Book"/>
              </a:rPr>
              <a:t>								43</a:t>
            </a:r>
            <a:r>
              <a:rPr lang="en-US" sz="2400" dirty="0">
                <a:latin typeface="+mn-lt"/>
                <a:cs typeface="Gotham Narrow Book"/>
              </a:rPr>
              <a:t>% NEW</a:t>
            </a:r>
            <a:r>
              <a:rPr lang="en-US" sz="2400" dirty="0" smtClean="0">
                <a:latin typeface="+mn-lt"/>
                <a:cs typeface="Gotham Narrow Book"/>
              </a:rPr>
              <a:t/>
            </a:r>
            <a:br>
              <a:rPr lang="en-US" sz="2400" dirty="0" smtClean="0">
                <a:latin typeface="+mn-lt"/>
                <a:cs typeface="Gotham Narrow Book"/>
              </a:rPr>
            </a:br>
            <a:endParaRPr lang="en-US" sz="2400" dirty="0" smtClean="0">
              <a:latin typeface="+mn-lt"/>
              <a:cs typeface="Gotham Narrow Book"/>
            </a:endParaRPr>
          </a:p>
          <a:p>
            <a:pPr eaLnBrk="1" hangingPunct="1">
              <a:tabLst>
                <a:tab pos="2112963" algn="l"/>
              </a:tabLst>
            </a:pPr>
            <a:r>
              <a:rPr lang="en-US" sz="2400" dirty="0" smtClean="0">
                <a:latin typeface="+mn-lt"/>
                <a:cs typeface="Gotham Narrow Book"/>
              </a:rPr>
              <a:t>Wilder </a:t>
            </a:r>
            <a:r>
              <a:rPr lang="en-US" sz="2400" dirty="0">
                <a:latin typeface="+mn-lt"/>
                <a:cs typeface="Gotham Narrow Book"/>
              </a:rPr>
              <a:t>Foundation:</a:t>
            </a:r>
            <a:r>
              <a:rPr lang="en-US" sz="2400" dirty="0" smtClean="0">
                <a:latin typeface="+mn-lt"/>
                <a:cs typeface="Gotham Narrow Book"/>
              </a:rPr>
              <a:t>						61 donors								39</a:t>
            </a:r>
            <a:r>
              <a:rPr lang="en-US" sz="2400" dirty="0">
                <a:latin typeface="+mn-lt"/>
                <a:cs typeface="Gotham Narrow Book"/>
              </a:rPr>
              <a:t>% NEW</a:t>
            </a:r>
            <a:r>
              <a:rPr lang="en-US" sz="2400" dirty="0" smtClean="0">
                <a:latin typeface="+mn-lt"/>
                <a:cs typeface="Gotham Narrow Book"/>
              </a:rPr>
              <a:t/>
            </a:r>
            <a:br>
              <a:rPr lang="en-US" sz="2400" dirty="0" smtClean="0">
                <a:latin typeface="+mn-lt"/>
                <a:cs typeface="Gotham Narrow Book"/>
              </a:rPr>
            </a:br>
            <a:endParaRPr lang="en-US" sz="2400" dirty="0" smtClean="0">
              <a:latin typeface="+mn-lt"/>
              <a:cs typeface="Gotham Narrow Book"/>
            </a:endParaRPr>
          </a:p>
          <a:p>
            <a:pPr eaLnBrk="1" hangingPunct="1">
              <a:tabLst>
                <a:tab pos="2112963" algn="l"/>
              </a:tabLst>
            </a:pPr>
            <a:r>
              <a:rPr lang="en-US" sz="2400" dirty="0" smtClean="0">
                <a:latin typeface="+mn-lt"/>
                <a:cs typeface="Gotham Narrow Book"/>
              </a:rPr>
              <a:t>Humane </a:t>
            </a:r>
            <a:r>
              <a:rPr lang="en-US" sz="2400" dirty="0">
                <a:latin typeface="+mn-lt"/>
                <a:cs typeface="Gotham Narrow Book"/>
              </a:rPr>
              <a:t>Society:	</a:t>
            </a:r>
            <a:r>
              <a:rPr lang="en-US" sz="2400" dirty="0" smtClean="0">
                <a:latin typeface="+mn-lt"/>
                <a:cs typeface="Gotham Narrow Book"/>
              </a:rPr>
              <a:t>					1668 </a:t>
            </a:r>
            <a:r>
              <a:rPr lang="en-US" sz="2400" dirty="0">
                <a:latin typeface="+mn-lt"/>
                <a:cs typeface="Gotham Narrow Book"/>
              </a:rPr>
              <a:t>donors</a:t>
            </a:r>
          </a:p>
          <a:p>
            <a:pPr eaLnBrk="1" hangingPunct="1">
              <a:tabLst>
                <a:tab pos="2112963" algn="l"/>
              </a:tabLst>
            </a:pPr>
            <a:r>
              <a:rPr lang="en-US" sz="2400" dirty="0">
                <a:latin typeface="+mn-lt"/>
                <a:cs typeface="Gotham Narrow Book"/>
              </a:rPr>
              <a:t>	</a:t>
            </a:r>
            <a:r>
              <a:rPr lang="en-US" sz="2400" dirty="0" smtClean="0">
                <a:latin typeface="+mn-lt"/>
                <a:cs typeface="Gotham Narrow Book"/>
              </a:rPr>
              <a:t>							25</a:t>
            </a:r>
            <a:r>
              <a:rPr lang="en-US" sz="2400" dirty="0">
                <a:latin typeface="+mn-lt"/>
                <a:cs typeface="Gotham Narrow Book"/>
              </a:rPr>
              <a:t>% NEW</a:t>
            </a:r>
            <a:br>
              <a:rPr lang="en-US" sz="2400" dirty="0">
                <a:latin typeface="+mn-lt"/>
                <a:cs typeface="Gotham Narrow Book"/>
              </a:rPr>
            </a:br>
            <a:endParaRPr lang="en-US" sz="2400" dirty="0">
              <a:latin typeface="+mn-lt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12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azoo Colors 1">
      <a:dk1>
        <a:srgbClr val="D2D2D2"/>
      </a:dk1>
      <a:lt1>
        <a:srgbClr val="6E7273"/>
      </a:lt1>
      <a:dk2>
        <a:srgbClr val="F6F6F6"/>
      </a:dk2>
      <a:lt2>
        <a:srgbClr val="252626"/>
      </a:lt2>
      <a:accent1>
        <a:srgbClr val="80D3F0"/>
      </a:accent1>
      <a:accent2>
        <a:srgbClr val="9CCA3B"/>
      </a:accent2>
      <a:accent3>
        <a:srgbClr val="2DA7DF"/>
      </a:accent3>
      <a:accent4>
        <a:srgbClr val="51833D"/>
      </a:accent4>
      <a:accent5>
        <a:srgbClr val="2686C5"/>
      </a:accent5>
      <a:accent6>
        <a:srgbClr val="214896"/>
      </a:accent6>
      <a:hlink>
        <a:srgbClr val="2686C5"/>
      </a:hlink>
      <a:folHlink>
        <a:srgbClr val="2686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803</Words>
  <Application>Microsoft Macintosh PowerPoint</Application>
  <PresentationFormat>Letter Paper (8.5x11 in)</PresentationFormat>
  <Paragraphs>118</Paragraphs>
  <Slides>12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GiveMN’s Give to the Max Day 2010</vt:lpstr>
      <vt:lpstr>Slide 8</vt:lpstr>
      <vt:lpstr>1. Engage New Donors</vt:lpstr>
      <vt:lpstr>2. Rally Existing Supporters</vt:lpstr>
      <vt:lpstr>3. Introduce Supporters to Social Fundraising</vt:lpstr>
      <vt:lpstr>Slide 12</vt:lpstr>
    </vt:vector>
  </TitlesOfParts>
  <Company>Razoo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Razoo &amp; Ironman</dc:title>
  <dc:creator>Matthew Camp</dc:creator>
  <cp:lastModifiedBy>Justin Wredberg</cp:lastModifiedBy>
  <cp:revision>44</cp:revision>
  <cp:lastPrinted>2011-10-12T21:52:52Z</cp:lastPrinted>
  <dcterms:created xsi:type="dcterms:W3CDTF">2011-10-12T18:56:40Z</dcterms:created>
  <dcterms:modified xsi:type="dcterms:W3CDTF">2011-10-13T16:54:54Z</dcterms:modified>
</cp:coreProperties>
</file>