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8" r:id="rId3"/>
    <p:sldId id="327" r:id="rId4"/>
    <p:sldId id="310" r:id="rId5"/>
    <p:sldId id="347" r:id="rId6"/>
    <p:sldId id="319" r:id="rId7"/>
    <p:sldId id="348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46" r:id="rId17"/>
    <p:sldId id="320" r:id="rId18"/>
    <p:sldId id="339" r:id="rId19"/>
    <p:sldId id="340" r:id="rId20"/>
    <p:sldId id="345" r:id="rId21"/>
    <p:sldId id="341" r:id="rId22"/>
    <p:sldId id="343" r:id="rId23"/>
    <p:sldId id="344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25" autoAdjust="0"/>
  </p:normalViewPr>
  <p:slideViewPr>
    <p:cSldViewPr snapToGrid="0">
      <p:cViewPr varScale="1">
        <p:scale>
          <a:sx n="90" d="100"/>
          <a:sy n="90" d="100"/>
        </p:scale>
        <p:origin x="-1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369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110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80000"/>
              </a:lnSpc>
            </a:pPr>
            <a:endParaRPr lang="en-US" sz="60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93B780-9BCF-0E4E-B0B5-74BD1B1CE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1993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B504D8-1758-5E48-BF06-9A8010047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386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BFE6A-F1C0-A24B-B70E-7527AB937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6533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16D135-7A2F-4D4F-814E-9688E3F0B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781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DB8EFB-B088-8145-A63A-F011FE314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538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71B63F-E1A6-4C47-B7C5-C92586E43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6006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88E704-DFF9-FF41-9D9F-CE3A34832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499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A9F9B5-A7C2-4140-9577-C2169EB5D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025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043115-7E18-ED4A-A28B-A2D9BAFB3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147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0390E-B716-4A4F-893D-30F2404FA9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2565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447C66-945F-6B46-B499-50D90369D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24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78787"/>
                </a:solidFill>
                <a:latin typeface="+mn-lt"/>
                <a:ea typeface="ＭＳ Ｐゴシック" charset="0"/>
                <a:cs typeface="Calibri" charset="0"/>
                <a:sym typeface="Calibri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fld id="{1D8CB254-7E90-8F40-924A-F310442516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xmlns:p14="http://schemas.microsoft.com/office/powerpoint/2010/main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048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049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6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1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476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33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90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48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Diego.May@Junar.com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avier.Pajaro@Junar.co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iego.May@Junar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/>
          </p:cNvSpPr>
          <p:nvPr/>
        </p:nvSpPr>
        <p:spPr bwMode="auto">
          <a:xfrm>
            <a:off x="3560763" y="5195888"/>
            <a:ext cx="5583237" cy="825400"/>
          </a:xfrm>
          <a:prstGeom prst="roundRect">
            <a:avLst>
              <a:gd name="adj" fmla="val 2407"/>
            </a:avLst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" name="Rectangle 2"/>
          <p:cNvSpPr>
            <a:spLocks/>
          </p:cNvSpPr>
          <p:nvPr/>
        </p:nvSpPr>
        <p:spPr bwMode="auto">
          <a:xfrm>
            <a:off x="3584575" y="5118100"/>
            <a:ext cx="5575300" cy="9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CEO	Diego May            </a:t>
            </a:r>
            <a:r>
              <a:rPr lang="en-US" sz="1800" u="sng" dirty="0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  <a:hlinkClick r:id="rId4"/>
              </a:rPr>
              <a:t>Diego.May@Junar.com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sym typeface="Calibri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alibri" charset="0"/>
                <a:sym typeface="Calibri" charset="0"/>
              </a:rPr>
            </a:br>
            <a:r>
              <a:rPr lang="en-US" sz="1800" dirty="0">
                <a:solidFill>
                  <a:schemeClr val="tx1"/>
                </a:solidFill>
                <a:latin typeface="Calibri" charset="0"/>
                <a:sym typeface="Calibri" charset="0"/>
              </a:rPr>
              <a:t>		</a:t>
            </a:r>
            <a:r>
              <a:rPr lang="en-US" sz="1800" dirty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           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617.888.0465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371600"/>
            <a:ext cx="51419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/>
          </p:cNvSpPr>
          <p:nvPr/>
        </p:nvSpPr>
        <p:spPr bwMode="auto">
          <a:xfrm>
            <a:off x="14288" y="5316538"/>
            <a:ext cx="2565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Junar, INC.</a:t>
            </a: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-6350" y="5195888"/>
            <a:ext cx="2592388" cy="839787"/>
          </a:xfrm>
          <a:prstGeom prst="roundRect">
            <a:avLst>
              <a:gd name="adj" fmla="val 2407"/>
            </a:avLst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369693" y="3386956"/>
            <a:ext cx="3498976" cy="10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altLang="ja-JP" sz="2000" dirty="0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Transforming how users  </a:t>
            </a:r>
          </a:p>
          <a:p>
            <a:pPr algn="r"/>
            <a:r>
              <a:rPr lang="en-US" altLang="ja-JP" sz="2000" dirty="0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Discover &amp; Use </a:t>
            </a:r>
          </a:p>
          <a:p>
            <a:pPr algn="r"/>
            <a:r>
              <a:rPr lang="en-US" altLang="ja-JP" sz="2000" b="1" dirty="0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Data</a:t>
            </a:r>
            <a:r>
              <a:rPr lang="en-US" altLang="ja-JP" sz="2000" b="1" dirty="0" smtClean="0">
                <a:solidFill>
                  <a:srgbClr val="4F6128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1865" y="746360"/>
            <a:ext cx="1348605" cy="248787"/>
          </a:xfrm>
          <a:prstGeom prst="round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 bwMode="auto">
          <a:xfrm flipV="1">
            <a:off x="1610470" y="864206"/>
            <a:ext cx="405891" cy="6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E15A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046" y="235693"/>
            <a:ext cx="1118727" cy="84898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3587552" y="1149910"/>
            <a:ext cx="327331" cy="497573"/>
          </a:xfrm>
          <a:prstGeom prst="ellipse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3622283" y="1177689"/>
            <a:ext cx="227134" cy="4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s-ES_tradnl" sz="2400" b="1" dirty="0">
                <a:solidFill>
                  <a:srgbClr val="E15A0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1</a:t>
            </a:r>
            <a:endParaRPr lang="en-US" sz="2400" b="1" dirty="0">
              <a:solidFill>
                <a:srgbClr val="E15A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7222" y="2469314"/>
            <a:ext cx="6815667" cy="287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7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1865" y="746360"/>
            <a:ext cx="1348605" cy="248787"/>
          </a:xfrm>
          <a:prstGeom prst="round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 bwMode="auto">
          <a:xfrm flipV="1">
            <a:off x="1610470" y="864206"/>
            <a:ext cx="405891" cy="6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E15A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046" y="235693"/>
            <a:ext cx="1118727" cy="848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24935"/>
          <a:stretch/>
        </p:blipFill>
        <p:spPr>
          <a:xfrm>
            <a:off x="4792130" y="222599"/>
            <a:ext cx="1191486" cy="85111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3587552" y="1149910"/>
            <a:ext cx="327331" cy="497573"/>
          </a:xfrm>
          <a:prstGeom prst="ellipse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3622283" y="1177689"/>
            <a:ext cx="227134" cy="4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s-ES_tradnl" sz="2400" b="1" dirty="0">
                <a:solidFill>
                  <a:srgbClr val="E15A0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1</a:t>
            </a:r>
            <a:endParaRPr lang="en-US" sz="2400" b="1" dirty="0">
              <a:solidFill>
                <a:srgbClr val="E15A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84963" y="1149910"/>
            <a:ext cx="327331" cy="497573"/>
          </a:xfrm>
          <a:prstGeom prst="ellipse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5319694" y="1177689"/>
            <a:ext cx="227134" cy="4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s-ES_tradnl" sz="2400" b="1" dirty="0" smtClean="0">
                <a:solidFill>
                  <a:srgbClr val="E15A0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2</a:t>
            </a:r>
            <a:endParaRPr lang="en-US" sz="2400" b="1" dirty="0">
              <a:solidFill>
                <a:srgbClr val="E15A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222" y="2160288"/>
            <a:ext cx="4470178" cy="43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65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1865" y="746360"/>
            <a:ext cx="1348605" cy="248787"/>
          </a:xfrm>
          <a:prstGeom prst="round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 bwMode="auto">
          <a:xfrm flipV="1">
            <a:off x="1610470" y="864206"/>
            <a:ext cx="405891" cy="6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E15A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046" y="235693"/>
            <a:ext cx="1118727" cy="848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24935"/>
          <a:stretch/>
        </p:blipFill>
        <p:spPr>
          <a:xfrm>
            <a:off x="4792130" y="222599"/>
            <a:ext cx="1191486" cy="8511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367" y="228084"/>
            <a:ext cx="890343" cy="86214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3587552" y="1149910"/>
            <a:ext cx="327331" cy="497573"/>
          </a:xfrm>
          <a:prstGeom prst="ellipse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Rectangle 6"/>
          <p:cNvSpPr>
            <a:spLocks/>
          </p:cNvSpPr>
          <p:nvPr/>
        </p:nvSpPr>
        <p:spPr bwMode="auto">
          <a:xfrm>
            <a:off x="3622283" y="1177689"/>
            <a:ext cx="227134" cy="4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s-ES_tradnl" sz="2400" b="1" dirty="0">
                <a:solidFill>
                  <a:srgbClr val="E15A0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1</a:t>
            </a:r>
            <a:endParaRPr lang="en-US" sz="2400" b="1" dirty="0">
              <a:solidFill>
                <a:srgbClr val="E15A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284963" y="1149910"/>
            <a:ext cx="327331" cy="497573"/>
          </a:xfrm>
          <a:prstGeom prst="ellipse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5319694" y="1177689"/>
            <a:ext cx="227134" cy="4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s-ES_tradnl" sz="2400" b="1" dirty="0" smtClean="0">
                <a:solidFill>
                  <a:srgbClr val="E15A0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2</a:t>
            </a:r>
            <a:endParaRPr lang="en-US" sz="2400" b="1" dirty="0">
              <a:solidFill>
                <a:srgbClr val="E15A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982373" y="1149910"/>
            <a:ext cx="327331" cy="497573"/>
          </a:xfrm>
          <a:prstGeom prst="ellipse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9" name="Rectangle 6"/>
          <p:cNvSpPr>
            <a:spLocks/>
          </p:cNvSpPr>
          <p:nvPr/>
        </p:nvSpPr>
        <p:spPr bwMode="auto">
          <a:xfrm>
            <a:off x="7017104" y="1177689"/>
            <a:ext cx="227134" cy="44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s-ES_tradnl" sz="2400" b="1" dirty="0" smtClean="0">
                <a:solidFill>
                  <a:srgbClr val="E15A00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3</a:t>
            </a:r>
            <a:endParaRPr lang="en-US" sz="2400" b="1" dirty="0">
              <a:solidFill>
                <a:srgbClr val="E15A00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77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1865" y="982052"/>
            <a:ext cx="1348605" cy="248787"/>
          </a:xfrm>
          <a:prstGeom prst="round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 bwMode="auto">
          <a:xfrm flipV="1">
            <a:off x="1610470" y="1099898"/>
            <a:ext cx="405891" cy="6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E15A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688" y="925688"/>
            <a:ext cx="54737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95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1865" y="1217744"/>
            <a:ext cx="1348605" cy="248787"/>
          </a:xfrm>
          <a:prstGeom prst="round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 bwMode="auto">
          <a:xfrm flipV="1">
            <a:off x="1610470" y="1335590"/>
            <a:ext cx="405891" cy="6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E15A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974" y="503241"/>
            <a:ext cx="5174122" cy="198282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 bwMode="auto">
          <a:xfrm>
            <a:off x="5263487" y="2880686"/>
            <a:ext cx="484451" cy="340445"/>
          </a:xfrm>
          <a:prstGeom prst="downArrow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887" y="3428987"/>
            <a:ext cx="4826001" cy="324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8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1865" y="2998532"/>
            <a:ext cx="1348605" cy="248787"/>
          </a:xfrm>
          <a:prstGeom prst="round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 bwMode="auto">
          <a:xfrm flipV="1">
            <a:off x="1610470" y="3116378"/>
            <a:ext cx="405891" cy="6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E15A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Down Arrow 9"/>
          <p:cNvSpPr/>
          <p:nvPr/>
        </p:nvSpPr>
        <p:spPr bwMode="auto">
          <a:xfrm>
            <a:off x="5263487" y="2880686"/>
            <a:ext cx="484451" cy="340445"/>
          </a:xfrm>
          <a:prstGeom prst="downArrow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240" y="347992"/>
            <a:ext cx="4159333" cy="23480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288" y="3475967"/>
            <a:ext cx="4862945" cy="31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7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2384" y="338403"/>
            <a:ext cx="4436994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Create Dashboards </a:t>
            </a:r>
          </a:p>
          <a:p>
            <a:r>
              <a:rPr lang="en-US" dirty="0" smtClean="0"/>
              <a:t>to track data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5080185" y="2448584"/>
            <a:ext cx="484451" cy="340445"/>
          </a:xfrm>
          <a:prstGeom prst="downArrow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33" y="2972273"/>
            <a:ext cx="6951251" cy="35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0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5" y="397933"/>
            <a:ext cx="7988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10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own Arrow 5"/>
          <p:cNvSpPr/>
          <p:nvPr/>
        </p:nvSpPr>
        <p:spPr bwMode="auto">
          <a:xfrm>
            <a:off x="4612152" y="1832147"/>
            <a:ext cx="484451" cy="340445"/>
          </a:xfrm>
          <a:prstGeom prst="downArrow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5" y="397933"/>
            <a:ext cx="7988300" cy="1054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5" y="2376917"/>
            <a:ext cx="8085667" cy="43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2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202933" y="1846258"/>
            <a:ext cx="484451" cy="340445"/>
          </a:xfrm>
          <a:prstGeom prst="downArrow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45" y="397933"/>
            <a:ext cx="7988300" cy="105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09" y="2541477"/>
            <a:ext cx="7979773" cy="413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91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954320" cy="5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28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2432" y="1844217"/>
            <a:ext cx="6024944" cy="138499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mega geeks…</a:t>
            </a:r>
          </a:p>
          <a:p>
            <a:r>
              <a:rPr lang="en-US" dirty="0" smtClean="0"/>
              <a:t>We have a REST/JSON API</a:t>
            </a:r>
          </a:p>
        </p:txBody>
      </p:sp>
    </p:spTree>
    <p:extLst>
      <p:ext uri="{BB962C8B-B14F-4D97-AF65-F5344CB8AC3E}">
        <p14:creationId xmlns:p14="http://schemas.microsoft.com/office/powerpoint/2010/main" val="1660133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539875"/>
            <a:ext cx="34401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698625"/>
            <a:ext cx="4826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/>
          </p:cNvSpPr>
          <p:nvPr/>
        </p:nvSpPr>
        <p:spPr bwMode="auto">
          <a:xfrm>
            <a:off x="228600" y="1385888"/>
            <a:ext cx="16589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rgbClr val="4F62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Co-founder, CEO</a:t>
            </a: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82550" y="1736725"/>
            <a:ext cx="2717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Held CEO, Strategy, Sales, BD positions in corp &amp; startups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Worked in VC in US &amp; Latam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16+ years in tech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Engineer &amp; MIT Sloan MBA (02´)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220663" y="1055688"/>
            <a:ext cx="1447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4F62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Diego May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960438" y="4667250"/>
            <a:ext cx="16621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rgbClr val="4F62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Co-founder, CTO</a:t>
            </a:r>
          </a:p>
        </p:txBody>
      </p:sp>
      <p:sp>
        <p:nvSpPr>
          <p:cNvPr id="19463" name="Rectangle 7"/>
          <p:cNvSpPr>
            <a:spLocks/>
          </p:cNvSpPr>
          <p:nvPr/>
        </p:nvSpPr>
        <p:spPr bwMode="auto">
          <a:xfrm>
            <a:off x="771525" y="5041900"/>
            <a:ext cx="3606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Held Architect, SOA expert, &amp; dev positions in tech companies, start-ups, banks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Member of founding team of Start up in LAR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15+ years in tech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Engineer &amp; MBA</a:t>
            </a:r>
          </a:p>
        </p:txBody>
      </p:sp>
      <p:sp>
        <p:nvSpPr>
          <p:cNvPr id="19464" name="Rectangle 8"/>
          <p:cNvSpPr>
            <a:spLocks/>
          </p:cNvSpPr>
          <p:nvPr/>
        </p:nvSpPr>
        <p:spPr bwMode="auto">
          <a:xfrm>
            <a:off x="965200" y="4322763"/>
            <a:ext cx="17033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4F62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Javier Pajaro</a:t>
            </a:r>
          </a:p>
        </p:txBody>
      </p:sp>
      <p:sp>
        <p:nvSpPr>
          <p:cNvPr id="19465" name="Rectangle 9"/>
          <p:cNvSpPr>
            <a:spLocks/>
          </p:cNvSpPr>
          <p:nvPr/>
        </p:nvSpPr>
        <p:spPr bwMode="auto">
          <a:xfrm>
            <a:off x="6486525" y="928688"/>
            <a:ext cx="15208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rgbClr val="4F62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André Hess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800">
                <a:solidFill>
                  <a:srgbClr val="4F62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Ops</a:t>
            </a:r>
          </a:p>
        </p:txBody>
      </p:sp>
      <p:sp>
        <p:nvSpPr>
          <p:cNvPr id="19466" name="Rectangle 10"/>
          <p:cNvSpPr>
            <a:spLocks/>
          </p:cNvSpPr>
          <p:nvPr/>
        </p:nvSpPr>
        <p:spPr bwMode="auto">
          <a:xfrm>
            <a:off x="6583363" y="1577975"/>
            <a:ext cx="2451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Biz and Sw eng studies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Worked in P&amp;G as PM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r>
              <a:rPr lang="en-US" sz="1400">
                <a:solidFill>
                  <a:srgbClr val="4F6228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* Experience with Digital entertainment start-up</a:t>
            </a:r>
          </a:p>
        </p:txBody>
      </p:sp>
      <p:sp>
        <p:nvSpPr>
          <p:cNvPr id="19467" name="Rectangle 11"/>
          <p:cNvSpPr>
            <a:spLocks/>
          </p:cNvSpPr>
          <p:nvPr/>
        </p:nvSpPr>
        <p:spPr bwMode="auto">
          <a:xfrm>
            <a:off x="6370638" y="4862513"/>
            <a:ext cx="2743200" cy="1562100"/>
          </a:xfrm>
          <a:prstGeom prst="rect">
            <a:avLst/>
          </a:prstGeom>
          <a:noFill/>
          <a:ln w="25400" cap="flat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Total Headcount -&gt; 13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  <a:p>
            <a:pPr algn="l"/>
            <a:endParaRPr lang="en-US" sz="400">
              <a:solidFill>
                <a:schemeClr val="tx1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* 2    Biz / Market Dev 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* 3    Operations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* 7    Engineering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* 1    Other</a:t>
            </a:r>
          </a:p>
        </p:txBody>
      </p:sp>
      <p:sp>
        <p:nvSpPr>
          <p:cNvPr id="19468" name="Rectangle 12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err="1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Junar</a:t>
            </a: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 team</a:t>
            </a:r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6511925" y="3005138"/>
            <a:ext cx="2451100" cy="1576387"/>
            <a:chOff x="0" y="0"/>
            <a:chExt cx="1544" cy="992"/>
          </a:xfrm>
        </p:grpSpPr>
        <p:sp>
          <p:nvSpPr>
            <p:cNvPr id="19469" name="Rectangle 13"/>
            <p:cNvSpPr>
              <a:spLocks/>
            </p:cNvSpPr>
            <p:nvPr/>
          </p:nvSpPr>
          <p:spPr bwMode="auto">
            <a:xfrm>
              <a:off x="3" y="0"/>
              <a:ext cx="135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2400">
                  <a:solidFill>
                    <a:srgbClr val="4F6228"/>
                  </a:solidFill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Pablo Bertorello</a:t>
              </a:r>
              <a:endPara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endParaRPr>
            </a:p>
            <a:p>
              <a:pPr algn="l"/>
              <a:r>
                <a:rPr lang="en-US" sz="1800">
                  <a:solidFill>
                    <a:srgbClr val="4F6228"/>
                  </a:solidFill>
                  <a:latin typeface="Calibri Bold" charset="0"/>
                  <a:ea typeface="ＭＳ Ｐゴシック" charset="0"/>
                  <a:cs typeface="Calibri Bold" charset="0"/>
                  <a:sym typeface="Calibri Bold" charset="0"/>
                </a:rPr>
                <a:t>CMO</a:t>
              </a:r>
            </a:p>
          </p:txBody>
        </p:sp>
        <p:sp>
          <p:nvSpPr>
            <p:cNvPr id="19470" name="Rectangle 14"/>
            <p:cNvSpPr>
              <a:spLocks/>
            </p:cNvSpPr>
            <p:nvPr/>
          </p:nvSpPr>
          <p:spPr bwMode="auto">
            <a:xfrm>
              <a:off x="0" y="400"/>
              <a:ext cx="154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400">
                  <a:solidFill>
                    <a:srgbClr val="4F6228"/>
                  </a:solidFill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* Serial Software Entrepreneur</a:t>
              </a:r>
              <a:endPara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endParaRPr>
            </a:p>
            <a:p>
              <a:pPr algn="l"/>
              <a:r>
                <a:rPr lang="en-US" sz="1400">
                  <a:solidFill>
                    <a:srgbClr val="4F6228"/>
                  </a:solidFill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* Once an Intel chip geek</a:t>
              </a:r>
            </a:p>
            <a:p>
              <a:pPr algn="l"/>
              <a:r>
                <a:rPr lang="en-US" sz="1400">
                  <a:solidFill>
                    <a:srgbClr val="4F6228"/>
                  </a:solidFill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* 16+ years in tech</a:t>
              </a:r>
              <a:endPara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endParaRPr>
            </a:p>
            <a:p>
              <a:pPr algn="l"/>
              <a:r>
                <a:rPr lang="en-US" sz="1400">
                  <a:solidFill>
                    <a:srgbClr val="4F6228"/>
                  </a:solidFill>
                  <a:latin typeface="Calibri" charset="0"/>
                  <a:ea typeface="ＭＳ Ｐゴシック" charset="0"/>
                  <a:cs typeface="Calibri" charset="0"/>
                  <a:sym typeface="Calibri" charset="0"/>
                </a:rPr>
                <a:t>* Electrical Engineer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5252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D135-7A2F-4D4F-814E-9688E3F0B8B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03" y="1964105"/>
            <a:ext cx="8169832" cy="4009523"/>
          </a:xfrm>
          <a:prstGeom prst="rect">
            <a:avLst/>
          </a:prstGeom>
          <a:ln w="38100">
            <a:solidFill>
              <a:srgbClr val="E15A00"/>
            </a:solidFill>
          </a:ln>
        </p:spPr>
      </p:pic>
      <p:sp>
        <p:nvSpPr>
          <p:cNvPr id="6" name="Rectangle 12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We just want to change forever…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33222" y="1059256"/>
            <a:ext cx="7727210" cy="57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s-ES_tradnl" altLang="ja-JP" sz="3200" dirty="0" smtClean="0">
                <a:solidFill>
                  <a:srgbClr val="4F6128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… </a:t>
            </a:r>
            <a:r>
              <a:rPr lang="es-ES_tradnl" altLang="ja-JP" sz="3200" dirty="0" err="1" smtClean="0">
                <a:solidFill>
                  <a:srgbClr val="4F6128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how</a:t>
            </a:r>
            <a:r>
              <a:rPr lang="es-ES_tradnl" altLang="ja-JP" sz="3200" dirty="0" smtClean="0">
                <a:solidFill>
                  <a:srgbClr val="4F6128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 </a:t>
            </a:r>
            <a:r>
              <a:rPr lang="es-ES_tradnl" altLang="ja-JP" sz="3200" dirty="0" err="1" smtClean="0">
                <a:solidFill>
                  <a:srgbClr val="4F6128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people</a:t>
            </a:r>
            <a:r>
              <a:rPr lang="es-ES_tradnl" altLang="ja-JP" sz="3200" dirty="0" smtClean="0">
                <a:solidFill>
                  <a:srgbClr val="4F6128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 DISCOVER &amp; USE DATA</a:t>
            </a:r>
            <a:endParaRPr lang="en-US" sz="3200" dirty="0">
              <a:solidFill>
                <a:srgbClr val="4F6128"/>
              </a:solidFill>
              <a:latin typeface="Calibri Bold" charset="0"/>
              <a:ea typeface="ＭＳ Ｐゴシック" charset="0"/>
              <a:cs typeface="Calibri Bold" charset="0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56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/>
          <p:cNvSpPr>
            <a:spLocks/>
          </p:cNvSpPr>
          <p:nvPr/>
        </p:nvSpPr>
        <p:spPr bwMode="auto">
          <a:xfrm>
            <a:off x="3560763" y="5195888"/>
            <a:ext cx="5583237" cy="1079500"/>
          </a:xfrm>
          <a:prstGeom prst="roundRect">
            <a:avLst>
              <a:gd name="adj" fmla="val 2407"/>
            </a:avLst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3584575" y="5118100"/>
            <a:ext cx="55753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CEO	Diego May            </a:t>
            </a:r>
            <a:r>
              <a:rPr lang="en-US" sz="1800" u="sng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  <a:hlinkClick r:id="rId2"/>
              </a:rPr>
              <a:t>Diego.May@Junar.com</a:t>
            </a:r>
            <a:r>
              <a:rPr lang="en-US" sz="1800">
                <a:solidFill>
                  <a:schemeClr val="tx1"/>
                </a:solidFill>
                <a:latin typeface="Calibri" charset="0"/>
                <a:sym typeface="Calibri" charset="0"/>
              </a:rPr>
              <a:t/>
            </a:r>
            <a:br>
              <a:rPr lang="en-US" sz="1800">
                <a:solidFill>
                  <a:schemeClr val="tx1"/>
                </a:solidFill>
                <a:latin typeface="Calibri" charset="0"/>
                <a:sym typeface="Calibri" charset="0"/>
              </a:rPr>
            </a:br>
            <a:r>
              <a:rPr lang="en-US" sz="1800">
                <a:solidFill>
                  <a:schemeClr val="tx1"/>
                </a:solidFill>
                <a:latin typeface="Calibri" charset="0"/>
                <a:sym typeface="Calibri" charset="0"/>
              </a:rPr>
              <a:t>		</a:t>
            </a:r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            617.888.0465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CTO	Javier Pájaro         </a:t>
            </a:r>
            <a:r>
              <a:rPr lang="en-US" sz="1800" u="sng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Javier.Pajaro@Junar</a:t>
            </a:r>
            <a:r>
              <a:rPr lang="en-US" sz="1800" u="sng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  <a:hlinkClick r:id="rId3"/>
              </a:rPr>
              <a:t>.com</a:t>
            </a:r>
            <a:endParaRPr lang="en-US" sz="180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  <a:sym typeface="Calibri" charset="0"/>
              <a:hlinkClick r:id="rId3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  <a:hlinkClick r:id="rId3"/>
              </a:rPr>
              <a:t>CMO	Pablo Bertorel</a:t>
            </a:r>
            <a:r>
              <a:rPr lang="en-US" sz="18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lo</a:t>
            </a:r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 </a:t>
            </a:r>
            <a:r>
              <a:rPr lang="en-US" sz="1800" u="sng">
                <a:solidFill>
                  <a:srgbClr val="0000FF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Pablo.Bertorello@Junar.com</a:t>
            </a:r>
            <a:r>
              <a:rPr lang="en-US" sz="1800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371600"/>
            <a:ext cx="51419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/>
          </p:cNvSpPr>
          <p:nvPr/>
        </p:nvSpPr>
        <p:spPr bwMode="auto">
          <a:xfrm>
            <a:off x="14288" y="5316538"/>
            <a:ext cx="2565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Junar, INC.</a:t>
            </a:r>
          </a:p>
        </p:txBody>
      </p:sp>
      <p:sp>
        <p:nvSpPr>
          <p:cNvPr id="24581" name="AutoShape 5"/>
          <p:cNvSpPr>
            <a:spLocks/>
          </p:cNvSpPr>
          <p:nvPr/>
        </p:nvSpPr>
        <p:spPr bwMode="auto">
          <a:xfrm>
            <a:off x="-6350" y="5195888"/>
            <a:ext cx="2592388" cy="839787"/>
          </a:xfrm>
          <a:prstGeom prst="roundRect">
            <a:avLst>
              <a:gd name="adj" fmla="val 2407"/>
            </a:avLst>
          </a:prstGeom>
          <a:solidFill>
            <a:schemeClr val="accent1">
              <a:alpha val="3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120650" y="30163"/>
            <a:ext cx="90297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l"/>
            <a:r>
              <a:rPr 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Thanks!</a:t>
            </a: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3369693" y="3386956"/>
            <a:ext cx="3498976" cy="101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r"/>
            <a:r>
              <a:rPr lang="en-US" altLang="ja-JP" sz="2000" dirty="0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Transforming how users  </a:t>
            </a:r>
          </a:p>
          <a:p>
            <a:pPr algn="r"/>
            <a:r>
              <a:rPr lang="en-US" altLang="ja-JP" sz="2000" dirty="0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Discover &amp; Use </a:t>
            </a:r>
          </a:p>
          <a:p>
            <a:pPr algn="r"/>
            <a:r>
              <a:rPr lang="en-US" altLang="ja-JP" sz="2000" b="1" dirty="0" smtClean="0">
                <a:solidFill>
                  <a:srgbClr val="4F6128"/>
                </a:solidFill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Data</a:t>
            </a:r>
            <a:r>
              <a:rPr lang="en-US" altLang="ja-JP" sz="2000" b="1" dirty="0" smtClean="0">
                <a:solidFill>
                  <a:srgbClr val="4F6128"/>
                </a:solidFill>
                <a:latin typeface="Arial"/>
                <a:ea typeface="ＭＳ Ｐゴシック" charset="0"/>
                <a:cs typeface="Calibri Bold" charset="0"/>
                <a:sym typeface="Calibri Bold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790176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954320" cy="51276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46315" y="838018"/>
            <a:ext cx="2291320" cy="314257"/>
          </a:xfrm>
          <a:prstGeom prst="rect">
            <a:avLst/>
          </a:prstGeom>
          <a:noFill/>
          <a:ln w="762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2195933">
            <a:off x="2001082" y="174975"/>
            <a:ext cx="291068" cy="532690"/>
          </a:xfrm>
          <a:prstGeom prst="downArrow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18444" y="903111"/>
            <a:ext cx="1905000" cy="183445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949" y="832554"/>
            <a:ext cx="178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Lobby + elections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480235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78" y="951088"/>
            <a:ext cx="7337777" cy="5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349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78" y="951088"/>
            <a:ext cx="7337777" cy="50461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993623" y="2741686"/>
            <a:ext cx="7077933" cy="969536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57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574323"/>
            <a:ext cx="8509000" cy="55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10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574323"/>
            <a:ext cx="8509000" cy="558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225" y="3508790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927701" y="3522295"/>
            <a:ext cx="153191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31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93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43" y="209094"/>
            <a:ext cx="1574658" cy="3247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44026" y="222599"/>
            <a:ext cx="1571190" cy="3221132"/>
          </a:xfrm>
          <a:prstGeom prst="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261865" y="746360"/>
            <a:ext cx="1348605" cy="248787"/>
          </a:xfrm>
          <a:prstGeom prst="roundRect">
            <a:avLst/>
          </a:prstGeom>
          <a:noFill/>
          <a:ln w="38100" cap="flat" cmpd="sng" algn="ctr">
            <a:solidFill>
              <a:srgbClr val="E15A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 bwMode="auto">
          <a:xfrm flipV="1">
            <a:off x="1610470" y="864206"/>
            <a:ext cx="405891" cy="6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E15A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234" y="578554"/>
            <a:ext cx="622593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3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ítulo y objeto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6923C"/>
      </a:accent1>
      <a:accent2>
        <a:srgbClr val="333399"/>
      </a:accent2>
      <a:accent3>
        <a:srgbClr val="FFFFFF"/>
      </a:accent3>
      <a:accent4>
        <a:srgbClr val="000000"/>
      </a:accent4>
      <a:accent5>
        <a:srgbClr val="BDC7A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ítulo y objetos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E15A00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ítulo y objet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Pages>0</Pages>
  <Words>232</Words>
  <Characters>0</Characters>
  <Application>Microsoft Macintosh PowerPoint</Application>
  <PresentationFormat>On-screen Show (4:3)</PresentationFormat>
  <Lines>0</Lines>
  <Paragraphs>59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- Título y objetos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/>
  <dc:creator>Daniel VCh</dc:creator>
  <cp:keywords/>
  <dc:description/>
  <cp:lastModifiedBy>Diego May</cp:lastModifiedBy>
  <cp:revision>37</cp:revision>
  <dcterms:modified xsi:type="dcterms:W3CDTF">2011-10-13T01:38:25Z</dcterms:modified>
</cp:coreProperties>
</file>