
<file path=[Content_Types].xml><?xml version="1.0" encoding="utf-8"?>
<Types xmlns="http://schemas.openxmlformats.org/package/2006/content-types">
  <Override PartName="/ppt/notesSlides/notesSlide6.xml" ContentType="application/vnd.openxmlformats-officedocument.presentationml.notesSlide+xml"/>
  <Override PartName="/ppt/slides/slide5.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Default Extension="bin" ContentType="application/vnd.openxmlformats-officedocument.presentationml.printerSettings"/>
  <Override PartName="/ppt/presProps.xml" ContentType="application/vnd.openxmlformats-officedocument.presentationml.presProps+xml"/>
  <Override PartName="/ppt/presentation.xml" ContentType="application/vnd.openxmlformats-officedocument.presentationml.presentation.main+xml"/>
  <Default Extension="png" ContentType="image/png"/>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Default Extension="pdf" ContentType="application/pdf"/>
  <Override PartName="/docProps/core.xml" ContentType="application/vnd.openxmlformats-package.core-properties+xml"/>
  <Override PartName="/ppt/slides/slide10.xml" ContentType="application/vnd.openxmlformats-officedocument.presentationml.slide+xml"/>
  <Override PartName="/ppt/slideLayouts/slideLayout1.xml" ContentType="application/vnd.openxmlformats-officedocument.presentationml.slideLayout+xml"/>
  <Override PartName="/ppt/slides/slide14.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Layouts/slideLayout7.xml" ContentType="application/vnd.openxmlformats-officedocument.presentationml.slideLayout+xml"/>
  <Override PartName="/ppt/notesSlides/notesSlide7.xml" ContentType="application/vnd.openxmlformats-officedocument.presentationml.notesSlide+xml"/>
  <Override PartName="/ppt/slides/slide1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theme/theme3.xml" ContentType="application/vnd.openxmlformats-officedocument.theme+xml"/>
  <Override PartName="/ppt/notesSlides/notesSlide5.xml" ContentType="application/vnd.openxmlformats-officedocument.presentationml.notesSlide+xml"/>
  <Override PartName="/ppt/slides/slide8.xml" ContentType="application/vnd.openxmlformats-officedocument.presentationml.slide+xml"/>
  <Override PartName="/ppt/slideLayouts/slideLayout9.xml" ContentType="application/vnd.openxmlformats-officedocument.presentationml.slideLayout+xml"/>
  <Override PartName="/ppt/theme/theme1.xml" ContentType="application/vnd.openxmlformats-officedocument.theme+xml"/>
  <Override PartName="/ppt/notesSlides/notesSlide3.xml" ContentType="application/vnd.openxmlformats-officedocument.presentationml.notesSlide+xml"/>
  <Override PartName="/ppt/slides/slide2.xml" ContentType="application/vnd.openxmlformats-officedocument.presentationml.slide+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slideMasters/slideMaster1.xml" ContentType="application/vnd.openxmlformats-officedocument.presentationml.slideMaster+xml"/>
  <Default Extension="xml" ContentType="application/xml"/>
  <Override PartName="/ppt/handoutMasters/handoutMaster1.xml" ContentType="application/vnd.openxmlformats-officedocument.presentationml.handoutMaster+xml"/>
  <Default Extension="jpeg" ContentType="image/jpeg"/>
  <Default Extension="rels" ContentType="application/vnd.openxmlformats-package.relationships+xml"/>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theme/theme2.xml" ContentType="application/vnd.openxmlformats-officedocument.theme+xml"/>
  <Override PartName="/ppt/slides/slide9.xml" ContentType="application/vnd.openxmlformats-officedocument.presentationml.slide+xml"/>
  <Override PartName="/ppt/notesSlides/notesSlide4.xml" ContentType="application/vnd.openxmlformats-officedocument.presentationml.notesSlide+xml"/>
  <Override PartName="/ppt/slides/slide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slides/slide13.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6"/>
  </p:notesMasterIdLst>
  <p:handoutMasterIdLst>
    <p:handoutMasterId r:id="rId17"/>
  </p:handoutMasterIdLst>
  <p:sldIdLst>
    <p:sldId id="256" r:id="rId2"/>
    <p:sldId id="257" r:id="rId3"/>
    <p:sldId id="258" r:id="rId4"/>
    <p:sldId id="259" r:id="rId5"/>
    <p:sldId id="273" r:id="rId6"/>
    <p:sldId id="276" r:id="rId7"/>
    <p:sldId id="272" r:id="rId8"/>
    <p:sldId id="277" r:id="rId9"/>
    <p:sldId id="260" r:id="rId10"/>
    <p:sldId id="275" r:id="rId11"/>
    <p:sldId id="271" r:id="rId12"/>
    <p:sldId id="264" r:id="rId13"/>
    <p:sldId id="278" r:id="rId14"/>
    <p:sldId id="270" r:id="rId1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1pPr>
    <a:lvl2pPr marL="4572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58216" autoAdjust="0"/>
  </p:normalViewPr>
  <p:slideViewPr>
    <p:cSldViewPr snapToObjects="1">
      <p:cViewPr varScale="1">
        <p:scale>
          <a:sx n="63" d="100"/>
          <a:sy n="63" d="100"/>
        </p:scale>
        <p:origin x="-16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9" Type="http://schemas.openxmlformats.org/officeDocument/2006/relationships/presProps" Target="presProps.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8"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0EBB6C47-DB79-4952-9A6D-80E3E38267C1}" type="datetimeFigureOut">
              <a:rPr lang="en-US"/>
              <a:pPr>
                <a:defRPr/>
              </a:pPr>
              <a:t>5/3/10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86521BC3-2BA7-4165-ABA9-0668E1676C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081E9727-1849-427A-B002-81EB615FB268}" type="datetimeFigureOut">
              <a:rPr lang="en-US"/>
              <a:pPr>
                <a:defRPr/>
              </a:pPr>
              <a:t>5/3/10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CD3ABC8E-D946-4039-A699-C12131AA691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23" charset="-128"/>
        <a:cs typeface="ＭＳ Ｐゴシック" pitchFamily="-123"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23"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23"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23"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2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Here to talk to you about concrete efforts—in terms of networking our members and projects—that TMC has taken on. A few of these projects involve shared resources and peer-to-peer trainings, some work as boosters for public perception of the sector and our members’ work. I’m going to talk through a few of our lessons learned re: building a network and how some of our projects came to be/evolved.</a:t>
            </a:r>
          </a:p>
          <a:p>
            <a:pPr>
              <a:spcBef>
                <a:spcPct val="0"/>
              </a:spcBef>
            </a:pPr>
            <a:endParaRPr lang="en-US" smtClean="0"/>
          </a:p>
          <a:p>
            <a:pPr>
              <a:spcBef>
                <a:spcPct val="0"/>
              </a:spcBef>
            </a:pPr>
            <a:r>
              <a:rPr lang="en-US" smtClean="0"/>
              <a:t>tangible success stories in sharing resources and capacity among MC’s journalism organizations (and challenges in getting there)</a:t>
            </a:r>
          </a:p>
          <a:p>
            <a:pPr>
              <a:spcBef>
                <a:spcPct val="0"/>
              </a:spcBef>
            </a:pPr>
            <a:endParaRPr lang="en-US"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C59082-06F5-4E21-8F5D-DE9F57A46C1F}" type="slidenum">
              <a:rPr lang="en-US">
                <a:ea typeface="ＭＳ Ｐゴシック" pitchFamily="-123" charset="-128"/>
                <a:cs typeface="ＭＳ Ｐゴシック" pitchFamily="-123" charset="-128"/>
              </a:rPr>
              <a:pPr fontAlgn="base">
                <a:spcBef>
                  <a:spcPct val="0"/>
                </a:spcBef>
                <a:spcAft>
                  <a:spcPct val="0"/>
                </a:spcAft>
              </a:pPr>
              <a:t>1</a:t>
            </a:fld>
            <a:endParaRPr lang="en-US">
              <a:ea typeface="ＭＳ Ｐゴシック" pitchFamily="-123" charset="-128"/>
              <a:cs typeface="ＭＳ Ｐゴシック" pitchFamily="-123"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When TMC first began, the wave of technological change (AKA the Internet) was knocking many old media organizations for a loop. Revenue sources were drying up, and many organizations were still struggling with how to put content online, much less how to take advantage of “web 2.0.” In the early days, TMC convened several tech camps and built a basic listserv that connected organizations and allowed them to troubleshoot and share best practices with their peers. These “camps” helped organizations keep up with the rapidly shifting landscape. </a:t>
            </a:r>
          </a:p>
          <a:p>
            <a:pPr>
              <a:spcBef>
                <a:spcPct val="0"/>
              </a:spcBef>
            </a:pPr>
            <a:endParaRPr lang="en-US" smtClean="0"/>
          </a:p>
          <a:p>
            <a:pPr>
              <a:spcBef>
                <a:spcPct val="0"/>
              </a:spcBef>
            </a:pPr>
            <a:r>
              <a:rPr lang="en-US" smtClean="0"/>
              <a:t>In fall 2009, The Media Consortium completed The Big Thaw, a year-long study that was born out of a desire to change the game for media consortium members and help us become the shapers of tomorrow’s media. We’re taking the Tech Camps concept a step further today with the incubation and innovation labs, which launch this summer. It’s a two part program that combines one-on-one work/consulting and small group labs to experiment with new digital strategies, moving into mobile, journalism/community building models. TMC is providing seed money to actually implement experiments.</a:t>
            </a:r>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8F8458-0C2A-4F62-AF66-5A239924B196}" type="slidenum">
              <a:rPr lang="en-US">
                <a:ea typeface="ＭＳ Ｐゴシック" pitchFamily="-123" charset="-128"/>
                <a:cs typeface="ＭＳ Ｐゴシック" pitchFamily="-123" charset="-128"/>
              </a:rPr>
              <a:pPr fontAlgn="base">
                <a:spcBef>
                  <a:spcPct val="0"/>
                </a:spcBef>
                <a:spcAft>
                  <a:spcPct val="0"/>
                </a:spcAft>
              </a:pPr>
              <a:t>10</a:t>
            </a:fld>
            <a:endParaRPr lang="en-US">
              <a:ea typeface="ＭＳ Ｐゴシック" pitchFamily="-123" charset="-128"/>
              <a:cs typeface="ＭＳ Ｐゴシック" pitchFamily="-12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AD BARTER SYSTEM: In 2006, members wanted to try to increase awareness of their brand to other organizations, so they developed a swap program in which 6 organizations traded advertising space with one another. Helped breach siloed audiences and unify public perception of an independent media sector.</a:t>
            </a:r>
          </a:p>
          <a:p>
            <a:pPr>
              <a:spcBef>
                <a:spcPct val="0"/>
              </a:spcBef>
            </a:pPr>
            <a:endParaRPr lang="en-US" smtClean="0"/>
          </a:p>
          <a:p>
            <a:pPr>
              <a:spcBef>
                <a:spcPct val="0"/>
              </a:spcBef>
            </a:pPr>
            <a:r>
              <a:rPr lang="en-US" smtClean="0"/>
              <a:t>In Nov. 2008, TMC staff surveyed members to ascertain the viability of a vertical advertising network for independent media outlets. Survey went out, 26 organizations completed it. Here are some estimates regarding total audience: 6.1 million total Unique Users monthly (not unduplicated, clearly there would be some) and 55.7 million monthly pageviews.</a:t>
            </a:r>
          </a:p>
          <a:p>
            <a:pPr>
              <a:spcBef>
                <a:spcPct val="0"/>
              </a:spcBef>
            </a:pPr>
            <a:endParaRPr lang="en-US" smtClean="0"/>
          </a:p>
          <a:p>
            <a:pPr>
              <a:spcBef>
                <a:spcPct val="0"/>
              </a:spcBef>
            </a:pPr>
            <a:r>
              <a:rPr lang="en-US" smtClean="0"/>
              <a:t>Four TMC members took that info and began developing the Ad progress network.</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328712-F491-4773-9CD7-CE45CC0AF270}" type="slidenum">
              <a:rPr lang="en-US">
                <a:ea typeface="ＭＳ Ｐゴシック" pitchFamily="-123" charset="-128"/>
                <a:cs typeface="ＭＳ Ｐゴシック" pitchFamily="-123" charset="-128"/>
              </a:rPr>
              <a:pPr fontAlgn="base">
                <a:spcBef>
                  <a:spcPct val="0"/>
                </a:spcBef>
                <a:spcAft>
                  <a:spcPct val="0"/>
                </a:spcAft>
              </a:pPr>
              <a:t>11</a:t>
            </a:fld>
            <a:endParaRPr lang="en-US">
              <a:ea typeface="ＭＳ Ｐゴシック" pitchFamily="-123" charset="-128"/>
              <a:cs typeface="ＭＳ Ｐゴシック" pitchFamily="-12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Remember when I mentioned the progressive news wire way back in the beginning of this presentation? In 2007, we revisted the concept of providing content via a wire, but re-formatted the project to be a buzz-builder for TMC member’s content around key political issues: The Economy, The Environment, Health Care, and Immigration. We produce 4 weekly, open-source blogs that round up and contextualize the most interesting stories from TMC members, then send them out for syndication to a network of partners that includes non-profits, advocacy/activist organizations, other media outlets and more. We also offer headline widgets (SEE ABOVE) and RSS feeds for organizations to pipe into their sites.</a:t>
            </a:r>
          </a:p>
          <a:p>
            <a:pPr>
              <a:spcBef>
                <a:spcPct val="0"/>
              </a:spcBef>
            </a:pPr>
            <a:endParaRPr lang="en-US" smtClean="0"/>
          </a:p>
          <a:p>
            <a:pPr>
              <a:spcBef>
                <a:spcPct val="0"/>
              </a:spcBef>
            </a:pPr>
            <a:r>
              <a:rPr lang="en-US" smtClean="0"/>
              <a:t>This project is incredibly helpful as a branding tool. We use it to develop audiences and public perception of sector.</a:t>
            </a:r>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827434-E9C6-489B-8D0E-D93B51F7373F}" type="slidenum">
              <a:rPr lang="en-US">
                <a:ea typeface="ＭＳ Ｐゴシック" pitchFamily="-123" charset="-128"/>
                <a:cs typeface="ＭＳ Ｐゴシック" pitchFamily="-123" charset="-128"/>
              </a:rPr>
              <a:pPr fontAlgn="base">
                <a:spcBef>
                  <a:spcPct val="0"/>
                </a:spcBef>
                <a:spcAft>
                  <a:spcPct val="0"/>
                </a:spcAft>
              </a:pPr>
              <a:t>12</a:t>
            </a:fld>
            <a:endParaRPr lang="en-US">
              <a:ea typeface="ＭＳ Ｐゴシック" pitchFamily="-123" charset="-128"/>
              <a:cs typeface="ＭＳ Ｐゴシック" pitchFamily="-123"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ADD IMAGES.</a:t>
            </a:r>
          </a:p>
          <a:p>
            <a:pPr>
              <a:spcBef>
                <a:spcPct val="0"/>
              </a:spcBef>
            </a:pPr>
            <a:endParaRPr lang="en-US" smtClean="0"/>
          </a:p>
          <a:p>
            <a:pPr>
              <a:spcBef>
                <a:spcPct val="0"/>
              </a:spcBef>
            </a:pPr>
            <a:r>
              <a:rPr lang="en-US" smtClean="0"/>
              <a:t>Recommendations for developing a network and undertaking collaborative projects:</a:t>
            </a:r>
          </a:p>
          <a:p>
            <a:pPr>
              <a:spcBef>
                <a:spcPct val="0"/>
              </a:spcBef>
            </a:pPr>
            <a:r>
              <a:rPr lang="en-US" b="1" smtClean="0"/>
              <a:t>1.) Make an effort to ID the public value or your sector. TMC’s demographic research has helped us recognize the political role our media plays in the </a:t>
            </a:r>
            <a:endParaRPr lang="en-US" smtClean="0"/>
          </a:p>
          <a:p>
            <a:pPr>
              <a:spcBef>
                <a:spcPct val="0"/>
              </a:spcBef>
            </a:pPr>
            <a:endParaRPr lang="en-US" smtClean="0"/>
          </a:p>
          <a:p>
            <a:pPr>
              <a:spcBef>
                <a:spcPct val="0"/>
              </a:spcBef>
            </a:pPr>
            <a:r>
              <a:rPr lang="en-US" smtClean="0"/>
              <a:t>2.) Start incrementally. Many of TMCs current big projects started as small measures that tested the water. We started with simple tech trainings and working groups, then moved outward to large-scale experiments. This evolution took time and effort to bring all players on board and up to speed. One of our core functions since the beginning has been a list serv that any staff from TMC member organizations can post to and participate in. This is an extremely helpful, low cost tool to creating a community.</a:t>
            </a:r>
          </a:p>
          <a:p>
            <a:pPr>
              <a:spcBef>
                <a:spcPct val="0"/>
              </a:spcBef>
            </a:pPr>
            <a:endParaRPr lang="en-US" smtClean="0"/>
          </a:p>
          <a:p>
            <a:pPr>
              <a:spcBef>
                <a:spcPct val="0"/>
              </a:spcBef>
            </a:pPr>
            <a:r>
              <a:rPr lang="en-US" smtClean="0"/>
              <a:t>3.) Be realistic: Understand who can contribute and recognize that there will be conflict and growing pains. While it may take time for organizations to get on board, you also have to work on a parallel track to strategize a successful future for your sector.</a:t>
            </a:r>
          </a:p>
          <a:p>
            <a:pPr>
              <a:spcBef>
                <a:spcPct val="0"/>
              </a:spcBef>
            </a:pPr>
            <a:endParaRPr lang="en-US" smtClean="0"/>
          </a:p>
          <a:p>
            <a:pPr>
              <a:spcBef>
                <a:spcPct val="0"/>
              </a:spcBef>
            </a:pPr>
            <a:r>
              <a:rPr lang="en-US" smtClean="0"/>
              <a:t>4.) Accountability is everything. The Declaration of Independent media created core expectations for TMC and the organizations that participated in it. It was vital to kicking off what is now 5 years of strategic collaboration and experimentation. </a:t>
            </a:r>
          </a:p>
          <a:p>
            <a:pPr>
              <a:spcBef>
                <a:spcPct val="0"/>
              </a:spcBef>
            </a:pPr>
            <a:endParaRPr lang="en-US"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7525AD-5649-4C0D-921F-9AD41C3BF367}" type="slidenum">
              <a:rPr lang="en-US">
                <a:ea typeface="ＭＳ Ｐゴシック" pitchFamily="-123" charset="-128"/>
                <a:cs typeface="ＭＳ Ｐゴシック" pitchFamily="-123" charset="-128"/>
              </a:rPr>
              <a:pPr fontAlgn="base">
                <a:spcBef>
                  <a:spcPct val="0"/>
                </a:spcBef>
                <a:spcAft>
                  <a:spcPct val="0"/>
                </a:spcAft>
              </a:pPr>
              <a:t>13</a:t>
            </a:fld>
            <a:endParaRPr lang="en-US">
              <a:ea typeface="ＭＳ Ｐゴシック" pitchFamily="-123" charset="-128"/>
              <a:cs typeface="ＭＳ Ｐゴシック" pitchFamily="-123"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1C2D6B-612C-4DC7-8105-52073D3877DA}" type="slidenum">
              <a:rPr lang="en-US">
                <a:ea typeface="ＭＳ Ｐゴシック" pitchFamily="-123" charset="-128"/>
                <a:cs typeface="ＭＳ Ｐゴシック" pitchFamily="-123" charset="-128"/>
              </a:rPr>
              <a:pPr fontAlgn="base">
                <a:spcBef>
                  <a:spcPct val="0"/>
                </a:spcBef>
                <a:spcAft>
                  <a:spcPct val="0"/>
                </a:spcAft>
              </a:pPr>
              <a:t>14</a:t>
            </a:fld>
            <a:endParaRPr lang="en-US">
              <a:ea typeface="ＭＳ Ｐゴシック" pitchFamily="-123" charset="-128"/>
              <a:cs typeface="ＭＳ Ｐゴシック" pitchFamily="-12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 work together to strategically</a:t>
            </a:r>
          </a:p>
          <a:p>
            <a:pPr lvl="1">
              <a:spcBef>
                <a:spcPct val="0"/>
              </a:spcBef>
            </a:pPr>
            <a:r>
              <a:rPr lang="en-US" b="1" smtClean="0"/>
              <a:t>Increase </a:t>
            </a:r>
            <a:r>
              <a:rPr lang="en-US" smtClean="0"/>
              <a:t>independent journalism’s </a:t>
            </a:r>
            <a:r>
              <a:rPr lang="en-US" b="1" smtClean="0"/>
              <a:t>voice </a:t>
            </a:r>
            <a:r>
              <a:rPr lang="en-US" smtClean="0"/>
              <a:t>in public debates around crucial political and social issues.</a:t>
            </a:r>
          </a:p>
          <a:p>
            <a:pPr lvl="1">
              <a:spcBef>
                <a:spcPct val="0"/>
              </a:spcBef>
            </a:pPr>
            <a:r>
              <a:rPr lang="en-US" b="1" smtClean="0"/>
              <a:t>Navigate </a:t>
            </a:r>
            <a:r>
              <a:rPr lang="en-US" smtClean="0"/>
              <a:t>the profound </a:t>
            </a:r>
            <a:r>
              <a:rPr lang="en-US" b="1" smtClean="0"/>
              <a:t>change </a:t>
            </a:r>
            <a:r>
              <a:rPr lang="en-US" smtClean="0"/>
              <a:t>that’s reshaping the media business and redefining the practice of journalism.</a:t>
            </a:r>
          </a:p>
          <a:p>
            <a:pPr>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37AD2A-3A3E-40D4-8512-A25029DBAD28}" type="slidenum">
              <a:rPr lang="en-US">
                <a:ea typeface="ＭＳ Ｐゴシック" pitchFamily="-123" charset="-128"/>
                <a:cs typeface="ＭＳ Ｐゴシック" pitchFamily="-123" charset="-128"/>
              </a:rPr>
              <a:pPr fontAlgn="base">
                <a:spcBef>
                  <a:spcPct val="0"/>
                </a:spcBef>
                <a:spcAft>
                  <a:spcPct val="0"/>
                </a:spcAft>
              </a:pPr>
              <a:t>2</a:t>
            </a:fld>
            <a:endParaRPr lang="en-US">
              <a:ea typeface="ＭＳ Ｐゴシック" pitchFamily="-123" charset="-128"/>
              <a:cs typeface="ＭＳ Ｐゴシック" pitchFamily="-12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 provide networking, collaboration, and training space for our members. The media consortium makes it possible to learn and share best practices from peers. </a:t>
            </a: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149DA7-0A62-4C64-9CE6-2CC7A2B76D4E}" type="slidenum">
              <a:rPr lang="en-US">
                <a:ea typeface="ＭＳ Ｐゴシック" pitchFamily="-123" charset="-128"/>
                <a:cs typeface="ＭＳ Ｐゴシック" pitchFamily="-123" charset="-128"/>
              </a:rPr>
              <a:pPr fontAlgn="base">
                <a:spcBef>
                  <a:spcPct val="0"/>
                </a:spcBef>
                <a:spcAft>
                  <a:spcPct val="0"/>
                </a:spcAft>
              </a:pPr>
              <a:t>3</a:t>
            </a:fld>
            <a:endParaRPr lang="en-US">
              <a:ea typeface="ＭＳ Ｐゴシック" pitchFamily="-123" charset="-128"/>
              <a:cs typeface="ＭＳ Ｐゴシック" pitchFamily="-12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B6641D-C57C-478E-8479-89BA24833D33}" type="slidenum">
              <a:rPr lang="en-US">
                <a:ea typeface="ＭＳ Ｐゴシック" pitchFamily="-123" charset="-128"/>
                <a:cs typeface="ＭＳ Ｐゴシック" pitchFamily="-123" charset="-128"/>
              </a:rPr>
              <a:pPr fontAlgn="base">
                <a:spcBef>
                  <a:spcPct val="0"/>
                </a:spcBef>
                <a:spcAft>
                  <a:spcPct val="0"/>
                </a:spcAft>
              </a:pPr>
              <a:t>4</a:t>
            </a:fld>
            <a:endParaRPr lang="en-US">
              <a:ea typeface="ＭＳ Ｐゴシック" pitchFamily="-123" charset="-128"/>
              <a:cs typeface="ＭＳ Ｐゴシック" pitchFamily="-12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When TMC was in its infancy, one of the central concerns was (and in many ways, still is) “How do we build momentum for the sector </a:t>
            </a:r>
            <a:r>
              <a:rPr lang="en-US" b="1" smtClean="0"/>
              <a:t>and </a:t>
            </a:r>
            <a:r>
              <a:rPr lang="en-US" smtClean="0"/>
              <a:t>define our value to the larger public?”</a:t>
            </a:r>
          </a:p>
          <a:p>
            <a:pPr>
              <a:spcBef>
                <a:spcPct val="0"/>
              </a:spcBef>
            </a:pPr>
            <a:endParaRPr lang="en-US" smtClean="0"/>
          </a:p>
          <a:p>
            <a:pPr>
              <a:spcBef>
                <a:spcPct val="0"/>
              </a:spcBef>
            </a:pPr>
            <a:r>
              <a:rPr lang="en-US" smtClean="0"/>
              <a:t>This picture is from one of the first meetings of what would become the media consortium. We came to be because our founding members realized that they were facing similar challenges, yet no one was talking to one another, much less working together, be it in terms of defining audiences, coping with new technologies, or trying to diversify revenue streams.</a:t>
            </a: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86BB5B-44FC-4DF0-8E9F-8307CE758CB1}" type="slidenum">
              <a:rPr lang="en-US">
                <a:ea typeface="ＭＳ Ｐゴシック" pitchFamily="-123" charset="-128"/>
                <a:cs typeface="ＭＳ Ｐゴシック" pitchFamily="-123" charset="-128"/>
              </a:rPr>
              <a:pPr fontAlgn="base">
                <a:spcBef>
                  <a:spcPct val="0"/>
                </a:spcBef>
                <a:spcAft>
                  <a:spcPct val="0"/>
                </a:spcAft>
              </a:pPr>
              <a:t>5</a:t>
            </a:fld>
            <a:endParaRPr lang="en-US">
              <a:ea typeface="ＭＳ Ｐゴシック" pitchFamily="-123" charset="-128"/>
              <a:cs typeface="ＭＳ Ｐゴシック" pitchFamily="-12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It took two meetings for people to buy into the concept of an organized network. Each meeting helped build trust among members, which in turn revealed key working areas that would help organizations across the board.</a:t>
            </a:r>
          </a:p>
          <a:p>
            <a:pPr>
              <a:spcBef>
                <a:spcPct val="0"/>
              </a:spcBef>
            </a:pPr>
            <a:endParaRPr lang="en-US" smtClean="0"/>
          </a:p>
          <a:p>
            <a:pPr>
              <a:spcBef>
                <a:spcPct val="0"/>
              </a:spcBef>
            </a:pPr>
            <a:r>
              <a:rPr lang="en-US" smtClean="0"/>
              <a:t>The Declaration of Independent journalism was a major turning point. It was the first time that we undertook a collective effort to not only define who we were in the public sphere, but also define our intent to support one another. We still use the language of this declaration in The Media Consortium’s mission statement.</a:t>
            </a:r>
            <a:endParaRPr lang="en-US" b="1"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D6A587-10F7-4225-8AE2-EA61DC37C90D}" type="slidenum">
              <a:rPr lang="en-US">
                <a:ea typeface="ＭＳ Ｐゴシック" pitchFamily="-123" charset="-128"/>
                <a:cs typeface="ＭＳ Ｐゴシック" pitchFamily="-123" charset="-128"/>
              </a:rPr>
              <a:pPr fontAlgn="base">
                <a:spcBef>
                  <a:spcPct val="0"/>
                </a:spcBef>
                <a:spcAft>
                  <a:spcPct val="0"/>
                </a:spcAft>
              </a:pPr>
              <a:t>6</a:t>
            </a:fld>
            <a:endParaRPr lang="en-US">
              <a:ea typeface="ＭＳ Ｐゴシック" pitchFamily="-123" charset="-128"/>
              <a:cs typeface="ＭＳ Ｐゴシック" pitchFamily="-123"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We’ve come a long way since.. Before I jump into some examples of projects, I’d like to walk through a few of the things we’ve learned about coordinating a network. Each of these 5 points played vital roles in the development and implementation of TMC projects. TALK THROUGH COLLABORATION POINTS. </a:t>
            </a:r>
          </a:p>
          <a:p>
            <a:pPr>
              <a:spcBef>
                <a:spcPct val="0"/>
              </a:spcBef>
            </a:pPr>
            <a:endParaRPr lang="en-US" smtClean="0"/>
          </a:p>
          <a:p>
            <a:pPr>
              <a:spcBef>
                <a:spcPct val="0"/>
              </a:spcBef>
            </a:pPr>
            <a:r>
              <a:rPr lang="en-US" smtClean="0"/>
              <a:t>AT KNOW YOUR CAPACITY: The truth is, building a network of media organizations that all have different perspectives is not easy. One key lesson that we learned was that TMC could not exist as a volunteer-run organization.</a:t>
            </a:r>
          </a:p>
          <a:p>
            <a:pPr>
              <a:spcBef>
                <a:spcPct val="0"/>
              </a:spcBef>
            </a:pPr>
            <a:endParaRPr lang="en-US" smtClean="0"/>
          </a:p>
          <a:p>
            <a:pPr>
              <a:spcBef>
                <a:spcPct val="0"/>
              </a:spcBef>
            </a:pPr>
            <a:r>
              <a:rPr lang="en-US" smtClean="0"/>
              <a:t>At the beginning of the consortium, people said that they wanted it to be volunteer run so that members can make the decisions. That’s a great idea in theory, but the reality is. If TMC was going to be lasting or have long-term impact, we needed full time staff that could put out a sustained effort to develop strategies and programs. That’s not to say that collaborations are impossible—just that it takes a lot of legwork to put out a sustained effort.</a:t>
            </a:r>
          </a:p>
          <a:p>
            <a:pPr>
              <a:spcBef>
                <a:spcPct val="0"/>
              </a:spcBef>
            </a:pPr>
            <a:endParaRPr lang="en-US" smtClean="0"/>
          </a:p>
          <a:p>
            <a:pPr>
              <a:spcBef>
                <a:spcPct val="0"/>
              </a:spcBef>
            </a:pPr>
            <a:r>
              <a:rPr lang="en-US" smtClean="0"/>
              <a:t>AT BALANCE YOUR BENEFITS: We also had a few programmatic false starts. For example, in 2007, We created a progressive AP wire that fed original content to members, but it happened too early and wasn’t beneficial for all organizations. Members still hadn’t bought into the concept of aggregation and shared content, and Editorial perspectives hindered project as well. Members were also concerned that it competed with, rather than supported their existing coverage. I use this program as an example now because we’ve been able to help it evolve into something different that I’ll talk about in a little bit.</a:t>
            </a:r>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04F262-0C2E-4AA5-9D5C-EA1C7DE6485D}" type="slidenum">
              <a:rPr lang="en-US">
                <a:ea typeface="ＭＳ Ｐゴシック" pitchFamily="-123" charset="-128"/>
                <a:cs typeface="ＭＳ Ｐゴシック" pitchFamily="-123" charset="-128"/>
              </a:rPr>
              <a:pPr fontAlgn="base">
                <a:spcBef>
                  <a:spcPct val="0"/>
                </a:spcBef>
                <a:spcAft>
                  <a:spcPct val="0"/>
                </a:spcAft>
              </a:pPr>
              <a:t>7</a:t>
            </a:fld>
            <a:endParaRPr lang="en-US">
              <a:ea typeface="ＭＳ Ｐゴシック" pitchFamily="-123" charset="-128"/>
              <a:cs typeface="ＭＳ Ｐゴシック" pitchFamily="-123"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I’d like to walk through a few different projects we’ve taken on at different phases in TMC’s development. One of the things that struck me is that many of our key projects are layered on top of one another. </a:t>
            </a:r>
          </a:p>
          <a:p>
            <a:pPr>
              <a:spcBef>
                <a:spcPct val="0"/>
              </a:spcBef>
            </a:pPr>
            <a:endParaRPr lang="en-US" smtClean="0"/>
          </a:p>
          <a:p>
            <a:pPr>
              <a:spcBef>
                <a:spcPct val="0"/>
              </a:spcBef>
            </a:pPr>
            <a:r>
              <a:rPr lang="en-US" smtClean="0"/>
              <a:t>Just as a quick side note: One major challenge to choosing projects was making sure that we balanced the benefits. We’ve developed 5 strategic principles that help us select and evaluate projects that address the many varying needs of our members. These criteria were developed by TMC’s staff and coordinating committee and are revisited annually to make sure that we are on point. </a:t>
            </a:r>
          </a:p>
          <a:p>
            <a:pPr>
              <a:spcBef>
                <a:spcPct val="0"/>
              </a:spcBef>
            </a:pPr>
            <a:endParaRPr lang="en-US" smtClean="0"/>
          </a:p>
          <a:p>
            <a:pPr>
              <a:spcBef>
                <a:spcPct val="0"/>
              </a:spcBef>
            </a:pPr>
            <a:r>
              <a:rPr lang="en-US" smtClean="0"/>
              <a:t>All of the following projects started out as easy, mutually beneficial, low-budget, high-impact enterprises,</a:t>
            </a:r>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B308E2-9EAF-427C-9AC9-B1236685DF4C}" type="slidenum">
              <a:rPr lang="en-US">
                <a:ea typeface="ＭＳ Ｐゴシック" pitchFamily="-123" charset="-128"/>
                <a:cs typeface="ＭＳ Ｐゴシック" pitchFamily="-123" charset="-128"/>
              </a:rPr>
              <a:pPr fontAlgn="base">
                <a:spcBef>
                  <a:spcPct val="0"/>
                </a:spcBef>
                <a:spcAft>
                  <a:spcPct val="0"/>
                </a:spcAft>
              </a:pPr>
              <a:t>8</a:t>
            </a:fld>
            <a:endParaRPr lang="en-US">
              <a:ea typeface="ＭＳ Ｐゴシック" pitchFamily="-123" charset="-128"/>
              <a:cs typeface="ＭＳ Ｐゴシック" pitchFamily="-123"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When we first got started, members were really questioning their reach and impact. Were they just preaching to the choir? And if so, who was in the choir and how big was it? We worked with Paradyz-Matera, a list-analysis firm, to do a merge/purge of our members’ lists. 16 organizations submitted names and addresses and the results were astonishing. </a:t>
            </a:r>
            <a:r>
              <a:rPr lang="en-US" b="1" smtClean="0"/>
              <a:t>This map displays the saturation of TMC members across the country in 2006.</a:t>
            </a:r>
            <a:endParaRPr lang="en-US" smtClean="0"/>
          </a:p>
          <a:p>
            <a:pPr>
              <a:spcBef>
                <a:spcPct val="0"/>
              </a:spcBef>
            </a:pPr>
            <a:endParaRPr lang="en-US" smtClean="0"/>
          </a:p>
          <a:p>
            <a:pPr>
              <a:spcBef>
                <a:spcPct val="0"/>
              </a:spcBef>
            </a:pPr>
            <a:r>
              <a:rPr lang="en-US" smtClean="0"/>
              <a:t>Once duplicates were removed, there were </a:t>
            </a:r>
            <a:r>
              <a:rPr lang="en-US" b="1" smtClean="0"/>
              <a:t>over 2.9 million confirmed names on that list</a:t>
            </a:r>
            <a:r>
              <a:rPr lang="en-US" smtClean="0"/>
              <a:t>. That doesn’t include people who pick up at a library or just stumple by online. And only 25% of that audience was shared across organizations. This meant that the sector had a tremendous reach, but was also incredibly siloed.</a:t>
            </a:r>
          </a:p>
          <a:p>
            <a:pPr>
              <a:spcBef>
                <a:spcPct val="0"/>
              </a:spcBef>
            </a:pPr>
            <a:endParaRPr lang="en-US" smtClean="0"/>
          </a:p>
          <a:p>
            <a:pPr>
              <a:spcBef>
                <a:spcPct val="0"/>
              </a:spcBef>
            </a:pPr>
            <a:r>
              <a:rPr lang="en-US" smtClean="0"/>
              <a:t>We revisited this project last year by working with Catalist, a list-building house that provides detailed demographic profiles of registered voters. Members who put their lists in were able to cull indicators for </a:t>
            </a:r>
            <a:r>
              <a:rPr lang="en-US" i="1" smtClean="0"/>
              <a:t>potential new audiences. </a:t>
            </a:r>
            <a:r>
              <a:rPr lang="en-US" smtClean="0"/>
              <a:t>Catalist developed a model of traits that fit prospective media consumers and TMC members had access to Catalists databases to research and confirm that model. This information helps us better define the influence of our collective audience when it comes to elections, social trends, etc.</a:t>
            </a:r>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57DD93-5498-462A-B5A6-F8A8F247DDA7}" type="slidenum">
              <a:rPr lang="en-US">
                <a:ea typeface="ＭＳ Ｐゴシック" pitchFamily="-123" charset="-128"/>
                <a:cs typeface="ＭＳ Ｐゴシック" pitchFamily="-123" charset="-128"/>
              </a:rPr>
              <a:pPr fontAlgn="base">
                <a:spcBef>
                  <a:spcPct val="0"/>
                </a:spcBef>
                <a:spcAft>
                  <a:spcPct val="0"/>
                </a:spcAft>
              </a:pPr>
              <a:t>9</a:t>
            </a:fld>
            <a:endParaRPr lang="en-US">
              <a:ea typeface="ＭＳ Ｐゴシック" pitchFamily="-123" charset="-128"/>
              <a:cs typeface="ＭＳ Ｐゴシック" pitchFamily="-12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09829E-52EF-46EA-8BB1-1684C43D1AE2}" type="datetimeFigureOut">
              <a:rPr lang="en-US"/>
              <a:pPr>
                <a:defRPr/>
              </a:pPr>
              <a:t>5/3/10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46E945-76FB-4F3A-BC29-6570540E0FE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8FA23A-82AA-42A6-812C-AAC3CBC401F5}" type="datetimeFigureOut">
              <a:rPr lang="en-US"/>
              <a:pPr>
                <a:defRPr/>
              </a:pPr>
              <a:t>5/3/10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7AF382-F3A2-4C19-9373-F91BCF99EAE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9E6D80-D9D4-4E21-A611-70953544CCFB}" type="datetimeFigureOut">
              <a:rPr lang="en-US"/>
              <a:pPr>
                <a:defRPr/>
              </a:pPr>
              <a:t>5/3/10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2D3EA8-3131-48BD-BFD0-BECB4570AE0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C14FC1-4097-43B7-9264-C72E23B90AB2}" type="datetimeFigureOut">
              <a:rPr lang="en-US"/>
              <a:pPr>
                <a:defRPr/>
              </a:pPr>
              <a:t>5/3/10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7298ED-B5CC-49A1-8895-32D22A43814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5EEF83F-1D1D-4221-9956-0DBC685D720D}" type="datetimeFigureOut">
              <a:rPr lang="en-US"/>
              <a:pPr>
                <a:defRPr/>
              </a:pPr>
              <a:t>5/3/10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025269-2B4C-4FAF-9791-74DC70A7AB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3971BE-8978-4CFD-9234-AB0DA16D002A}" type="datetimeFigureOut">
              <a:rPr lang="en-US"/>
              <a:pPr>
                <a:defRPr/>
              </a:pPr>
              <a:t>5/3/10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73A5F1-A0D9-40AD-93DE-1844B6DF0BD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B9CEA8A-770A-4BDD-837D-B72AB471A064}" type="datetimeFigureOut">
              <a:rPr lang="en-US"/>
              <a:pPr>
                <a:defRPr/>
              </a:pPr>
              <a:t>5/3/10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47883F-A60B-497E-8352-BFADF707271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344A40F-0FE6-4AB4-9628-A06ECDDD5B3B}" type="datetimeFigureOut">
              <a:rPr lang="en-US"/>
              <a:pPr>
                <a:defRPr/>
              </a:pPr>
              <a:t>5/3/10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12F0EF7-557C-4028-9FBB-E70A8CCA86E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A8AE69-252B-49D5-AC61-AA5F4DD590FF}" type="datetimeFigureOut">
              <a:rPr lang="en-US"/>
              <a:pPr>
                <a:defRPr/>
              </a:pPr>
              <a:t>5/3/10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6B1F81A-E1EA-4E36-B888-80EA97F769A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61ED47F-9F53-4F6F-A4ED-9E7521DE51D7}" type="datetimeFigureOut">
              <a:rPr lang="en-US"/>
              <a:pPr>
                <a:defRPr/>
              </a:pPr>
              <a:t>5/3/10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E15474-DC5A-4EFD-8BD4-F7BF61ADDCA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7BD2CF-5DB5-415F-B2B8-AC9535F66F45}" type="datetimeFigureOut">
              <a:rPr lang="en-US"/>
              <a:pPr>
                <a:defRPr/>
              </a:pPr>
              <a:t>5/3/10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EEAEB8-66BC-4A0A-AA03-0DE73D99EC7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05EB7853-3E99-43AE-9721-B60B17D00036}" type="datetimeFigureOut">
              <a:rPr lang="en-US"/>
              <a:pPr>
                <a:defRPr/>
              </a:pPr>
              <a:t>5/3/10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A430178A-EF59-46F4-98F9-A3BC357008C9}"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fontAlgn="base">
        <a:spcBef>
          <a:spcPct val="0"/>
        </a:spcBef>
        <a:spcAft>
          <a:spcPct val="0"/>
        </a:spcAft>
        <a:defRPr sz="4400" kern="1200">
          <a:solidFill>
            <a:schemeClr val="tx1"/>
          </a:solidFill>
          <a:latin typeface="+mj-lt"/>
          <a:ea typeface="ＭＳ Ｐゴシック" pitchFamily="-123" charset="-128"/>
          <a:cs typeface="ＭＳ Ｐゴシック" pitchFamily="-123" charset="-128"/>
        </a:defRPr>
      </a:lvl1pPr>
      <a:lvl2pPr algn="ctr" defTabSz="457200" rtl="0" fontAlgn="base">
        <a:spcBef>
          <a:spcPct val="0"/>
        </a:spcBef>
        <a:spcAft>
          <a:spcPct val="0"/>
        </a:spcAft>
        <a:defRPr sz="4400">
          <a:solidFill>
            <a:schemeClr val="tx1"/>
          </a:solidFill>
          <a:latin typeface="Century Gothic" pitchFamily="-123" charset="0"/>
          <a:ea typeface="ＭＳ Ｐゴシック" pitchFamily="-123" charset="-128"/>
          <a:cs typeface="ＭＳ Ｐゴシック" pitchFamily="-123" charset="-128"/>
        </a:defRPr>
      </a:lvl2pPr>
      <a:lvl3pPr algn="ctr" defTabSz="457200" rtl="0" fontAlgn="base">
        <a:spcBef>
          <a:spcPct val="0"/>
        </a:spcBef>
        <a:spcAft>
          <a:spcPct val="0"/>
        </a:spcAft>
        <a:defRPr sz="4400">
          <a:solidFill>
            <a:schemeClr val="tx1"/>
          </a:solidFill>
          <a:latin typeface="Century Gothic" pitchFamily="-123" charset="0"/>
          <a:ea typeface="ＭＳ Ｐゴシック" pitchFamily="-123" charset="-128"/>
          <a:cs typeface="ＭＳ Ｐゴシック" pitchFamily="-123" charset="-128"/>
        </a:defRPr>
      </a:lvl3pPr>
      <a:lvl4pPr algn="ctr" defTabSz="457200" rtl="0" fontAlgn="base">
        <a:spcBef>
          <a:spcPct val="0"/>
        </a:spcBef>
        <a:spcAft>
          <a:spcPct val="0"/>
        </a:spcAft>
        <a:defRPr sz="4400">
          <a:solidFill>
            <a:schemeClr val="tx1"/>
          </a:solidFill>
          <a:latin typeface="Century Gothic" pitchFamily="-123" charset="0"/>
          <a:ea typeface="ＭＳ Ｐゴシック" pitchFamily="-123" charset="-128"/>
          <a:cs typeface="ＭＳ Ｐゴシック" pitchFamily="-123" charset="-128"/>
        </a:defRPr>
      </a:lvl4pPr>
      <a:lvl5pPr algn="ctr" defTabSz="457200" rtl="0" fontAlgn="base">
        <a:spcBef>
          <a:spcPct val="0"/>
        </a:spcBef>
        <a:spcAft>
          <a:spcPct val="0"/>
        </a:spcAft>
        <a:defRPr sz="4400">
          <a:solidFill>
            <a:schemeClr val="tx1"/>
          </a:solidFill>
          <a:latin typeface="Century Gothic" pitchFamily="-123" charset="0"/>
          <a:ea typeface="ＭＳ Ｐゴシック" pitchFamily="-123" charset="-128"/>
          <a:cs typeface="ＭＳ Ｐゴシック" pitchFamily="-123" charset="-128"/>
        </a:defRPr>
      </a:lvl5pPr>
      <a:lvl6pPr marL="457200" algn="ctr" defTabSz="457200" rtl="0" fontAlgn="base">
        <a:spcBef>
          <a:spcPct val="0"/>
        </a:spcBef>
        <a:spcAft>
          <a:spcPct val="0"/>
        </a:spcAft>
        <a:defRPr sz="4400">
          <a:solidFill>
            <a:schemeClr val="tx1"/>
          </a:solidFill>
          <a:latin typeface="Century Gothic" pitchFamily="-123" charset="0"/>
          <a:ea typeface="ＭＳ Ｐゴシック" pitchFamily="-123" charset="-128"/>
          <a:cs typeface="ＭＳ Ｐゴシック" pitchFamily="-123" charset="-128"/>
        </a:defRPr>
      </a:lvl6pPr>
      <a:lvl7pPr marL="914400" algn="ctr" defTabSz="457200" rtl="0" fontAlgn="base">
        <a:spcBef>
          <a:spcPct val="0"/>
        </a:spcBef>
        <a:spcAft>
          <a:spcPct val="0"/>
        </a:spcAft>
        <a:defRPr sz="4400">
          <a:solidFill>
            <a:schemeClr val="tx1"/>
          </a:solidFill>
          <a:latin typeface="Century Gothic" pitchFamily="-123" charset="0"/>
          <a:ea typeface="ＭＳ Ｐゴシック" pitchFamily="-123" charset="-128"/>
          <a:cs typeface="ＭＳ Ｐゴシック" pitchFamily="-123" charset="-128"/>
        </a:defRPr>
      </a:lvl7pPr>
      <a:lvl8pPr marL="1371600" algn="ctr" defTabSz="457200" rtl="0" fontAlgn="base">
        <a:spcBef>
          <a:spcPct val="0"/>
        </a:spcBef>
        <a:spcAft>
          <a:spcPct val="0"/>
        </a:spcAft>
        <a:defRPr sz="4400">
          <a:solidFill>
            <a:schemeClr val="tx1"/>
          </a:solidFill>
          <a:latin typeface="Century Gothic" pitchFamily="-123" charset="0"/>
          <a:ea typeface="ＭＳ Ｐゴシック" pitchFamily="-123" charset="-128"/>
          <a:cs typeface="ＭＳ Ｐゴシック" pitchFamily="-123" charset="-128"/>
        </a:defRPr>
      </a:lvl8pPr>
      <a:lvl9pPr marL="1828800" algn="ctr" defTabSz="457200" rtl="0" fontAlgn="base">
        <a:spcBef>
          <a:spcPct val="0"/>
        </a:spcBef>
        <a:spcAft>
          <a:spcPct val="0"/>
        </a:spcAft>
        <a:defRPr sz="4400">
          <a:solidFill>
            <a:schemeClr val="tx1"/>
          </a:solidFill>
          <a:latin typeface="Century Gothic" pitchFamily="-123" charset="0"/>
          <a:ea typeface="ＭＳ Ｐゴシック" pitchFamily="-123" charset="-128"/>
          <a:cs typeface="ＭＳ Ｐゴシック" pitchFamily="-123" charset="-128"/>
        </a:defRPr>
      </a:lvl9pPr>
    </p:titleStyle>
    <p:bodyStyle>
      <a:lvl1pPr marL="342900" indent="-342900" algn="l" defTabSz="457200" rtl="0" fontAlgn="base">
        <a:spcBef>
          <a:spcPct val="20000"/>
        </a:spcBef>
        <a:spcAft>
          <a:spcPct val="0"/>
        </a:spcAft>
        <a:buFont typeface="Arial" pitchFamily="-123" charset="0"/>
        <a:buChar char="•"/>
        <a:defRPr sz="3200" kern="1200">
          <a:solidFill>
            <a:schemeClr val="tx1"/>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Font typeface="Arial" pitchFamily="-123" charset="0"/>
        <a:buChar char="–"/>
        <a:defRPr sz="2800" kern="1200">
          <a:solidFill>
            <a:schemeClr val="tx1"/>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themediaconsortium.org" TargetMode="External"/><Relationship Id="rId4" Type="http://schemas.openxmlformats.org/officeDocument/2006/relationships/hyperlink" Target="mailto:Erin@themediaconsortium.com" TargetMode="External"/><Relationship Id="rId5"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d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6553200" y="6477000"/>
            <a:ext cx="2133600" cy="244475"/>
          </a:xfrm>
        </p:spPr>
        <p:txBody>
          <a:bodyPr/>
          <a:lstStyle/>
          <a:p>
            <a:pPr algn="l">
              <a:defRPr/>
            </a:pPr>
            <a:fld id="{376EC3B4-89EE-42A3-BFE8-5DBAD352A9D2}" type="slidenum">
              <a:rPr lang="en-US">
                <a:latin typeface="Arial" pitchFamily="-65" charset="0"/>
                <a:ea typeface="ＭＳ Ｐゴシック" pitchFamily="-65" charset="-128"/>
                <a:cs typeface="ＭＳ Ｐゴシック" pitchFamily="-65" charset="-128"/>
              </a:rPr>
              <a:pPr algn="l">
                <a:defRPr/>
              </a:pPr>
              <a:t>1</a:t>
            </a:fld>
            <a:endParaRPr lang="en-US" dirty="0">
              <a:latin typeface="Arial" pitchFamily="-65" charset="0"/>
              <a:ea typeface="ＭＳ Ｐゴシック" pitchFamily="-65" charset="-128"/>
              <a:cs typeface="ＭＳ Ｐゴシック" pitchFamily="-65" charset="-128"/>
            </a:endParaRPr>
          </a:p>
        </p:txBody>
      </p:sp>
      <p:pic>
        <p:nvPicPr>
          <p:cNvPr id="15362" name="Picture 10"/>
          <p:cNvPicPr>
            <a:picLocks noChangeAspect="1" noChangeArrowheads="1"/>
          </p:cNvPicPr>
          <p:nvPr/>
        </p:nvPicPr>
        <p:blipFill>
          <a:blip r:embed="rId3"/>
          <a:srcRect/>
          <a:stretch>
            <a:fillRect/>
          </a:stretch>
        </p:blipFill>
        <p:spPr bwMode="auto">
          <a:xfrm>
            <a:off x="3990975" y="6181725"/>
            <a:ext cx="1162050" cy="447675"/>
          </a:xfrm>
          <a:prstGeom prst="rect">
            <a:avLst/>
          </a:prstGeom>
          <a:noFill/>
          <a:ln w="9525">
            <a:noFill/>
            <a:miter lim="800000"/>
            <a:headEnd/>
            <a:tailEnd/>
          </a:ln>
        </p:spPr>
      </p:pic>
      <p:pic>
        <p:nvPicPr>
          <p:cNvPr id="15363" name="Picture 8" descr="The Media Consortium logo-1.jpg"/>
          <p:cNvPicPr>
            <a:picLocks noChangeAspect="1"/>
          </p:cNvPicPr>
          <p:nvPr/>
        </p:nvPicPr>
        <p:blipFill>
          <a:blip r:embed="rId4"/>
          <a:srcRect/>
          <a:stretch>
            <a:fillRect/>
          </a:stretch>
        </p:blipFill>
        <p:spPr bwMode="auto">
          <a:xfrm>
            <a:off x="76200" y="1371600"/>
            <a:ext cx="8991600" cy="2135188"/>
          </a:xfrm>
          <a:prstGeom prst="rect">
            <a:avLst/>
          </a:prstGeom>
          <a:noFill/>
          <a:ln w="9525">
            <a:noFill/>
            <a:miter lim="800000"/>
            <a:headEnd/>
            <a:tailEnd/>
          </a:ln>
        </p:spPr>
      </p:pic>
      <p:sp>
        <p:nvSpPr>
          <p:cNvPr id="10" name="TextBox 9"/>
          <p:cNvSpPr txBox="1"/>
          <p:nvPr/>
        </p:nvSpPr>
        <p:spPr>
          <a:xfrm>
            <a:off x="76200" y="3733800"/>
            <a:ext cx="8991600" cy="193899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fontAlgn="auto">
              <a:spcBef>
                <a:spcPts val="0"/>
              </a:spcBef>
              <a:spcAft>
                <a:spcPts val="0"/>
              </a:spcAft>
              <a:defRPr/>
            </a:pPr>
            <a:r>
              <a:rPr lang="en-US" sz="2400" b="1" dirty="0"/>
              <a:t>Making Connections.</a:t>
            </a:r>
          </a:p>
          <a:p>
            <a:pPr algn="ctr" fontAlgn="auto">
              <a:spcBef>
                <a:spcPts val="0"/>
              </a:spcBef>
              <a:spcAft>
                <a:spcPts val="0"/>
              </a:spcAft>
              <a:defRPr/>
            </a:pPr>
            <a:endParaRPr lang="en-US" sz="2400" b="1" dirty="0"/>
          </a:p>
          <a:p>
            <a:pPr algn="ctr" fontAlgn="auto">
              <a:spcBef>
                <a:spcPts val="0"/>
              </a:spcBef>
              <a:spcAft>
                <a:spcPts val="0"/>
              </a:spcAft>
              <a:defRPr/>
            </a:pPr>
            <a:r>
              <a:rPr lang="en-US" sz="2400" b="1" dirty="0"/>
              <a:t>Building Infrastructure.</a:t>
            </a:r>
          </a:p>
          <a:p>
            <a:pPr algn="ctr" fontAlgn="auto">
              <a:spcBef>
                <a:spcPts val="0"/>
              </a:spcBef>
              <a:spcAft>
                <a:spcPts val="0"/>
              </a:spcAft>
              <a:defRPr/>
            </a:pPr>
            <a:endParaRPr lang="en-US" sz="2400" b="1" dirty="0"/>
          </a:p>
          <a:p>
            <a:pPr algn="ctr" fontAlgn="auto">
              <a:spcBef>
                <a:spcPts val="0"/>
              </a:spcBef>
              <a:spcAft>
                <a:spcPts val="0"/>
              </a:spcAft>
              <a:defRPr/>
            </a:pPr>
            <a:r>
              <a:rPr lang="en-US" sz="2400" b="1" dirty="0"/>
              <a:t>Amplifying Voices.</a:t>
            </a: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rtlCol="0">
            <a:normAutofit/>
          </a:bodyPr>
          <a:lstStyle/>
          <a:p>
            <a:pPr algn="ctr" fontAlgn="auto">
              <a:spcAft>
                <a:spcPts val="0"/>
              </a:spcAft>
              <a:buFont typeface="Arial"/>
              <a:buNone/>
              <a:defRPr/>
            </a:pPr>
            <a:r>
              <a:rPr lang="en-US" b="1" dirty="0" smtClean="0">
                <a:solidFill>
                  <a:srgbClr val="FF7F01"/>
                </a:solidFill>
                <a:ea typeface="+mn-ea"/>
                <a:cs typeface="+mn-cs"/>
              </a:rPr>
              <a:t>From Tech Camps to </a:t>
            </a:r>
            <a:r>
              <a:rPr lang="en-US" b="1" dirty="0" err="1" smtClean="0">
                <a:solidFill>
                  <a:srgbClr val="FF7F01"/>
                </a:solidFill>
                <a:ea typeface="+mn-ea"/>
                <a:cs typeface="+mn-cs"/>
              </a:rPr>
              <a:t>IILabs</a:t>
            </a:r>
            <a:endParaRPr lang="en-US" b="1" dirty="0" smtClean="0">
              <a:solidFill>
                <a:srgbClr val="FF7F01"/>
              </a:solidFill>
              <a:ea typeface="+mn-ea"/>
              <a:cs typeface="+mn-cs"/>
            </a:endParaRPr>
          </a:p>
          <a:p>
            <a:pPr algn="ctr" fontAlgn="auto">
              <a:spcAft>
                <a:spcPts val="0"/>
              </a:spcAft>
              <a:buFont typeface="Arial"/>
              <a:buNone/>
              <a:defRPr/>
            </a:pPr>
            <a:r>
              <a:rPr lang="en-US" sz="2595" dirty="0" smtClean="0">
                <a:ea typeface="+mn-ea"/>
                <a:cs typeface="+mn-cs"/>
              </a:rPr>
              <a:t>“Don’t think about technology as the end of the process but as integrated into the process. …What the web is doing is not just converting news into an online experience, but it’s creating a whole new journalistic experience.”</a:t>
            </a:r>
          </a:p>
          <a:p>
            <a:pPr algn="r" fontAlgn="auto">
              <a:spcAft>
                <a:spcPts val="0"/>
              </a:spcAft>
              <a:buFont typeface="Arial"/>
              <a:buNone/>
              <a:defRPr/>
            </a:pPr>
            <a:r>
              <a:rPr lang="en-US" sz="2595" dirty="0" smtClean="0">
                <a:solidFill>
                  <a:srgbClr val="FF7F01"/>
                </a:solidFill>
                <a:ea typeface="+mn-ea"/>
                <a:cs typeface="+mn-cs"/>
              </a:rPr>
              <a:t>-Vivian Schiller, CEO of NPR</a:t>
            </a:r>
          </a:p>
        </p:txBody>
      </p:sp>
      <p:sp>
        <p:nvSpPr>
          <p:cNvPr id="33794" name="Title 1"/>
          <p:cNvSpPr>
            <a:spLocks noGrp="1"/>
          </p:cNvSpPr>
          <p:nvPr>
            <p:ph type="title"/>
          </p:nvPr>
        </p:nvSpPr>
        <p:spPr>
          <a:xfrm>
            <a:off x="457200" y="76200"/>
            <a:ext cx="8229600" cy="1143000"/>
          </a:xfrm>
        </p:spPr>
        <p:txBody>
          <a:bodyPr/>
          <a:lstStyle/>
          <a:p>
            <a:pPr algn="l"/>
            <a:r>
              <a:rPr lang="en-US" sz="3000" b="1" smtClean="0"/>
              <a:t>Our Projects</a:t>
            </a:r>
          </a:p>
        </p:txBody>
      </p:sp>
      <p:pic>
        <p:nvPicPr>
          <p:cNvPr id="33795" name="Picture 6"/>
          <p:cNvPicPr>
            <a:picLocks noChangeAspect="1"/>
          </p:cNvPicPr>
          <p:nvPr/>
        </p:nvPicPr>
        <p:blipFill>
          <a:blip r:embed="rId3"/>
          <a:srcRect t="14091" b="1817"/>
          <a:stretch>
            <a:fillRect/>
          </a:stretch>
        </p:blipFill>
        <p:spPr bwMode="auto">
          <a:xfrm>
            <a:off x="2133600" y="4330700"/>
            <a:ext cx="5181600" cy="245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4953000" cy="4716463"/>
          </a:xfrm>
        </p:spPr>
        <p:txBody>
          <a:bodyPr rtlCol="0">
            <a:normAutofit fontScale="92500" lnSpcReduction="10000"/>
          </a:bodyPr>
          <a:lstStyle/>
          <a:p>
            <a:pPr fontAlgn="auto">
              <a:spcAft>
                <a:spcPts val="0"/>
              </a:spcAft>
              <a:buFont typeface="Arial"/>
              <a:buNone/>
              <a:defRPr/>
            </a:pPr>
            <a:r>
              <a:rPr lang="en-US" b="1" dirty="0" smtClean="0">
                <a:solidFill>
                  <a:srgbClr val="FF7F01"/>
                </a:solidFill>
                <a:ea typeface="+mn-ea"/>
                <a:cs typeface="+mn-cs"/>
              </a:rPr>
              <a:t>Advertising</a:t>
            </a:r>
          </a:p>
          <a:p>
            <a:pPr lvl="1" fontAlgn="auto">
              <a:spcAft>
                <a:spcPts val="0"/>
              </a:spcAft>
              <a:buFont typeface="Arial"/>
              <a:buChar char="–"/>
              <a:defRPr/>
            </a:pPr>
            <a:r>
              <a:rPr lang="en-US" sz="3200" dirty="0" smtClean="0">
                <a:ea typeface="+mn-ea"/>
              </a:rPr>
              <a:t>Ad Barter Project</a:t>
            </a:r>
          </a:p>
          <a:p>
            <a:pPr lvl="1" fontAlgn="auto">
              <a:spcAft>
                <a:spcPts val="0"/>
              </a:spcAft>
              <a:buFont typeface="Arial"/>
              <a:buChar char="–"/>
              <a:defRPr/>
            </a:pPr>
            <a:r>
              <a:rPr lang="en-US" sz="3200" dirty="0" smtClean="0">
                <a:ea typeface="+mn-ea"/>
              </a:rPr>
              <a:t>Research on Vertical Advertising Network</a:t>
            </a:r>
          </a:p>
          <a:p>
            <a:pPr lvl="2" fontAlgn="auto">
              <a:spcAft>
                <a:spcPts val="0"/>
              </a:spcAft>
              <a:buFont typeface="Arial"/>
              <a:buChar char="•"/>
              <a:defRPr/>
            </a:pPr>
            <a:r>
              <a:rPr lang="en-US" dirty="0" smtClean="0">
                <a:ea typeface="+mn-ea"/>
              </a:rPr>
              <a:t>26 organizations surveyed</a:t>
            </a:r>
          </a:p>
          <a:p>
            <a:pPr lvl="2" fontAlgn="auto">
              <a:spcAft>
                <a:spcPts val="0"/>
              </a:spcAft>
              <a:buFont typeface="Arial"/>
              <a:buChar char="•"/>
              <a:defRPr/>
            </a:pPr>
            <a:r>
              <a:rPr lang="en-US" dirty="0" smtClean="0">
                <a:ea typeface="+mn-ea"/>
              </a:rPr>
              <a:t>Over 6.1 million unique online users per month</a:t>
            </a:r>
          </a:p>
          <a:p>
            <a:pPr lvl="2" fontAlgn="auto">
              <a:spcAft>
                <a:spcPts val="0"/>
              </a:spcAft>
              <a:buFont typeface="Arial"/>
              <a:buChar char="•"/>
              <a:defRPr/>
            </a:pPr>
            <a:r>
              <a:rPr lang="en-US" dirty="0" smtClean="0">
                <a:ea typeface="+mn-ea"/>
              </a:rPr>
              <a:t>55.7 million monthly </a:t>
            </a:r>
            <a:r>
              <a:rPr lang="en-US" dirty="0" err="1" smtClean="0">
                <a:ea typeface="+mn-ea"/>
              </a:rPr>
              <a:t>pageviews</a:t>
            </a:r>
            <a:endParaRPr lang="en-US" sz="3200" dirty="0" smtClean="0">
              <a:ea typeface="+mn-ea"/>
            </a:endParaRPr>
          </a:p>
          <a:p>
            <a:pPr lvl="1" fontAlgn="auto">
              <a:spcAft>
                <a:spcPts val="0"/>
              </a:spcAft>
              <a:buFont typeface="Arial"/>
              <a:buChar char="–"/>
              <a:defRPr/>
            </a:pPr>
            <a:r>
              <a:rPr lang="en-US" sz="3600" dirty="0" smtClean="0">
                <a:ea typeface="+mn-ea"/>
              </a:rPr>
              <a:t>Ad Progress Network</a:t>
            </a:r>
          </a:p>
        </p:txBody>
      </p:sp>
      <p:pic>
        <p:nvPicPr>
          <p:cNvPr id="35842" name="Picture 4" descr="ADP-logo.jpg"/>
          <p:cNvPicPr>
            <a:picLocks noChangeAspect="1"/>
          </p:cNvPicPr>
          <p:nvPr/>
        </p:nvPicPr>
        <p:blipFill>
          <a:blip r:embed="rId3"/>
          <a:srcRect/>
          <a:stretch>
            <a:fillRect/>
          </a:stretch>
        </p:blipFill>
        <p:spPr bwMode="auto">
          <a:xfrm>
            <a:off x="5943600" y="4673600"/>
            <a:ext cx="2133600" cy="1643063"/>
          </a:xfrm>
          <a:prstGeom prst="rect">
            <a:avLst/>
          </a:prstGeom>
          <a:noFill/>
          <a:ln w="9525">
            <a:noFill/>
            <a:miter lim="800000"/>
            <a:headEnd/>
            <a:tailEnd/>
          </a:ln>
        </p:spPr>
      </p:pic>
      <p:sp>
        <p:nvSpPr>
          <p:cNvPr id="35843" name="Title 1"/>
          <p:cNvSpPr>
            <a:spLocks noGrp="1"/>
          </p:cNvSpPr>
          <p:nvPr>
            <p:ph type="title"/>
          </p:nvPr>
        </p:nvSpPr>
        <p:spPr/>
        <p:txBody>
          <a:bodyPr/>
          <a:lstStyle/>
          <a:p>
            <a:pPr algn="l"/>
            <a:r>
              <a:rPr lang="en-US" sz="3000" b="1" smtClean="0"/>
              <a:t>Our Projects</a:t>
            </a:r>
          </a:p>
        </p:txBody>
      </p:sp>
      <p:pic>
        <p:nvPicPr>
          <p:cNvPr id="35844" name="Picture 6" descr="unknown"/>
          <p:cNvPicPr>
            <a:picLocks noChangeAspect="1" noChangeArrowheads="1"/>
          </p:cNvPicPr>
          <p:nvPr/>
        </p:nvPicPr>
        <p:blipFill>
          <a:blip r:embed="rId4"/>
          <a:srcRect/>
          <a:stretch>
            <a:fillRect/>
          </a:stretch>
        </p:blipFill>
        <p:spPr bwMode="auto">
          <a:xfrm>
            <a:off x="5410200" y="274638"/>
            <a:ext cx="3276600" cy="3916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algn="l"/>
            <a:r>
              <a:rPr lang="en-US" sz="3000" b="1" smtClean="0"/>
              <a:t>Our Projects</a:t>
            </a:r>
            <a:endParaRPr lang="en-US" sz="3000" smtClean="0"/>
          </a:p>
        </p:txBody>
      </p:sp>
      <p:sp>
        <p:nvSpPr>
          <p:cNvPr id="37890" name="Content Placeholder 2"/>
          <p:cNvSpPr>
            <a:spLocks noGrp="1"/>
          </p:cNvSpPr>
          <p:nvPr>
            <p:ph idx="1"/>
          </p:nvPr>
        </p:nvSpPr>
        <p:spPr>
          <a:xfrm>
            <a:off x="457200" y="1173163"/>
            <a:ext cx="4495800" cy="5380037"/>
          </a:xfrm>
        </p:spPr>
        <p:txBody>
          <a:bodyPr/>
          <a:lstStyle/>
          <a:p>
            <a:pPr algn="ctr">
              <a:buFont typeface="Arial" pitchFamily="-123" charset="0"/>
              <a:buNone/>
            </a:pPr>
            <a:r>
              <a:rPr lang="en-US" b="1" smtClean="0">
                <a:solidFill>
                  <a:schemeClr val="accent1"/>
                </a:solidFill>
              </a:rPr>
              <a:t>MediaWires</a:t>
            </a:r>
          </a:p>
          <a:p>
            <a:pPr lvl="1"/>
            <a:r>
              <a:rPr lang="en-US" smtClean="0">
                <a:solidFill>
                  <a:srgbClr val="103154"/>
                </a:solidFill>
              </a:rPr>
              <a:t>Open Source Blogs</a:t>
            </a:r>
          </a:p>
          <a:p>
            <a:pPr lvl="1"/>
            <a:r>
              <a:rPr lang="en-US" smtClean="0">
                <a:solidFill>
                  <a:srgbClr val="103154"/>
                </a:solidFill>
              </a:rPr>
              <a:t>Headline Widgets</a:t>
            </a:r>
          </a:p>
          <a:p>
            <a:pPr lvl="1"/>
            <a:r>
              <a:rPr lang="en-US" smtClean="0">
                <a:solidFill>
                  <a:srgbClr val="103154"/>
                </a:solidFill>
              </a:rPr>
              <a:t>RSS Feeds</a:t>
            </a:r>
          </a:p>
          <a:p>
            <a:pPr lvl="1"/>
            <a:r>
              <a:rPr lang="en-US" smtClean="0">
                <a:solidFill>
                  <a:srgbClr val="103154"/>
                </a:solidFill>
              </a:rPr>
              <a:t>Generates traffic to members’ content</a:t>
            </a:r>
          </a:p>
          <a:p>
            <a:pPr lvl="1"/>
            <a:r>
              <a:rPr lang="en-US" smtClean="0">
                <a:solidFill>
                  <a:srgbClr val="103154"/>
                </a:solidFill>
              </a:rPr>
              <a:t>Builds audience and momentum around key issues.</a:t>
            </a:r>
          </a:p>
          <a:p>
            <a:pPr lvl="2">
              <a:buFont typeface="Arial" pitchFamily="-123" charset="0"/>
              <a:buNone/>
            </a:pPr>
            <a:endParaRPr lang="en-US" smtClean="0"/>
          </a:p>
        </p:txBody>
      </p:sp>
      <p:pic>
        <p:nvPicPr>
          <p:cNvPr id="4" name="Picture 3" descr="Picture 4.png"/>
          <p:cNvPicPr>
            <a:picLocks noChangeAspect="1"/>
          </p:cNvPicPr>
          <p:nvPr/>
        </p:nvPicPr>
        <p:blipFill>
          <a:blip r:embed="rId3"/>
          <a:stretch>
            <a:fillRect/>
          </a:stretch>
        </p:blipFill>
        <p:spPr>
          <a:xfrm>
            <a:off x="5181600" y="198437"/>
            <a:ext cx="3187559" cy="2849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Picture 3.png"/>
          <p:cNvPicPr>
            <a:picLocks noChangeAspect="1"/>
          </p:cNvPicPr>
          <p:nvPr/>
        </p:nvPicPr>
        <p:blipFill>
          <a:blip r:embed="rId4"/>
          <a:stretch>
            <a:fillRect/>
          </a:stretch>
        </p:blipFill>
        <p:spPr>
          <a:xfrm>
            <a:off x="5791200" y="1447800"/>
            <a:ext cx="3031958"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893" name="TextBox 6"/>
          <p:cNvSpPr txBox="1">
            <a:spLocks noChangeArrowheads="1"/>
          </p:cNvSpPr>
          <p:nvPr/>
        </p:nvSpPr>
        <p:spPr bwMode="auto">
          <a:xfrm>
            <a:off x="6230938" y="4702175"/>
            <a:ext cx="185737" cy="369888"/>
          </a:xfrm>
          <a:prstGeom prst="rect">
            <a:avLst/>
          </a:prstGeom>
          <a:noFill/>
          <a:ln w="9525">
            <a:noFill/>
            <a:miter lim="800000"/>
            <a:headEnd/>
            <a:tailEnd/>
          </a:ln>
        </p:spPr>
        <p:txBody>
          <a:bodyPr wrap="none">
            <a:prstTxWarp prst="textNoShape">
              <a:avLst/>
            </a:prstTxWarp>
            <a:spAutoFit/>
          </a:bodyPr>
          <a:lstStyle/>
          <a:p>
            <a:endParaRPr lang="en-US">
              <a:latin typeface="Century Gothic" pitchFamily="-123" charset="0"/>
            </a:endParaRPr>
          </a:p>
        </p:txBody>
      </p:sp>
      <p:pic>
        <p:nvPicPr>
          <p:cNvPr id="8" name="Picture 7" descr="Screen shot 2010-05-03 at 11.22.39 AM.png"/>
          <p:cNvPicPr>
            <a:picLocks noChangeAspect="1"/>
          </p:cNvPicPr>
          <p:nvPr/>
        </p:nvPicPr>
        <p:blipFill>
          <a:blip r:embed="rId5"/>
          <a:stretch>
            <a:fillRect/>
          </a:stretch>
        </p:blipFill>
        <p:spPr>
          <a:xfrm>
            <a:off x="6231614" y="3124200"/>
            <a:ext cx="1466000" cy="3409496"/>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Screen shot 2010-05-03 at 11.17.14 AM.png"/>
          <p:cNvPicPr>
            <a:picLocks noChangeAspect="1"/>
          </p:cNvPicPr>
          <p:nvPr/>
        </p:nvPicPr>
        <p:blipFill>
          <a:blip r:embed="rId6"/>
          <a:stretch>
            <a:fillRect/>
          </a:stretch>
        </p:blipFill>
        <p:spPr>
          <a:xfrm>
            <a:off x="7151688" y="2921000"/>
            <a:ext cx="1458912" cy="3403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Content Placeholder 2"/>
          <p:cNvSpPr>
            <a:spLocks noGrp="1"/>
          </p:cNvSpPr>
          <p:nvPr>
            <p:ph idx="1"/>
          </p:nvPr>
        </p:nvSpPr>
        <p:spPr>
          <a:xfrm>
            <a:off x="457200" y="1600200"/>
            <a:ext cx="8229600" cy="2667000"/>
          </a:xfrm>
        </p:spPr>
        <p:txBody>
          <a:bodyPr/>
          <a:lstStyle/>
          <a:p>
            <a:r>
              <a:rPr lang="en-US" smtClean="0"/>
              <a:t>Learn your value</a:t>
            </a:r>
          </a:p>
          <a:p>
            <a:r>
              <a:rPr lang="en-US" smtClean="0"/>
              <a:t>Start incrementally, scale up</a:t>
            </a:r>
          </a:p>
          <a:p>
            <a:r>
              <a:rPr lang="en-US" smtClean="0"/>
              <a:t>Be realistic, but think ahead</a:t>
            </a:r>
          </a:p>
          <a:p>
            <a:r>
              <a:rPr lang="en-US" smtClean="0"/>
              <a:t>Accountability is everything</a:t>
            </a:r>
          </a:p>
          <a:p>
            <a:endParaRPr lang="en-US" smtClean="0"/>
          </a:p>
        </p:txBody>
      </p:sp>
      <p:sp>
        <p:nvSpPr>
          <p:cNvPr id="39938" name="Title 1"/>
          <p:cNvSpPr>
            <a:spLocks noGrp="1"/>
          </p:cNvSpPr>
          <p:nvPr>
            <p:ph type="title"/>
          </p:nvPr>
        </p:nvSpPr>
        <p:spPr/>
        <p:txBody>
          <a:bodyPr/>
          <a:lstStyle/>
          <a:p>
            <a:pPr algn="l"/>
            <a:r>
              <a:rPr lang="en-US" sz="3000" b="1" smtClean="0">
                <a:solidFill>
                  <a:srgbClr val="FF7F01"/>
                </a:solidFill>
              </a:rPr>
              <a:t>Recommendations/Final Thoughts</a:t>
            </a:r>
            <a:endParaRPr lang="en-US" sz="3000" smtClean="0">
              <a:solidFill>
                <a:srgbClr val="FF7F0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Content Placeholder 2"/>
          <p:cNvSpPr>
            <a:spLocks noGrp="1"/>
          </p:cNvSpPr>
          <p:nvPr>
            <p:ph idx="1"/>
          </p:nvPr>
        </p:nvSpPr>
        <p:spPr>
          <a:xfrm>
            <a:off x="457200" y="3246438"/>
            <a:ext cx="8534400" cy="4525962"/>
          </a:xfrm>
        </p:spPr>
        <p:txBody>
          <a:bodyPr/>
          <a:lstStyle/>
          <a:p>
            <a:pPr algn="ctr">
              <a:buFont typeface="Arial" pitchFamily="-123" charset="0"/>
              <a:buNone/>
            </a:pPr>
            <a:r>
              <a:rPr lang="en-US" smtClean="0">
                <a:hlinkClick r:id="rId3"/>
              </a:rPr>
              <a:t>www.themediaconsortium.org</a:t>
            </a:r>
            <a:endParaRPr lang="en-US" smtClean="0"/>
          </a:p>
          <a:p>
            <a:pPr>
              <a:buFont typeface="Arial" pitchFamily="-123" charset="0"/>
              <a:buNone/>
            </a:pPr>
            <a:endParaRPr lang="en-US" smtClean="0"/>
          </a:p>
          <a:p>
            <a:r>
              <a:rPr lang="en-US" smtClean="0"/>
              <a:t>Email </a:t>
            </a:r>
            <a:r>
              <a:rPr lang="en-US" smtClean="0">
                <a:hlinkClick r:id="rId4"/>
              </a:rPr>
              <a:t>Erin@themediaconsortium.com</a:t>
            </a:r>
            <a:endParaRPr lang="en-US" smtClean="0"/>
          </a:p>
          <a:p>
            <a:endParaRPr lang="en-US" smtClean="0"/>
          </a:p>
          <a:p>
            <a:r>
              <a:rPr lang="en-US" smtClean="0"/>
              <a:t>Follow us on Twitter: @tmcmedia</a:t>
            </a:r>
          </a:p>
          <a:p>
            <a:pPr>
              <a:buFont typeface="Arial" pitchFamily="-123" charset="0"/>
              <a:buNone/>
            </a:pPr>
            <a:endParaRPr lang="en-US" smtClean="0"/>
          </a:p>
        </p:txBody>
      </p:sp>
      <p:pic>
        <p:nvPicPr>
          <p:cNvPr id="41986" name="Picture 4" descr="The Media Consortium logo-1.jpg"/>
          <p:cNvPicPr>
            <a:picLocks noChangeAspect="1"/>
          </p:cNvPicPr>
          <p:nvPr/>
        </p:nvPicPr>
        <p:blipFill>
          <a:blip r:embed="rId5"/>
          <a:srcRect/>
          <a:stretch>
            <a:fillRect/>
          </a:stretch>
        </p:blipFill>
        <p:spPr bwMode="auto">
          <a:xfrm>
            <a:off x="76200" y="914400"/>
            <a:ext cx="8991600" cy="2135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algn="l"/>
            <a:r>
              <a:rPr lang="en-US" sz="3000" b="1" smtClean="0"/>
              <a:t>Who are we?</a:t>
            </a:r>
          </a:p>
        </p:txBody>
      </p:sp>
      <p:sp>
        <p:nvSpPr>
          <p:cNvPr id="3" name="Content Placeholder 2"/>
          <p:cNvSpPr>
            <a:spLocks noGrp="1"/>
          </p:cNvSpPr>
          <p:nvPr>
            <p:ph idx="1"/>
          </p:nvPr>
        </p:nvSpPr>
        <p:spPr/>
        <p:txBody>
          <a:bodyPr/>
          <a:lstStyle/>
          <a:p>
            <a:r>
              <a:rPr lang="en-US" smtClean="0">
                <a:solidFill>
                  <a:srgbClr val="FF7F01"/>
                </a:solidFill>
              </a:rPr>
              <a:t>A network of </a:t>
            </a:r>
            <a:r>
              <a:rPr lang="en-US" b="1" smtClean="0">
                <a:solidFill>
                  <a:srgbClr val="FF7F01"/>
                </a:solidFill>
              </a:rPr>
              <a:t>40 leading independent journalism institutions </a:t>
            </a:r>
            <a:r>
              <a:rPr lang="en-US" smtClean="0">
                <a:solidFill>
                  <a:srgbClr val="FF7F01"/>
                </a:solidFill>
              </a:rPr>
              <a:t>founded in 2005.</a:t>
            </a:r>
          </a:p>
          <a:p>
            <a:endParaRPr lang="en-US" smtClean="0"/>
          </a:p>
          <a:p>
            <a:r>
              <a:rPr lang="en-US" smtClean="0"/>
              <a:t>We work together to strategically</a:t>
            </a:r>
          </a:p>
          <a:p>
            <a:pPr lvl="1"/>
            <a:r>
              <a:rPr lang="en-US" b="1" smtClean="0"/>
              <a:t>Increase </a:t>
            </a:r>
            <a:r>
              <a:rPr lang="en-US" smtClean="0"/>
              <a:t>independent journalism’s </a:t>
            </a:r>
            <a:r>
              <a:rPr lang="en-US" b="1" smtClean="0"/>
              <a:t>voice</a:t>
            </a:r>
            <a:r>
              <a:rPr lang="en-US" smtClean="0"/>
              <a:t>.</a:t>
            </a:r>
          </a:p>
          <a:p>
            <a:pPr lvl="1"/>
            <a:r>
              <a:rPr lang="en-US" b="1" smtClean="0"/>
              <a:t>Navigate </a:t>
            </a:r>
            <a:r>
              <a:rPr lang="en-US" smtClean="0"/>
              <a:t>profound industry </a:t>
            </a:r>
            <a:r>
              <a:rPr lang="en-US" b="1" smtClean="0"/>
              <a:t>changes.</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algn="l"/>
            <a:r>
              <a:rPr lang="en-US" sz="3000" b="1" smtClean="0"/>
              <a:t>Who are we?</a:t>
            </a:r>
          </a:p>
        </p:txBody>
      </p:sp>
      <p:sp>
        <p:nvSpPr>
          <p:cNvPr id="3" name="Content Placeholder 2"/>
          <p:cNvSpPr>
            <a:spLocks noGrp="1"/>
          </p:cNvSpPr>
          <p:nvPr>
            <p:ph idx="1"/>
          </p:nvPr>
        </p:nvSpPr>
        <p:spPr>
          <a:xfrm>
            <a:off x="457200" y="1417638"/>
            <a:ext cx="8229600" cy="4525962"/>
          </a:xfrm>
        </p:spPr>
        <p:txBody>
          <a:bodyPr/>
          <a:lstStyle/>
          <a:p>
            <a:pPr>
              <a:buFont typeface="Arial" pitchFamily="-123" charset="0"/>
              <a:buNone/>
            </a:pPr>
            <a:r>
              <a:rPr lang="en-US" smtClean="0"/>
              <a:t>We work with journalism-focused independent media of all kinds:</a:t>
            </a:r>
          </a:p>
          <a:p>
            <a:pPr lvl="1"/>
            <a:r>
              <a:rPr lang="en-US" smtClean="0"/>
              <a:t>Magazines</a:t>
            </a:r>
          </a:p>
          <a:p>
            <a:pPr lvl="1"/>
            <a:r>
              <a:rPr lang="en-US" smtClean="0"/>
              <a:t>TV Stations and Shows</a:t>
            </a:r>
          </a:p>
          <a:p>
            <a:pPr lvl="1"/>
            <a:r>
              <a:rPr lang="en-US" smtClean="0"/>
              <a:t>Web-based (Blogs, Video, etc.)</a:t>
            </a:r>
          </a:p>
          <a:p>
            <a:pPr lvl="1"/>
            <a:r>
              <a:rPr lang="en-US" smtClean="0"/>
              <a:t>Book Publishers</a:t>
            </a:r>
          </a:p>
          <a:p>
            <a:pPr lvl="1"/>
            <a:r>
              <a:rPr lang="en-US" smtClean="0"/>
              <a:t>Radio</a:t>
            </a:r>
          </a:p>
          <a:p>
            <a:pPr lvl="1"/>
            <a:r>
              <a:rPr lang="en-US" smtClean="0"/>
              <a:t>Film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7"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1" end="1"/>
                                            </p:txEl>
                                          </p:spTgt>
                                        </p:tgtEl>
                                        <p:attrNameLst>
                                          <p:attrName>fill.type</p:attrName>
                                        </p:attrNameLst>
                                      </p:cBhvr>
                                      <p:to>
                                        <p:strVal val="solid"/>
                                      </p:to>
                                    </p:set>
                                  </p:childTnLst>
                                </p:cTn>
                              </p:par>
                            </p:childTnLst>
                          </p:cTn>
                        </p:par>
                        <p:par>
                          <p:cTn id="10" fill="hold">
                            <p:stCondLst>
                              <p:cond delay="4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3"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3">
                                            <p:txEl>
                                              <p:pRg st="2" end="2"/>
                                            </p:txEl>
                                          </p:spTgt>
                                        </p:tgtEl>
                                        <p:attrNameLst>
                                          <p:attrName>fill.type</p:attrName>
                                        </p:attrNameLst>
                                      </p:cBhvr>
                                      <p:to>
                                        <p:strVal val="solid"/>
                                      </p:to>
                                    </p:set>
                                  </p:childTnLst>
                                </p:cTn>
                              </p:par>
                            </p:childTnLst>
                          </p:cTn>
                        </p:par>
                        <p:par>
                          <p:cTn id="16" fill="hold">
                            <p:stCondLst>
                              <p:cond delay="11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19"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21" dur="80"/>
                                        <p:tgtEl>
                                          <p:spTgt spid="3">
                                            <p:txEl>
                                              <p:pRg st="3" end="3"/>
                                            </p:txEl>
                                          </p:spTgt>
                                        </p:tgtEl>
                                        <p:attrNameLst>
                                          <p:attrName>fill.type</p:attrName>
                                        </p:attrNameLst>
                                      </p:cBhvr>
                                      <p:to>
                                        <p:strVal val="solid"/>
                                      </p:to>
                                    </p:set>
                                  </p:childTnLst>
                                </p:cTn>
                              </p:par>
                            </p:childTnLst>
                          </p:cTn>
                        </p:par>
                        <p:par>
                          <p:cTn id="22" fill="hold">
                            <p:stCondLst>
                              <p:cond delay="22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25"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27" dur="80"/>
                                        <p:tgtEl>
                                          <p:spTgt spid="3">
                                            <p:txEl>
                                              <p:pRg st="4" end="4"/>
                                            </p:txEl>
                                          </p:spTgt>
                                        </p:tgtEl>
                                        <p:attrNameLst>
                                          <p:attrName>fill.type</p:attrName>
                                        </p:attrNameLst>
                                      </p:cBhvr>
                                      <p:to>
                                        <p:strVal val="solid"/>
                                      </p:to>
                                    </p:set>
                                  </p:childTnLst>
                                </p:cTn>
                              </p:par>
                            </p:childTnLst>
                          </p:cTn>
                        </p:par>
                        <p:par>
                          <p:cTn id="28" fill="hold">
                            <p:stCondLst>
                              <p:cond delay="288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31"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33" dur="80"/>
                                        <p:tgtEl>
                                          <p:spTgt spid="3">
                                            <p:txEl>
                                              <p:pRg st="5" end="5"/>
                                            </p:txEl>
                                          </p:spTgt>
                                        </p:tgtEl>
                                        <p:attrNameLst>
                                          <p:attrName>fill.type</p:attrName>
                                        </p:attrNameLst>
                                      </p:cBhvr>
                                      <p:to>
                                        <p:strVal val="solid"/>
                                      </p:to>
                                    </p:set>
                                  </p:childTnLst>
                                </p:cTn>
                              </p:par>
                            </p:childTnLst>
                          </p:cTn>
                        </p:par>
                        <p:par>
                          <p:cTn id="34" fill="hold">
                            <p:stCondLst>
                              <p:cond delay="312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37"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39" dur="80"/>
                                        <p:tgtEl>
                                          <p:spTgt spid="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algn="l"/>
            <a:r>
              <a:rPr lang="en-US" sz="3000" b="1" smtClean="0"/>
              <a:t>Our Members Include:</a:t>
            </a:r>
          </a:p>
        </p:txBody>
      </p:sp>
      <p:pic>
        <p:nvPicPr>
          <p:cNvPr id="10" name="Picture 9" descr="Screen shot 2010-04-29 at 2.14.27 PM.png"/>
          <p:cNvPicPr>
            <a:picLocks noChangeAspect="1"/>
          </p:cNvPicPr>
          <p:nvPr/>
        </p:nvPicPr>
        <p:blipFill>
          <a:blip r:embed="rId3"/>
          <a:srcRect/>
          <a:stretch>
            <a:fillRect/>
          </a:stretch>
        </p:blipFill>
        <p:spPr bwMode="auto">
          <a:xfrm>
            <a:off x="457200" y="1157288"/>
            <a:ext cx="3505200" cy="2576512"/>
          </a:xfrm>
          <a:prstGeom prst="rect">
            <a:avLst/>
          </a:prstGeom>
          <a:noFill/>
          <a:ln w="9525">
            <a:noFill/>
            <a:miter lim="800000"/>
            <a:headEnd/>
            <a:tailEnd/>
          </a:ln>
        </p:spPr>
      </p:pic>
      <p:pic>
        <p:nvPicPr>
          <p:cNvPr id="11" name="Picture 10" descr="Screen shot 2010-04-29 at 2.14.42 PM.png"/>
          <p:cNvPicPr>
            <a:picLocks noChangeAspect="1"/>
          </p:cNvPicPr>
          <p:nvPr/>
        </p:nvPicPr>
        <p:blipFill>
          <a:blip r:embed="rId4"/>
          <a:srcRect/>
          <a:stretch>
            <a:fillRect/>
          </a:stretch>
        </p:blipFill>
        <p:spPr bwMode="auto">
          <a:xfrm>
            <a:off x="4603750" y="1157288"/>
            <a:ext cx="4083050" cy="2928937"/>
          </a:xfrm>
          <a:prstGeom prst="rect">
            <a:avLst/>
          </a:prstGeom>
          <a:noFill/>
          <a:ln w="9525">
            <a:noFill/>
            <a:miter lim="800000"/>
            <a:headEnd/>
            <a:tailEnd/>
          </a:ln>
        </p:spPr>
      </p:pic>
      <p:pic>
        <p:nvPicPr>
          <p:cNvPr id="12" name="Picture 11" descr="Screen shot 2010-04-29 at 2.14.52 PM.png"/>
          <p:cNvPicPr>
            <a:picLocks noChangeAspect="1"/>
          </p:cNvPicPr>
          <p:nvPr/>
        </p:nvPicPr>
        <p:blipFill>
          <a:blip r:embed="rId5"/>
          <a:srcRect/>
          <a:stretch>
            <a:fillRect/>
          </a:stretch>
        </p:blipFill>
        <p:spPr bwMode="auto">
          <a:xfrm>
            <a:off x="457200" y="3733800"/>
            <a:ext cx="3870325" cy="2698750"/>
          </a:xfrm>
          <a:prstGeom prst="rect">
            <a:avLst/>
          </a:prstGeom>
          <a:noFill/>
          <a:ln w="9525">
            <a:noFill/>
            <a:miter lim="800000"/>
            <a:headEnd/>
            <a:tailEnd/>
          </a:ln>
        </p:spPr>
      </p:pic>
      <p:grpSp>
        <p:nvGrpSpPr>
          <p:cNvPr id="15" name="Group 14"/>
          <p:cNvGrpSpPr>
            <a:grpSpLocks/>
          </p:cNvGrpSpPr>
          <p:nvPr/>
        </p:nvGrpSpPr>
        <p:grpSpPr bwMode="auto">
          <a:xfrm>
            <a:off x="4603750" y="4191000"/>
            <a:ext cx="4083050" cy="2530475"/>
            <a:chOff x="4604238" y="4086957"/>
            <a:chExt cx="4082562" cy="2529743"/>
          </a:xfrm>
        </p:grpSpPr>
        <p:pic>
          <p:nvPicPr>
            <p:cNvPr id="21510" name="Picture 12" descr="Screen shot 2010-04-29 at 2.15.01 PM.png"/>
            <p:cNvPicPr>
              <a:picLocks noChangeAspect="1"/>
            </p:cNvPicPr>
            <p:nvPr/>
          </p:nvPicPr>
          <p:blipFill>
            <a:blip r:embed="rId6"/>
            <a:srcRect/>
            <a:stretch>
              <a:fillRect/>
            </a:stretch>
          </p:blipFill>
          <p:spPr bwMode="auto">
            <a:xfrm>
              <a:off x="4604238" y="4086957"/>
              <a:ext cx="4082562" cy="1846530"/>
            </a:xfrm>
            <a:prstGeom prst="rect">
              <a:avLst/>
            </a:prstGeom>
            <a:noFill/>
            <a:ln w="9525">
              <a:noFill/>
              <a:miter lim="800000"/>
              <a:headEnd/>
              <a:tailEnd/>
            </a:ln>
          </p:spPr>
        </p:pic>
        <p:pic>
          <p:nvPicPr>
            <p:cNvPr id="21511" name="Picture 13" descr="Screen shot 2010-04-29 at 2.15.07 PM.png"/>
            <p:cNvPicPr>
              <a:picLocks noChangeAspect="1"/>
            </p:cNvPicPr>
            <p:nvPr/>
          </p:nvPicPr>
          <p:blipFill>
            <a:blip r:embed="rId7"/>
            <a:srcRect/>
            <a:stretch>
              <a:fillRect/>
            </a:stretch>
          </p:blipFill>
          <p:spPr bwMode="auto">
            <a:xfrm>
              <a:off x="5791200" y="5727700"/>
              <a:ext cx="1835978" cy="8890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par>
                                <p:cTn id="20" presetID="55"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algn="l"/>
            <a:r>
              <a:rPr lang="en-US" sz="3000" b="1" smtClean="0"/>
              <a:t>Building the Network</a:t>
            </a:r>
          </a:p>
        </p:txBody>
      </p:sp>
      <p:pic>
        <p:nvPicPr>
          <p:cNvPr id="5" name="Picture 11" descr="IMG_1437"/>
          <p:cNvPicPr>
            <a:picLocks noChangeAspect="1" noChangeArrowheads="1"/>
          </p:cNvPicPr>
          <p:nvPr/>
        </p:nvPicPr>
        <p:blipFill>
          <a:blip r:embed="rId3">
            <a:grayscl/>
          </a:blip>
          <a:srcRect/>
          <a:stretch>
            <a:fillRect/>
          </a:stretch>
        </p:blipFill>
        <p:spPr bwMode="auto">
          <a:xfrm>
            <a:off x="1295400" y="2209800"/>
            <a:ext cx="6507163" cy="4486275"/>
          </a:xfrm>
          <a:prstGeom prst="rect">
            <a:avLst/>
          </a:prstGeom>
          <a:noFill/>
          <a:ln w="9525">
            <a:noFill/>
            <a:miter lim="800000"/>
            <a:headEnd/>
            <a:tailEnd/>
          </a:ln>
        </p:spPr>
      </p:pic>
      <p:sp>
        <p:nvSpPr>
          <p:cNvPr id="8" name="Content Placeholder 7"/>
          <p:cNvSpPr>
            <a:spLocks noGrp="1"/>
          </p:cNvSpPr>
          <p:nvPr>
            <p:ph idx="1"/>
          </p:nvPr>
        </p:nvSpPr>
        <p:spPr>
          <a:xfrm>
            <a:off x="457200" y="1265238"/>
            <a:ext cx="8229600" cy="4525962"/>
          </a:xfrm>
        </p:spPr>
        <p:txBody>
          <a:bodyPr/>
          <a:lstStyle/>
          <a:p>
            <a:pPr algn="ctr">
              <a:buFont typeface="Arial" pitchFamily="-123" charset="0"/>
              <a:buNone/>
            </a:pPr>
            <a:r>
              <a:rPr lang="en-US" sz="4000" b="1" smtClean="0">
                <a:solidFill>
                  <a:srgbClr val="FF7F01"/>
                </a:solidFill>
              </a:rPr>
              <a:t>Where </a:t>
            </a:r>
            <a:r>
              <a:rPr lang="en-US" sz="4000" smtClean="0">
                <a:solidFill>
                  <a:srgbClr val="FF7F01"/>
                </a:solidFill>
              </a:rPr>
              <a:t>do you </a:t>
            </a:r>
            <a:r>
              <a:rPr lang="en-US" sz="4000" b="1" smtClean="0">
                <a:solidFill>
                  <a:srgbClr val="FF7F01"/>
                </a:solidFill>
              </a:rPr>
              <a:t>start?</a:t>
            </a:r>
          </a:p>
          <a:p>
            <a:pPr lvl="1">
              <a:buFont typeface="Arial" pitchFamily="-123" charset="0"/>
              <a:buNone/>
            </a:pP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2000" fill="hold"/>
                                        <p:tgtEl>
                                          <p:spTgt spid="8">
                                            <p:txEl>
                                              <p:pRg st="0" end="0"/>
                                            </p:txEl>
                                          </p:spTgt>
                                        </p:tgtEl>
                                      </p:cBhvr>
                                      <p:by x="150000" y="150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Declaration of Independent Journalism.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286000" y="182563"/>
            <a:ext cx="4292600" cy="66754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algn="l"/>
            <a:r>
              <a:rPr lang="en-US" sz="3000" b="1" smtClean="0"/>
              <a:t>Building the Network</a:t>
            </a:r>
          </a:p>
        </p:txBody>
      </p:sp>
      <p:sp>
        <p:nvSpPr>
          <p:cNvPr id="3" name="Content Placeholder 2"/>
          <p:cNvSpPr>
            <a:spLocks noGrp="1"/>
          </p:cNvSpPr>
          <p:nvPr>
            <p:ph idx="1"/>
          </p:nvPr>
        </p:nvSpPr>
        <p:spPr>
          <a:xfrm>
            <a:off x="457200" y="1143000"/>
            <a:ext cx="8229600" cy="5078413"/>
          </a:xfrm>
        </p:spPr>
        <p:txBody>
          <a:bodyPr rtlCol="0">
            <a:normAutofit/>
          </a:bodyPr>
          <a:lstStyle/>
          <a:p>
            <a:pPr algn="ctr" fontAlgn="auto">
              <a:spcAft>
                <a:spcPts val="0"/>
              </a:spcAft>
              <a:buFont typeface="Arial"/>
              <a:buNone/>
              <a:defRPr/>
            </a:pPr>
            <a:r>
              <a:rPr lang="en-US" b="1" dirty="0" smtClean="0">
                <a:solidFill>
                  <a:schemeClr val="accent1"/>
                </a:solidFill>
                <a:ea typeface="+mn-ea"/>
                <a:cs typeface="+mn-cs"/>
              </a:rPr>
              <a:t>5 points of collaboration</a:t>
            </a:r>
            <a:r>
              <a:rPr lang="en-US" dirty="0" smtClean="0">
                <a:ea typeface="+mn-ea"/>
                <a:cs typeface="+mn-cs"/>
              </a:rPr>
              <a:t> </a:t>
            </a:r>
          </a:p>
          <a:p>
            <a:pPr marL="514350" indent="-514350" algn="ctr" fontAlgn="auto">
              <a:spcAft>
                <a:spcPts val="0"/>
              </a:spcAft>
              <a:buFont typeface="+mj-lt"/>
              <a:buAutoNum type="arabicPeriod"/>
              <a:defRPr/>
            </a:pPr>
            <a:r>
              <a:rPr lang="en-US" sz="2600" dirty="0" smtClean="0">
                <a:ea typeface="+mn-ea"/>
                <a:cs typeface="+mn-cs"/>
              </a:rPr>
              <a:t>Date Around</a:t>
            </a:r>
          </a:p>
          <a:p>
            <a:pPr marL="514350" indent="-514350" algn="ctr" fontAlgn="auto">
              <a:spcAft>
                <a:spcPts val="0"/>
              </a:spcAft>
              <a:buFont typeface="+mj-lt"/>
              <a:buAutoNum type="arabicPeriod"/>
              <a:defRPr/>
            </a:pPr>
            <a:r>
              <a:rPr lang="en-US" sz="2600" dirty="0" smtClean="0">
                <a:ea typeface="+mn-ea"/>
                <a:cs typeface="+mn-cs"/>
              </a:rPr>
              <a:t>Know Your Capacity—And Theirs</a:t>
            </a:r>
          </a:p>
          <a:p>
            <a:pPr marL="514350" indent="-514350" algn="ctr" fontAlgn="auto">
              <a:spcAft>
                <a:spcPts val="0"/>
              </a:spcAft>
              <a:buFont typeface="+mj-lt"/>
              <a:buAutoNum type="arabicPeriod"/>
              <a:defRPr/>
            </a:pPr>
            <a:r>
              <a:rPr lang="en-US" sz="2600" dirty="0" smtClean="0">
                <a:ea typeface="+mn-ea"/>
                <a:cs typeface="+mn-cs"/>
              </a:rPr>
              <a:t>Involve All Staff—Not Just Top Brass</a:t>
            </a:r>
          </a:p>
          <a:p>
            <a:pPr marL="514350" indent="-514350" algn="ctr" fontAlgn="auto">
              <a:spcAft>
                <a:spcPts val="0"/>
              </a:spcAft>
              <a:buFont typeface="+mj-lt"/>
              <a:buAutoNum type="arabicPeriod"/>
              <a:defRPr/>
            </a:pPr>
            <a:r>
              <a:rPr lang="en-US" sz="2600" dirty="0" smtClean="0">
                <a:ea typeface="+mn-ea"/>
                <a:cs typeface="+mn-cs"/>
              </a:rPr>
              <a:t>Diversity is Key </a:t>
            </a:r>
          </a:p>
          <a:p>
            <a:pPr marL="514350" indent="-514350" algn="ctr" fontAlgn="auto">
              <a:spcAft>
                <a:spcPts val="0"/>
              </a:spcAft>
              <a:buFont typeface="+mj-lt"/>
              <a:buAutoNum type="arabicPeriod"/>
              <a:defRPr/>
            </a:pPr>
            <a:r>
              <a:rPr lang="en-US" sz="2600" dirty="0" smtClean="0">
                <a:ea typeface="+mn-ea"/>
                <a:cs typeface="+mn-cs"/>
              </a:rPr>
              <a:t>Balance Your Benefits</a:t>
            </a:r>
          </a:p>
          <a:p>
            <a:pPr marL="514350" indent="-514350" algn="ctr" fontAlgn="auto">
              <a:spcAft>
                <a:spcPts val="0"/>
              </a:spcAft>
              <a:buFont typeface="+mj-lt"/>
              <a:buAutoNum type="arabicPeriod"/>
              <a:defRPr/>
            </a:pPr>
            <a:endParaRPr lang="en-US" dirty="0">
              <a:ea typeface="+mn-ea"/>
              <a:cs typeface="+mn-cs"/>
            </a:endParaRPr>
          </a:p>
        </p:txBody>
      </p:sp>
      <p:pic>
        <p:nvPicPr>
          <p:cNvPr id="27651" name="Picture 4"/>
          <p:cNvPicPr>
            <a:picLocks noChangeAspect="1"/>
          </p:cNvPicPr>
          <p:nvPr/>
        </p:nvPicPr>
        <p:blipFill>
          <a:blip r:embed="rId3"/>
          <a:srcRect/>
          <a:stretch>
            <a:fillRect/>
          </a:stretch>
        </p:blipFill>
        <p:spPr bwMode="auto">
          <a:xfrm>
            <a:off x="3276600" y="4451350"/>
            <a:ext cx="3067050" cy="2044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Content Placeholder 2"/>
          <p:cNvSpPr>
            <a:spLocks noGrp="1"/>
          </p:cNvSpPr>
          <p:nvPr>
            <p:ph idx="1"/>
          </p:nvPr>
        </p:nvSpPr>
        <p:spPr>
          <a:xfrm>
            <a:off x="457200" y="1417638"/>
            <a:ext cx="8229600" cy="4525962"/>
          </a:xfrm>
        </p:spPr>
        <p:txBody>
          <a:bodyPr/>
          <a:lstStyle/>
          <a:p>
            <a:pPr>
              <a:buFont typeface="Arial" pitchFamily="-123" charset="0"/>
              <a:buNone/>
            </a:pPr>
            <a:r>
              <a:rPr lang="en-US" b="1" smtClean="0">
                <a:solidFill>
                  <a:schemeClr val="accent1"/>
                </a:solidFill>
              </a:rPr>
              <a:t>Criteria for selecting projects: </a:t>
            </a:r>
          </a:p>
          <a:p>
            <a:pPr lvl="1"/>
            <a:r>
              <a:rPr lang="en-US" smtClean="0"/>
              <a:t>Foster Collaboration and Coordination</a:t>
            </a:r>
          </a:p>
          <a:p>
            <a:pPr lvl="1"/>
            <a:r>
              <a:rPr lang="en-US" smtClean="0"/>
              <a:t>Build and Diversify Media Leadership</a:t>
            </a:r>
          </a:p>
          <a:p>
            <a:pPr lvl="1"/>
            <a:r>
              <a:rPr lang="en-US" smtClean="0"/>
              <a:t>Focus on Audience Development</a:t>
            </a:r>
          </a:p>
          <a:p>
            <a:pPr lvl="1"/>
            <a:r>
              <a:rPr lang="en-US" smtClean="0"/>
              <a:t>Bring Money and Attention into the Sector</a:t>
            </a:r>
          </a:p>
          <a:p>
            <a:pPr lvl="1"/>
            <a:r>
              <a:rPr lang="en-US" smtClean="0"/>
              <a:t>Support Innovation in Journalism and Business Models</a:t>
            </a:r>
          </a:p>
        </p:txBody>
      </p:sp>
      <p:sp>
        <p:nvSpPr>
          <p:cNvPr id="29698" name="Title 1"/>
          <p:cNvSpPr>
            <a:spLocks noGrp="1"/>
          </p:cNvSpPr>
          <p:nvPr>
            <p:ph type="title"/>
          </p:nvPr>
        </p:nvSpPr>
        <p:spPr/>
        <p:txBody>
          <a:bodyPr/>
          <a:lstStyle/>
          <a:p>
            <a:pPr algn="l"/>
            <a:r>
              <a:rPr lang="en-US" sz="3000" b="1" smtClean="0"/>
              <a:t>Our Projects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algn="l"/>
            <a:r>
              <a:rPr lang="en-US" sz="3000" b="1" smtClean="0"/>
              <a:t>Our Projects</a:t>
            </a:r>
          </a:p>
        </p:txBody>
      </p:sp>
      <p:sp>
        <p:nvSpPr>
          <p:cNvPr id="3" name="Content Placeholder 2"/>
          <p:cNvSpPr>
            <a:spLocks noGrp="1"/>
          </p:cNvSpPr>
          <p:nvPr>
            <p:ph idx="1"/>
          </p:nvPr>
        </p:nvSpPr>
        <p:spPr>
          <a:xfrm>
            <a:off x="457200" y="1219200"/>
            <a:ext cx="8686800" cy="2362200"/>
          </a:xfrm>
        </p:spPr>
        <p:txBody>
          <a:bodyPr rtlCol="0">
            <a:normAutofit fontScale="92500" lnSpcReduction="20000"/>
          </a:bodyPr>
          <a:lstStyle/>
          <a:p>
            <a:pPr fontAlgn="auto">
              <a:spcAft>
                <a:spcPts val="0"/>
              </a:spcAft>
              <a:buFont typeface="Arial"/>
              <a:buNone/>
              <a:defRPr/>
            </a:pPr>
            <a:r>
              <a:rPr lang="en-US" b="1" dirty="0" smtClean="0">
                <a:solidFill>
                  <a:schemeClr val="accent1"/>
                </a:solidFill>
                <a:ea typeface="+mn-ea"/>
                <a:cs typeface="+mn-cs"/>
              </a:rPr>
              <a:t>Demographic Research</a:t>
            </a:r>
          </a:p>
          <a:p>
            <a:pPr lvl="1" fontAlgn="auto">
              <a:spcAft>
                <a:spcPts val="0"/>
              </a:spcAft>
              <a:buFont typeface="Arial"/>
              <a:buChar char="–"/>
              <a:defRPr/>
            </a:pPr>
            <a:r>
              <a:rPr lang="en-US" dirty="0" smtClean="0">
                <a:ea typeface="+mn-ea"/>
              </a:rPr>
              <a:t>The choir is larger and more diverse than anyone expected.</a:t>
            </a:r>
          </a:p>
          <a:p>
            <a:pPr lvl="1" fontAlgn="auto">
              <a:spcAft>
                <a:spcPts val="0"/>
              </a:spcAft>
              <a:buFont typeface="Arial"/>
              <a:buChar char="–"/>
              <a:defRPr/>
            </a:pPr>
            <a:r>
              <a:rPr lang="en-US" dirty="0" smtClean="0">
                <a:ea typeface="+mn-ea"/>
              </a:rPr>
              <a:t>Over 2.9 </a:t>
            </a:r>
            <a:r>
              <a:rPr lang="en-US" b="1" dirty="0" smtClean="0">
                <a:ea typeface="+mn-ea"/>
              </a:rPr>
              <a:t>confirmed </a:t>
            </a:r>
            <a:r>
              <a:rPr lang="en-US" dirty="0" smtClean="0">
                <a:ea typeface="+mn-ea"/>
              </a:rPr>
              <a:t>million names</a:t>
            </a:r>
          </a:p>
          <a:p>
            <a:pPr lvl="1" fontAlgn="auto">
              <a:spcAft>
                <a:spcPts val="0"/>
              </a:spcAft>
              <a:buFont typeface="Arial"/>
              <a:buChar char="–"/>
              <a:defRPr/>
            </a:pPr>
            <a:r>
              <a:rPr lang="en-US" dirty="0" smtClean="0">
                <a:ea typeface="+mn-ea"/>
              </a:rPr>
              <a:t>Only 25% of our audience is shared among TMC members.</a:t>
            </a:r>
          </a:p>
        </p:txBody>
      </p:sp>
      <p:pic>
        <p:nvPicPr>
          <p:cNvPr id="5" name="Picture 6" descr="MCD MAP"/>
          <p:cNvPicPr>
            <a:picLocks noChangeAspect="1" noChangeArrowheads="1"/>
          </p:cNvPicPr>
          <p:nvPr/>
        </p:nvPicPr>
        <p:blipFill>
          <a:blip r:embed="rId3"/>
          <a:srcRect/>
          <a:stretch>
            <a:fillRect/>
          </a:stretch>
        </p:blipFill>
        <p:spPr bwMode="auto">
          <a:xfrm>
            <a:off x="2590800" y="3581400"/>
            <a:ext cx="3962400" cy="3063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ixel">
      <a:dk1>
        <a:srgbClr val="FFFFFF"/>
      </a:dk1>
      <a:lt1>
        <a:srgbClr val="103154"/>
      </a:lt1>
      <a:dk2>
        <a:srgbClr val="0096FF"/>
      </a:dk2>
      <a:lt2>
        <a:srgbClr val="87FD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1625</TotalTime>
  <Words>1832</Words>
  <Application>Microsoft Macintosh PowerPoint</Application>
  <PresentationFormat>On-screen Show (4:3)</PresentationFormat>
  <Paragraphs>136</Paragraphs>
  <Slides>14</Slides>
  <Notes>14</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14</vt:i4>
      </vt:variant>
    </vt:vector>
  </HeadingPairs>
  <TitlesOfParts>
    <vt:vector size="19" baseType="lpstr">
      <vt:lpstr>Century Gothic</vt:lpstr>
      <vt:lpstr>ＭＳ Ｐゴシック</vt:lpstr>
      <vt:lpstr>Arial</vt:lpstr>
      <vt:lpstr>Calibri</vt:lpstr>
      <vt:lpstr>Office Theme</vt:lpstr>
      <vt:lpstr>PowerPoint Presentation</vt:lpstr>
      <vt:lpstr>Who are we?</vt:lpstr>
      <vt:lpstr>Who are we?</vt:lpstr>
      <vt:lpstr>Our Members Include:</vt:lpstr>
      <vt:lpstr>Building the Network</vt:lpstr>
      <vt:lpstr>PowerPoint Presentation</vt:lpstr>
      <vt:lpstr>Building the Network</vt:lpstr>
      <vt:lpstr>Our Projects</vt:lpstr>
      <vt:lpstr>Our Projects</vt:lpstr>
      <vt:lpstr>Our Projects</vt:lpstr>
      <vt:lpstr>Our Projects</vt:lpstr>
      <vt:lpstr>Our Projects</vt:lpstr>
      <vt:lpstr>Recommendations/Final Thoughts</vt:lpstr>
      <vt:lpstr>PowerPoint Presentation</vt:lpstr>
    </vt:vector>
  </TitlesOfParts>
  <Company/>
  <LinksUpToDate>false</LinksUpToDate>
  <SharedDoc>false</SharedDoc>
  <HyperlinksChanged>false</HyperlinksChanged>
  <AppVersion>12.0257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Erin Polgreen</dc:creator>
  <cp:lastModifiedBy>Alison User</cp:lastModifiedBy>
  <cp:revision>95</cp:revision>
  <cp:lastPrinted>2009-02-12T18:08:24Z</cp:lastPrinted>
  <dcterms:created xsi:type="dcterms:W3CDTF">2010-05-03T22:26:38Z</dcterms:created>
  <dcterms:modified xsi:type="dcterms:W3CDTF">2010-05-04T00:51:11Z</dcterms:modified>
</cp:coreProperties>
</file>