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71" r:id="rId8"/>
    <p:sldId id="264" r:id="rId9"/>
    <p:sldId id="266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AA0A-A72F-5C46-87DC-4C7EDF1F2889}" type="datetimeFigureOut">
              <a:rPr lang="en-US" smtClean="0"/>
              <a:pPr/>
              <a:t>8/26/09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240F-D386-074F-AED1-9C8BA0430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AA0A-A72F-5C46-87DC-4C7EDF1F2889}" type="datetimeFigureOut">
              <a:rPr lang="en-US" smtClean="0"/>
              <a:pPr/>
              <a:t>8/26/09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240F-D386-074F-AED1-9C8BA0430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AA0A-A72F-5C46-87DC-4C7EDF1F2889}" type="datetimeFigureOut">
              <a:rPr lang="en-US" smtClean="0"/>
              <a:pPr/>
              <a:t>8/26/09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240F-D386-074F-AED1-9C8BA0430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AA0A-A72F-5C46-87DC-4C7EDF1F2889}" type="datetimeFigureOut">
              <a:rPr lang="en-US" smtClean="0"/>
              <a:pPr/>
              <a:t>8/26/09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240F-D386-074F-AED1-9C8BA0430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AA0A-A72F-5C46-87DC-4C7EDF1F2889}" type="datetimeFigureOut">
              <a:rPr lang="en-US" smtClean="0"/>
              <a:pPr/>
              <a:t>8/26/09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240F-D386-074F-AED1-9C8BA0430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AA0A-A72F-5C46-87DC-4C7EDF1F2889}" type="datetimeFigureOut">
              <a:rPr lang="en-US" smtClean="0"/>
              <a:pPr/>
              <a:t>8/26/09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240F-D386-074F-AED1-9C8BA0430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AA0A-A72F-5C46-87DC-4C7EDF1F2889}" type="datetimeFigureOut">
              <a:rPr lang="en-US" smtClean="0"/>
              <a:pPr/>
              <a:t>8/26/09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240F-D386-074F-AED1-9C8BA0430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AA0A-A72F-5C46-87DC-4C7EDF1F2889}" type="datetimeFigureOut">
              <a:rPr lang="en-US" smtClean="0"/>
              <a:pPr/>
              <a:t>8/26/09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240F-D386-074F-AED1-9C8BA0430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AA0A-A72F-5C46-87DC-4C7EDF1F2889}" type="datetimeFigureOut">
              <a:rPr lang="en-US" smtClean="0"/>
              <a:pPr/>
              <a:t>8/26/09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240F-D386-074F-AED1-9C8BA0430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AA0A-A72F-5C46-87DC-4C7EDF1F2889}" type="datetimeFigureOut">
              <a:rPr lang="en-US" smtClean="0"/>
              <a:pPr/>
              <a:t>8/26/09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240F-D386-074F-AED1-9C8BA0430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AA0A-A72F-5C46-87DC-4C7EDF1F2889}" type="datetimeFigureOut">
              <a:rPr lang="en-US" smtClean="0"/>
              <a:pPr/>
              <a:t>8/26/09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240F-D386-074F-AED1-9C8BA0430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9AA0A-A72F-5C46-87DC-4C7EDF1F2889}" type="datetimeFigureOut">
              <a:rPr lang="en-US" smtClean="0"/>
              <a:pPr/>
              <a:t>8/26/09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6240F-D386-074F-AED1-9C8BA0430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hyperlink" Target="mailto:Erin@themediaconsortium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hemediaconsortium.org" TargetMode="External"/><Relationship Id="rId3" Type="http://schemas.openxmlformats.org/officeDocument/2006/relationships/hyperlink" Target="http://www.adprogressnetwork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image" Target="../media/image7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133600" cy="244475"/>
          </a:xfrm>
          <a:noFill/>
        </p:spPr>
        <p:txBody>
          <a:bodyPr/>
          <a:lstStyle/>
          <a:p>
            <a:fld id="{AE67BC59-CBAE-FC44-AD0D-5F31EF8F94D6}" type="slidenum">
              <a:rPr lang="en-US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1</a:t>
            </a:fld>
            <a:endParaRPr lang="en-US" dirty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0975" y="6181725"/>
            <a:ext cx="11620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The Media Consortium logo-1.jpg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" y="1371600"/>
            <a:ext cx="8991600" cy="213583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" y="3733800"/>
            <a:ext cx="8991600" cy="19389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Making Connections.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Building Infrastructure.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Amplifying Voices.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chemeClr val="accent1"/>
                </a:solidFill>
              </a:rPr>
              <a:t>Learn more!</a:t>
            </a:r>
            <a:endParaRPr lang="en-US" sz="3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www</a:t>
            </a:r>
            <a:r>
              <a:rPr lang="en-US" dirty="0" smtClean="0">
                <a:hlinkClick r:id="rId2"/>
              </a:rPr>
              <a:t>.themediaconsortium.</a:t>
            </a:r>
            <a:r>
              <a:rPr lang="en-US" dirty="0" smtClean="0">
                <a:hlinkClick r:id="rId2"/>
              </a:rPr>
              <a:t>org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www.adprogressnetwork.org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Email </a:t>
            </a:r>
            <a:r>
              <a:rPr lang="en-US" dirty="0" smtClean="0">
                <a:hlinkClick r:id="rId4"/>
              </a:rPr>
              <a:t>Erin@themediaconsortium.com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Follow us on Twitter: </a:t>
            </a:r>
            <a:r>
              <a:rPr lang="en-US" dirty="0" smtClean="0"/>
              <a:t>@</a:t>
            </a:r>
            <a:r>
              <a:rPr lang="en-US" dirty="0" err="1" smtClean="0"/>
              <a:t>tmcmedia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/>
              <a:t>Who are we?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7F01"/>
                </a:solidFill>
              </a:rPr>
              <a:t>A network of</a:t>
            </a:r>
            <a:r>
              <a:rPr lang="en-US" b="1" dirty="0" smtClean="0">
                <a:solidFill>
                  <a:srgbClr val="FF7F01"/>
                </a:solidFill>
              </a:rPr>
              <a:t> 45 leading </a:t>
            </a:r>
            <a:r>
              <a:rPr lang="en-US" b="1" dirty="0" smtClean="0">
                <a:solidFill>
                  <a:srgbClr val="FF7F01"/>
                </a:solidFill>
              </a:rPr>
              <a:t>independent journalism institutions founded in 2005.</a:t>
            </a:r>
          </a:p>
          <a:p>
            <a:endParaRPr lang="en-US" dirty="0" smtClean="0"/>
          </a:p>
          <a:p>
            <a:r>
              <a:rPr lang="en-US" dirty="0" smtClean="0"/>
              <a:t>We work together to strategically</a:t>
            </a:r>
          </a:p>
          <a:p>
            <a:pPr lvl="1"/>
            <a:r>
              <a:rPr lang="en-US" dirty="0" smtClean="0"/>
              <a:t>Increase independent journalism’s voice in public debates around crucial political and social issues.</a:t>
            </a:r>
          </a:p>
          <a:p>
            <a:pPr lvl="1"/>
            <a:r>
              <a:rPr lang="en-US" dirty="0" smtClean="0"/>
              <a:t>Navigate the profound change that’s reshaping the media business and redefining the practice of journalism.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/>
              <a:t>Who are we?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work with journalism-focused independent media of all kinds:</a:t>
            </a:r>
          </a:p>
          <a:p>
            <a:pPr lvl="1"/>
            <a:r>
              <a:rPr lang="en-US" dirty="0" smtClean="0"/>
              <a:t>Magazines</a:t>
            </a:r>
          </a:p>
          <a:p>
            <a:pPr lvl="1"/>
            <a:r>
              <a:rPr lang="en-US" dirty="0" smtClean="0"/>
              <a:t>TV Stations and Shows</a:t>
            </a:r>
          </a:p>
          <a:p>
            <a:pPr lvl="1"/>
            <a:r>
              <a:rPr lang="en-US" dirty="0" smtClean="0"/>
              <a:t>Web-based (Blogs, Video, etc.)</a:t>
            </a:r>
          </a:p>
          <a:p>
            <a:pPr lvl="1"/>
            <a:r>
              <a:rPr lang="en-US" dirty="0" smtClean="0"/>
              <a:t>Book Publishers</a:t>
            </a:r>
          </a:p>
          <a:p>
            <a:pPr lvl="1"/>
            <a:r>
              <a:rPr lang="en-US" dirty="0" smtClean="0"/>
              <a:t>Radio</a:t>
            </a:r>
          </a:p>
          <a:p>
            <a:pPr lvl="1"/>
            <a:r>
              <a:rPr lang="en-US" dirty="0" smtClean="0"/>
              <a:t>Film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8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88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12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/>
              <a:t>Our Members Include:</a:t>
            </a:r>
            <a:endParaRPr lang="en-US" sz="3000" b="1" dirty="0"/>
          </a:p>
        </p:txBody>
      </p:sp>
      <p:pic>
        <p:nvPicPr>
          <p:cNvPr id="5" name="Picture 4" descr="Picture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3969035"/>
            <a:ext cx="4149873" cy="2660365"/>
          </a:xfrm>
          <a:prstGeom prst="rect">
            <a:avLst/>
          </a:prstGeom>
        </p:spPr>
      </p:pic>
      <p:pic>
        <p:nvPicPr>
          <p:cNvPr id="6" name="Picture 5" descr="Picture 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073463"/>
            <a:ext cx="4076125" cy="2965137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457200" y="3010022"/>
            <a:ext cx="4083054" cy="3847978"/>
            <a:chOff x="457200" y="3010022"/>
            <a:chExt cx="4083054" cy="3847978"/>
          </a:xfrm>
        </p:grpSpPr>
        <p:pic>
          <p:nvPicPr>
            <p:cNvPr id="4" name="Picture 3" descr="Picture 1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66800" y="5685654"/>
              <a:ext cx="2628325" cy="1172346"/>
            </a:xfrm>
            <a:prstGeom prst="rect">
              <a:avLst/>
            </a:prstGeom>
          </p:spPr>
        </p:pic>
        <p:pic>
          <p:nvPicPr>
            <p:cNvPr id="7" name="Picture 6" descr="Picture 5.png"/>
            <p:cNvPicPr>
              <a:picLocks noChangeAspect="1"/>
            </p:cNvPicPr>
            <p:nvPr/>
          </p:nvPicPr>
          <p:blipFill>
            <a:blip r:embed="rId5"/>
            <a:srcRect t="3600"/>
            <a:stretch>
              <a:fillRect/>
            </a:stretch>
          </p:blipFill>
          <p:spPr>
            <a:xfrm>
              <a:off x="457200" y="3010022"/>
              <a:ext cx="4083054" cy="2857378"/>
            </a:xfrm>
            <a:prstGeom prst="rect">
              <a:avLst/>
            </a:prstGeom>
          </p:spPr>
        </p:pic>
      </p:grpSp>
      <p:pic>
        <p:nvPicPr>
          <p:cNvPr id="8" name="Picture 7" descr="Picture 6.png"/>
          <p:cNvPicPr>
            <a:picLocks noChangeAspect="1"/>
          </p:cNvPicPr>
          <p:nvPr/>
        </p:nvPicPr>
        <p:blipFill>
          <a:blip r:embed="rId6"/>
          <a:srcRect b="32130"/>
          <a:stretch>
            <a:fillRect/>
          </a:stretch>
        </p:blipFill>
        <p:spPr>
          <a:xfrm>
            <a:off x="457200" y="1149635"/>
            <a:ext cx="3855626" cy="1809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/>
              <a:t>Building the Network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5 points of collaboration</a:t>
            </a:r>
            <a:r>
              <a:rPr lang="en-US" dirty="0" smtClean="0"/>
              <a:t> </a:t>
            </a:r>
          </a:p>
          <a:p>
            <a:pPr algn="ctr">
              <a:buNone/>
            </a:pPr>
            <a:endParaRPr lang="en-US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Date Around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Know Your Capacity—And Theirs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Involve All Staff—Not Just Top Brass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Diversity is Key 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Balance Your Benefits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/>
              <a:t>Our Projects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Demographic Research</a:t>
            </a:r>
          </a:p>
          <a:p>
            <a:pPr lvl="1"/>
            <a:r>
              <a:rPr lang="en-US" dirty="0" smtClean="0"/>
              <a:t>Our audience is </a:t>
            </a:r>
            <a:r>
              <a:rPr lang="en-US" b="1" dirty="0" smtClean="0"/>
              <a:t>politically engaged and highly active</a:t>
            </a:r>
            <a:r>
              <a:rPr lang="en-US" dirty="0" smtClean="0"/>
              <a:t> in their communities</a:t>
            </a:r>
          </a:p>
          <a:p>
            <a:pPr lvl="1"/>
            <a:r>
              <a:rPr lang="en-US" dirty="0" smtClean="0"/>
              <a:t>According to 2006 research, only 25% of our audience is shared amongst MC members.</a:t>
            </a:r>
          </a:p>
          <a:p>
            <a:pPr lvl="1"/>
            <a:r>
              <a:rPr lang="en-US" dirty="0" smtClean="0"/>
              <a:t>The choir is </a:t>
            </a:r>
            <a:r>
              <a:rPr lang="en-US" dirty="0" smtClean="0"/>
              <a:t>far larger and more diverse than anyone expected.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Vertical Ad Network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Gives </a:t>
            </a:r>
            <a:r>
              <a:rPr lang="en-US" dirty="0" smtClean="0"/>
              <a:t>brand-conscious advertisers access to over </a:t>
            </a:r>
            <a:r>
              <a:rPr lang="en-US" b="1" dirty="0" smtClean="0">
                <a:solidFill>
                  <a:schemeClr val="accent1"/>
                </a:solidFill>
              </a:rPr>
              <a:t>five million highly-influential, socially-engaged adults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Functions like a Co-op, so our members get a bigger piece of the pie.</a:t>
            </a:r>
          </a:p>
        </p:txBody>
      </p:sp>
      <p:pic>
        <p:nvPicPr>
          <p:cNvPr id="5" name="Picture 4" descr="ADP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1283" y="482600"/>
            <a:ext cx="2243117" cy="172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err="1" smtClean="0"/>
              <a:t>MediaWires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kern="0" dirty="0" smtClean="0">
                <a:solidFill>
                  <a:srgbClr val="103154"/>
                </a:solidFill>
                <a:ea typeface="ＭＳ Ｐゴシック" pitchFamily="-65" charset="-128"/>
              </a:rPr>
              <a:t>A </a:t>
            </a:r>
            <a:r>
              <a:rPr lang="en-US" sz="3200" kern="0" dirty="0" smtClean="0">
                <a:solidFill>
                  <a:srgbClr val="103154"/>
                </a:solidFill>
                <a:ea typeface="ＭＳ Ｐゴシック" pitchFamily="-65" charset="-128"/>
              </a:rPr>
              <a:t>great tool for </a:t>
            </a:r>
            <a:r>
              <a:rPr lang="en-US" sz="3200" b="1" kern="0" dirty="0" smtClean="0">
                <a:solidFill>
                  <a:srgbClr val="FF7F01"/>
                </a:solidFill>
                <a:ea typeface="ＭＳ Ｐゴシック" pitchFamily="-65" charset="-128"/>
              </a:rPr>
              <a:t>growing the network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 smtClean="0"/>
              <a:t>provide a </a:t>
            </a:r>
            <a:r>
              <a:rPr lang="en-US" b="1" dirty="0" smtClean="0"/>
              <a:t>FREE</a:t>
            </a:r>
            <a:r>
              <a:rPr lang="en-US" dirty="0" smtClean="0"/>
              <a:t> series of social media </a:t>
            </a:r>
            <a:r>
              <a:rPr lang="en-US" dirty="0" smtClean="0"/>
              <a:t>tools that </a:t>
            </a:r>
            <a:r>
              <a:rPr lang="en-US" kern="0" dirty="0" smtClean="0">
                <a:ea typeface="ＭＳ Ｐゴシック" pitchFamily="-65" charset="-128"/>
              </a:rPr>
              <a:t>e</a:t>
            </a:r>
            <a:r>
              <a:rPr lang="en-US" kern="0" dirty="0" smtClean="0">
                <a:ea typeface="ＭＳ Ｐゴシック" pitchFamily="-65" charset="-128"/>
              </a:rPr>
              <a:t>fficiently </a:t>
            </a:r>
            <a:r>
              <a:rPr lang="en-US" kern="0" dirty="0" smtClean="0">
                <a:ea typeface="ＭＳ Ｐゴシック" pitchFamily="-65" charset="-128"/>
              </a:rPr>
              <a:t>distributes content to </a:t>
            </a:r>
            <a:r>
              <a:rPr lang="en-US" b="1" kern="0" dirty="0" smtClean="0">
                <a:solidFill>
                  <a:srgbClr val="FF7F01"/>
                </a:solidFill>
                <a:ea typeface="ＭＳ Ｐゴシック" pitchFamily="-65" charset="-128"/>
              </a:rPr>
              <a:t>broader </a:t>
            </a:r>
            <a:r>
              <a:rPr lang="en-US" b="1" kern="0" dirty="0" smtClean="0">
                <a:solidFill>
                  <a:srgbClr val="FF7F01"/>
                </a:solidFill>
                <a:ea typeface="ＭＳ Ｐゴシック" pitchFamily="-65" charset="-128"/>
              </a:rPr>
              <a:t>audiences and increases our reach.</a:t>
            </a:r>
          </a:p>
          <a:p>
            <a:pPr lvl="2"/>
            <a:endParaRPr lang="en-US" dirty="0" smtClean="0"/>
          </a:p>
          <a:p>
            <a:r>
              <a:rPr lang="en-US" b="1" dirty="0" smtClean="0">
                <a:solidFill>
                  <a:srgbClr val="103154"/>
                </a:solidFill>
              </a:rPr>
              <a:t>What’s in it?</a:t>
            </a:r>
          </a:p>
          <a:p>
            <a:pPr lvl="2"/>
            <a:r>
              <a:rPr lang="en-US" dirty="0" smtClean="0">
                <a:solidFill>
                  <a:srgbClr val="103154"/>
                </a:solidFill>
              </a:rPr>
              <a:t>Open Source Blogs</a:t>
            </a:r>
          </a:p>
          <a:p>
            <a:pPr lvl="2"/>
            <a:r>
              <a:rPr lang="en-US" dirty="0" smtClean="0">
                <a:solidFill>
                  <a:srgbClr val="103154"/>
                </a:solidFill>
              </a:rPr>
              <a:t>Headline Widgets</a:t>
            </a:r>
            <a:endParaRPr lang="en-US" dirty="0" smtClean="0">
              <a:solidFill>
                <a:srgbClr val="103154"/>
              </a:solidFill>
            </a:endParaRPr>
          </a:p>
          <a:p>
            <a:pPr lvl="2"/>
            <a:r>
              <a:rPr lang="en-US" dirty="0" smtClean="0">
                <a:solidFill>
                  <a:srgbClr val="103154"/>
                </a:solidFill>
              </a:rPr>
              <a:t>RSS </a:t>
            </a:r>
            <a:r>
              <a:rPr lang="en-US" dirty="0" smtClean="0">
                <a:solidFill>
                  <a:srgbClr val="103154"/>
                </a:solidFill>
              </a:rPr>
              <a:t>Feeds</a:t>
            </a:r>
            <a:endParaRPr lang="en-US" dirty="0" smtClean="0">
              <a:solidFill>
                <a:srgbClr val="103154"/>
              </a:solidFill>
            </a:endParaRPr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/>
              <a:t>Toolkit in action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7F01"/>
                </a:solidFill>
              </a:rPr>
              <a:t>Open Source Blogs</a:t>
            </a:r>
          </a:p>
          <a:p>
            <a:pPr lvl="1"/>
            <a:r>
              <a:rPr lang="en-US" dirty="0" smtClean="0"/>
              <a:t>Weekly roundups of the best reporting on key issues.</a:t>
            </a:r>
          </a:p>
          <a:p>
            <a:pPr lvl="1"/>
            <a:r>
              <a:rPr lang="en-US" dirty="0" smtClean="0"/>
              <a:t>Fully edited, delivered to</a:t>
            </a:r>
            <a:r>
              <a:rPr lang="en-US" dirty="0" smtClean="0"/>
              <a:t> in </a:t>
            </a:r>
            <a:r>
              <a:rPr lang="en-US" dirty="0" smtClean="0"/>
              <a:t>HTML code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Free to repost</a:t>
            </a:r>
            <a:endParaRPr lang="en-US" dirty="0" smtClean="0"/>
          </a:p>
          <a:p>
            <a:pPr>
              <a:buNone/>
            </a:pPr>
            <a:endParaRPr lang="en-US" sz="1600" b="1" dirty="0" smtClean="0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Schedule</a:t>
            </a:r>
          </a:p>
          <a:p>
            <a:pPr lvl="1">
              <a:buClr>
                <a:schemeClr val="accent2"/>
              </a:buClr>
              <a:buFont typeface="Arial" pitchFamily="-65" charset="0"/>
              <a:buChar char="–"/>
            </a:pPr>
            <a:r>
              <a:rPr lang="en-US" sz="2500" dirty="0" smtClean="0"/>
              <a:t>Tuesdays: Economy Post by Zach Carter</a:t>
            </a:r>
          </a:p>
          <a:p>
            <a:pPr lvl="1">
              <a:buClr>
                <a:schemeClr val="accent2"/>
              </a:buClr>
              <a:buFont typeface="Arial" pitchFamily="-65" charset="0"/>
              <a:buChar char="–"/>
            </a:pPr>
            <a:r>
              <a:rPr lang="en-US" sz="2500" dirty="0" smtClean="0"/>
              <a:t>Wednesdays: Healthcare Post by Lindsay </a:t>
            </a:r>
            <a:r>
              <a:rPr lang="en-US" sz="2500" dirty="0" err="1" smtClean="0"/>
              <a:t>Beyerstein</a:t>
            </a:r>
            <a:r>
              <a:rPr lang="en-US" sz="2500" dirty="0" smtClean="0"/>
              <a:t> </a:t>
            </a:r>
          </a:p>
          <a:p>
            <a:pPr lvl="1">
              <a:buClr>
                <a:schemeClr val="accent2"/>
              </a:buClr>
              <a:buFont typeface="Arial" pitchFamily="-65" charset="0"/>
              <a:buChar char="–"/>
            </a:pPr>
            <a:r>
              <a:rPr lang="en-US" sz="2500" dirty="0" smtClean="0"/>
              <a:t>Thursdays: Immigration Post by </a:t>
            </a:r>
            <a:r>
              <a:rPr lang="en-US" sz="2500" dirty="0" err="1" smtClean="0"/>
              <a:t>Nezua</a:t>
            </a:r>
            <a:endParaRPr lang="en-US" sz="2500" dirty="0" smtClean="0"/>
          </a:p>
          <a:p>
            <a:pPr lvl="1">
              <a:buClr>
                <a:schemeClr val="accent2"/>
              </a:buClr>
              <a:buFont typeface="Arial" pitchFamily="-65" charset="0"/>
              <a:buChar char="–"/>
            </a:pPr>
            <a:r>
              <a:rPr lang="en-US" sz="2500" dirty="0" smtClean="0"/>
              <a:t>Fridays: Environment Post by Raquel Brown</a:t>
            </a:r>
            <a:endParaRPr lang="en-US" sz="2500" dirty="0" smtClean="0"/>
          </a:p>
          <a:p>
            <a:pPr lvl="1">
              <a:buClr>
                <a:schemeClr val="accent2"/>
              </a:buClr>
              <a:buFont typeface="Arial" pitchFamily="-65" charset="0"/>
              <a:buChar char="–"/>
            </a:pP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ixel">
      <a:dk1>
        <a:srgbClr val="FFFFFF"/>
      </a:dk1>
      <a:lt1>
        <a:srgbClr val="103154"/>
      </a:lt1>
      <a:dk2>
        <a:srgbClr val="0096FF"/>
      </a:dk2>
      <a:lt2>
        <a:srgbClr val="87FD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erspective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335</Words>
  <Application>Microsoft Macintosh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Who are we?</vt:lpstr>
      <vt:lpstr>Who are we?</vt:lpstr>
      <vt:lpstr>Our Members Include:</vt:lpstr>
      <vt:lpstr>Building the Network</vt:lpstr>
      <vt:lpstr>Our Projects</vt:lpstr>
      <vt:lpstr>Vertical Ad Network</vt:lpstr>
      <vt:lpstr>MediaWires</vt:lpstr>
      <vt:lpstr>Toolkit in action</vt:lpstr>
      <vt:lpstr>Learn more!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Erin Polgreen</dc:creator>
  <cp:lastModifiedBy>Erin Polgreen</cp:lastModifiedBy>
  <cp:revision>25</cp:revision>
  <cp:lastPrinted>2009-02-12T18:08:24Z</cp:lastPrinted>
  <dcterms:created xsi:type="dcterms:W3CDTF">2009-08-26T21:27:41Z</dcterms:created>
  <dcterms:modified xsi:type="dcterms:W3CDTF">2009-08-27T01:35:53Z</dcterms:modified>
</cp:coreProperties>
</file>