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DADFC-1AA4-484C-BCA2-43E56CA19166}" type="datetimeFigureOut">
              <a:rPr lang="en-US" smtClean="0"/>
              <a:t>4/4/13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97EFD-D226-234D-A7E6-D376C74A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7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“collaboration”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97EFD-D226-234D-A7E6-D376C74A45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4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Climate Desk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97EFD-D226-234D-A7E6-D376C74A45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5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97EFD-D226-234D-A7E6-D376C74A45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84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Media Consortium, Marcellus Shale </a:t>
            </a:r>
            <a:r>
              <a:rPr lang="en-US" dirty="0" err="1" smtClean="0"/>
              <a:t>frackers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97EFD-D226-234D-A7E6-D376C74A45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9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7C69-B7FB-6947-8EFB-1F1D9FD882DC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C058-4135-394B-8BD9-7E9721E9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2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7C69-B7FB-6947-8EFB-1F1D9FD882DC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C058-4135-394B-8BD9-7E9721E9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5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7C69-B7FB-6947-8EFB-1F1D9FD882DC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C058-4135-394B-8BD9-7E9721E9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7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7C69-B7FB-6947-8EFB-1F1D9FD882DC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C058-4135-394B-8BD9-7E9721E9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6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7C69-B7FB-6947-8EFB-1F1D9FD882DC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C058-4135-394B-8BD9-7E9721E9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0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7C69-B7FB-6947-8EFB-1F1D9FD882DC}" type="datetimeFigureOut">
              <a:rPr lang="en-US" smtClean="0"/>
              <a:t>4/4/13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C058-4135-394B-8BD9-7E9721E9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8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7C69-B7FB-6947-8EFB-1F1D9FD882DC}" type="datetimeFigureOut">
              <a:rPr lang="en-US" smtClean="0"/>
              <a:t>4/4/13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C058-4135-394B-8BD9-7E9721E9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7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7C69-B7FB-6947-8EFB-1F1D9FD882DC}" type="datetimeFigureOut">
              <a:rPr lang="en-US" smtClean="0"/>
              <a:t>4/4/13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C058-4135-394B-8BD9-7E9721E9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6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7C69-B7FB-6947-8EFB-1F1D9FD882DC}" type="datetimeFigureOut">
              <a:rPr lang="en-US" smtClean="0"/>
              <a:t>4/4/13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C058-4135-394B-8BD9-7E9721E9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6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7C69-B7FB-6947-8EFB-1F1D9FD882DC}" type="datetimeFigureOut">
              <a:rPr lang="en-US" smtClean="0"/>
              <a:t>4/4/13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C058-4135-394B-8BD9-7E9721E9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7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7C69-B7FB-6947-8EFB-1F1D9FD882DC}" type="datetimeFigureOut">
              <a:rPr lang="en-US" smtClean="0"/>
              <a:t>4/4/13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C058-4135-394B-8BD9-7E9721E9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5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17C69-B7FB-6947-8EFB-1F1D9FD882DC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3C058-4135-394B-8BD9-7E9721E97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6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Lucida Grande"/>
              <a:buChar char="+"/>
            </a:pPr>
            <a:r>
              <a:rPr lang="en-US" dirty="0" smtClean="0"/>
              <a:t>Outlets leverage resources to produce a better product than they could on their own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Easy to manage since content creation is centralized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Content is reprinted and </a:t>
            </a:r>
            <a:r>
              <a:rPr lang="en-US" dirty="0" err="1" smtClean="0"/>
              <a:t>crosspromoted</a:t>
            </a:r>
            <a:endParaRPr lang="en-US" dirty="0" smtClean="0"/>
          </a:p>
          <a:p>
            <a:pPr>
              <a:buFont typeface="Lucida Grande"/>
              <a:buChar char="-"/>
            </a:pPr>
            <a:r>
              <a:rPr lang="en-US" dirty="0" smtClean="0"/>
              <a:t>Given that stories are often found by search rather than via website, reprinting or simultaneous publishing of same story is less effective than previously</a:t>
            </a:r>
          </a:p>
          <a:p>
            <a:pPr>
              <a:buFont typeface="Lucida Grande"/>
              <a:buChar char="-"/>
            </a:pPr>
            <a:r>
              <a:rPr lang="en-US" dirty="0" smtClean="0"/>
              <a:t>Outlets may not feel a sense of ownership of content; audience may not be as engaged</a:t>
            </a:r>
          </a:p>
          <a:p>
            <a:pPr>
              <a:buFont typeface="Lucida Grande"/>
              <a:buChar char="-"/>
            </a:pPr>
            <a:r>
              <a:rPr lang="en-US" dirty="0" smtClean="0"/>
              <a:t>Cost to hire manager as well as content creation</a:t>
            </a:r>
          </a:p>
        </p:txBody>
      </p:sp>
    </p:spTree>
    <p:extLst>
      <p:ext uri="{BB962C8B-B14F-4D97-AF65-F5344CB8AC3E}">
        <p14:creationId xmlns:p14="http://schemas.microsoft.com/office/powerpoint/2010/main" val="2873541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Lucida Grande"/>
              <a:buChar char="+"/>
            </a:pPr>
            <a:r>
              <a:rPr lang="en-US" dirty="0" smtClean="0"/>
              <a:t>Content is enriched by contributions from multiple outlets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Audiences more likely to be engaged since outlets actively participate in content creation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Management and content creation is centralized 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Content is simultaneously published and </a:t>
            </a:r>
            <a:r>
              <a:rPr lang="en-US" dirty="0" err="1" smtClean="0"/>
              <a:t>crosspromoted</a:t>
            </a:r>
            <a:endParaRPr lang="en-US" dirty="0" smtClean="0"/>
          </a:p>
          <a:p>
            <a:pPr>
              <a:buFont typeface="Lucida Grande"/>
              <a:buChar char="-"/>
            </a:pPr>
            <a:r>
              <a:rPr lang="en-US" dirty="0" smtClean="0"/>
              <a:t>Organization that manages content creation often has largest say in determining direction</a:t>
            </a:r>
          </a:p>
          <a:p>
            <a:pPr>
              <a:buFont typeface="Lucida Grande"/>
              <a:buChar char="-"/>
            </a:pPr>
            <a:endParaRPr lang="en-US" dirty="0" smtClean="0"/>
          </a:p>
          <a:p>
            <a:pPr>
              <a:buFont typeface="Lucida Grande"/>
              <a:buChar char="+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97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Lucida Grande"/>
              <a:buChar char="+"/>
            </a:pPr>
            <a:r>
              <a:rPr lang="en-US" dirty="0" smtClean="0"/>
              <a:t>Multiple pieces published simultaneously provide opportunity for viral reach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Content is enriched by cross-pollination from multiple outlets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Engagement is built into each piece produced via collaboration leading to opportunity for multiple touches 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Content is </a:t>
            </a:r>
            <a:r>
              <a:rPr lang="en-US" dirty="0" err="1" smtClean="0"/>
              <a:t>crosspromoted</a:t>
            </a:r>
            <a:endParaRPr lang="en-US" dirty="0" smtClean="0"/>
          </a:p>
          <a:p>
            <a:pPr>
              <a:buFont typeface="Lucida Grande"/>
              <a:buChar char="-"/>
            </a:pPr>
            <a:r>
              <a:rPr lang="en-US" dirty="0" smtClean="0"/>
              <a:t>Management is difficult, requiring coordination of individual outlets to one editorial schedule.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4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Media has successfully made the public aware of extreme energy terms like </a:t>
            </a:r>
            <a:r>
              <a:rPr lang="en-US" dirty="0" err="1" smtClean="0"/>
              <a:t>fracking</a:t>
            </a:r>
            <a:r>
              <a:rPr lang="en-US" dirty="0" smtClean="0"/>
              <a:t>, the Keystone pipeline, and deep water drilling.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However, because corporate media presents these terms in a “fair and balanced” format, the consequences of extreme energy production are too often obscured.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1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of public’s opinions re: extreme energy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94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65109"/>
          </a:xfrm>
        </p:spPr>
        <p:txBody>
          <a:bodyPr>
            <a:normAutofit/>
          </a:bodyPr>
          <a:lstStyle/>
          <a:p>
            <a:r>
              <a:rPr lang="en-US" dirty="0" smtClean="0"/>
              <a:t>How Do We Get Extreme Energy Into the Public Discourse?</a:t>
            </a:r>
            <a:br>
              <a:rPr lang="en-US" dirty="0" smtClean="0"/>
            </a:b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2564"/>
            <a:ext cx="8229600" cy="339736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I</a:t>
            </a:r>
            <a:r>
              <a:rPr lang="en-US" sz="2600" dirty="0" smtClean="0"/>
              <a:t>nvestigate how energy corporations use public resources—and whether their statements to the public  are accurate.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T</a:t>
            </a:r>
            <a:r>
              <a:rPr lang="en-US" sz="2600" dirty="0" smtClean="0"/>
              <a:t>ell stories of people and communities impacted by extreme energy.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I</a:t>
            </a:r>
            <a:r>
              <a:rPr lang="en-US" sz="2600" dirty="0" smtClean="0"/>
              <a:t>nvestigate whether there are real-world alternatives to extreme energy.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97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0919" y="969473"/>
            <a:ext cx="64726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BUT MOST OF ALL—</a:t>
            </a:r>
          </a:p>
          <a:p>
            <a:endParaRPr lang="en-US" sz="3600" dirty="0"/>
          </a:p>
          <a:p>
            <a:r>
              <a:rPr lang="en-US" sz="3600" dirty="0" smtClean="0"/>
              <a:t>WE HAVE TO ENSURE THESE STORIES ACTUALLY REACH AND ENGAGE THE AMERICAN PUBLIC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1548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Engage: The Power of the Niche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Independent news audiences come engaged. Our outlets have some of the highest click-thru, page view, and time on page rates of the industry. We can use that engagement to mobilize audiences:</a:t>
            </a:r>
          </a:p>
          <a:p>
            <a:r>
              <a:rPr lang="en-US" dirty="0" smtClean="0"/>
              <a:t>Mobilize social media audiences to “tell their friends” about stories</a:t>
            </a:r>
          </a:p>
          <a:p>
            <a:r>
              <a:rPr lang="en-US" dirty="0" smtClean="0"/>
              <a:t>Attached petitions and/or volunteer sign-ups to stories</a:t>
            </a:r>
          </a:p>
          <a:p>
            <a:r>
              <a:rPr lang="en-US" dirty="0" smtClean="0"/>
              <a:t>Provide links so audiences can “learn more.”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87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What about Reach?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Independent news organizations thrive by being niche outlets. A 2009 Catalyst study proved that those niche audiences do NOT overlap. Thus, if we combine audiences, we can achieve the same six or seven figure reach as a corporate news outlet.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So, How do we “Add Audiences” to Achieve Reach and Power Impact?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744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Side by Side Play (reprint, cross-promote)</a:t>
            </a:r>
          </a:p>
          <a:p>
            <a:r>
              <a:rPr lang="en-US" dirty="0" smtClean="0"/>
              <a:t>Partnership (put $$ into a joint pot to fund content-development all can use)</a:t>
            </a:r>
          </a:p>
          <a:p>
            <a:r>
              <a:rPr lang="en-US" dirty="0" smtClean="0"/>
              <a:t>Vertical Collaboration (one lead organization utilizes resources from partner organizations, then all share the results equally)</a:t>
            </a:r>
          </a:p>
          <a:p>
            <a:r>
              <a:rPr lang="en-US" dirty="0" smtClean="0"/>
              <a:t>Horizontal Collaboration (a set of organizations share joint resources to create a set of stories that are simultaneously published and promoted)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2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by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Lucida Grande"/>
              <a:buChar char="+"/>
            </a:pPr>
            <a:r>
              <a:rPr lang="en-US" dirty="0" smtClean="0"/>
              <a:t>Requires no significant commitment to other partners—easy to set up and to run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Reprinting broadens potential audience</a:t>
            </a:r>
          </a:p>
          <a:p>
            <a:pPr>
              <a:buFont typeface="Lucida Grande"/>
              <a:buChar char="+"/>
            </a:pPr>
            <a:r>
              <a:rPr lang="en-US" dirty="0" err="1" smtClean="0"/>
              <a:t>Crosspromotion</a:t>
            </a:r>
            <a:r>
              <a:rPr lang="en-US" dirty="0" smtClean="0"/>
              <a:t> broadens potential audience</a:t>
            </a:r>
          </a:p>
          <a:p>
            <a:pPr>
              <a:buFont typeface="Lucida Grande"/>
              <a:buChar char="+"/>
            </a:pPr>
            <a:endParaRPr lang="en-US" dirty="0"/>
          </a:p>
          <a:p>
            <a:pPr>
              <a:buFont typeface="Lucida Grande"/>
              <a:buChar char="-"/>
            </a:pPr>
            <a:r>
              <a:rPr lang="en-US" dirty="0" smtClean="0"/>
              <a:t>Given that stories are often found by search rather than via website, reprinting is less effective than previously</a:t>
            </a:r>
          </a:p>
          <a:p>
            <a:pPr>
              <a:buFont typeface="Lucida Grande"/>
              <a:buChar char="-"/>
            </a:pPr>
            <a:r>
              <a:rPr lang="en-US" dirty="0" smtClean="0"/>
              <a:t>While reach broadens, impact does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466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597</Words>
  <Application>Microsoft Macintosh PowerPoint</Application>
  <PresentationFormat>On-screen Show (4:3)</PresentationFormat>
  <Paragraphs>62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Where We Are</vt:lpstr>
      <vt:lpstr>Graph of public’s opinions re: extreme energy</vt:lpstr>
      <vt:lpstr>How Do We Get Extreme Energy Into the Public Discourse? Content</vt:lpstr>
      <vt:lpstr>PowerPoint Presentation</vt:lpstr>
      <vt:lpstr>Engage: The Power of the Niche</vt:lpstr>
      <vt:lpstr>But What about Reach?</vt:lpstr>
      <vt:lpstr>Collaborative Models</vt:lpstr>
      <vt:lpstr>Side by Side</vt:lpstr>
      <vt:lpstr>Partnership</vt:lpstr>
      <vt:lpstr>Vertical Collaboration</vt:lpstr>
      <vt:lpstr>Horizontal Collaboration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Ellen Green Kaiser</dc:creator>
  <cp:lastModifiedBy>Jo Ellen Green Kaiser</cp:lastModifiedBy>
  <cp:revision>8</cp:revision>
  <dcterms:created xsi:type="dcterms:W3CDTF">2013-04-04T19:25:25Z</dcterms:created>
  <dcterms:modified xsi:type="dcterms:W3CDTF">2013-04-04T20:33:04Z</dcterms:modified>
</cp:coreProperties>
</file>