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63" r:id="rId5"/>
    <p:sldId id="262" r:id="rId6"/>
    <p:sldId id="260" r:id="rId7"/>
    <p:sldId id="261" r:id="rId8"/>
    <p:sldId id="259"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1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774" y="177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79A415-C7F2-493E-88F5-4425F6C3CCA4}" type="datetimeFigureOut">
              <a:rPr lang="en-US" smtClean="0"/>
              <a:t>2/6/2013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DDEF9A-D4D7-4FE5-A72E-DAF4B7D4917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293CF-87AB-444A-AD5C-69A5954F78EA}" type="datetimeFigureOut">
              <a:rPr lang="en-US" smtClean="0"/>
              <a:t>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6F33E-C2FB-4FB7-8B99-28FD9F69325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BLANK CUE PAGE</a:t>
            </a:r>
            <a:endParaRPr lang="en-US" dirty="0"/>
          </a:p>
        </p:txBody>
      </p:sp>
      <p:sp>
        <p:nvSpPr>
          <p:cNvPr id="4" name="Slide Number Placeholder 3"/>
          <p:cNvSpPr>
            <a:spLocks noGrp="1"/>
          </p:cNvSpPr>
          <p:nvPr>
            <p:ph type="sldNum" sz="quarter" idx="10"/>
          </p:nvPr>
        </p:nvSpPr>
        <p:spPr/>
        <p:txBody>
          <a:bodyPr/>
          <a:lstStyle/>
          <a:p>
            <a:fld id="{8176F33E-C2FB-4FB7-8B99-28FD9F693257}"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Screen</a:t>
            </a:r>
          </a:p>
          <a:p>
            <a:r>
              <a:rPr lang="en-US" dirty="0" smtClean="0"/>
              <a:t>Introduction</a:t>
            </a:r>
            <a:br>
              <a:rPr lang="en-US" dirty="0" smtClean="0"/>
            </a:br>
            <a:r>
              <a:rPr lang="en-US" dirty="0" smtClean="0"/>
              <a:t>Annual Washington Monthly College Guide &amp; Rankings</a:t>
            </a:r>
          </a:p>
          <a:p>
            <a:r>
              <a:rPr lang="en-US" dirty="0" smtClean="0"/>
              <a:t>We try to turn </a:t>
            </a:r>
            <a:r>
              <a:rPr lang="en-US" dirty="0"/>
              <a:t>around “What can college do for you” to “What can colleges do for the country”</a:t>
            </a:r>
            <a:endParaRPr lang="en-US" dirty="0" smtClean="0"/>
          </a:p>
          <a:p>
            <a:endParaRPr lang="en-US" dirty="0"/>
          </a:p>
        </p:txBody>
      </p:sp>
      <p:sp>
        <p:nvSpPr>
          <p:cNvPr id="4" name="Slide Number Placeholder 3"/>
          <p:cNvSpPr>
            <a:spLocks noGrp="1"/>
          </p:cNvSpPr>
          <p:nvPr>
            <p:ph type="sldNum" sz="quarter" idx="10"/>
          </p:nvPr>
        </p:nvSpPr>
        <p:spPr/>
        <p:txBody>
          <a:bodyPr/>
          <a:lstStyle/>
          <a:p>
            <a:fld id="{8176F33E-C2FB-4FB7-8B99-28FD9F693257}"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Started 8 years ago as a piece designed to poke the US News rankings in the eye.</a:t>
            </a:r>
          </a:p>
          <a:p>
            <a:r>
              <a:rPr lang="en-US" dirty="0" smtClean="0"/>
              <a:t>Their  rankings are much like a kind of college beauty pageant:</a:t>
            </a:r>
          </a:p>
          <a:p>
            <a:r>
              <a:rPr lang="en-US" dirty="0" smtClean="0"/>
              <a:t>Rating </a:t>
            </a:r>
            <a:r>
              <a:rPr lang="en-US" dirty="0"/>
              <a:t>schools based on fame, highly paid professors, </a:t>
            </a:r>
            <a:r>
              <a:rPr lang="en-US" dirty="0" smtClean="0"/>
              <a:t>student </a:t>
            </a:r>
            <a:r>
              <a:rPr lang="en-US" dirty="0"/>
              <a:t>selectivity, prestige, </a:t>
            </a:r>
            <a:r>
              <a:rPr lang="en-US" dirty="0" smtClean="0"/>
              <a:t> endowments, money.</a:t>
            </a:r>
          </a:p>
          <a:p>
            <a:r>
              <a:rPr lang="en-US" dirty="0" smtClean="0"/>
              <a:t>WM CG ranks on multiple variables involving  Research Service and Social Mobility, but always mindful of what the school can do for the country and the student. And accomplish goals economically.</a:t>
            </a:r>
            <a:endParaRPr lang="en-US" dirty="0"/>
          </a:p>
        </p:txBody>
      </p:sp>
      <p:sp>
        <p:nvSpPr>
          <p:cNvPr id="4" name="Slide Number Placeholder 3"/>
          <p:cNvSpPr>
            <a:spLocks noGrp="1"/>
          </p:cNvSpPr>
          <p:nvPr>
            <p:ph type="sldNum" sz="quarter" idx="10"/>
          </p:nvPr>
        </p:nvSpPr>
        <p:spPr/>
        <p:txBody>
          <a:bodyPr/>
          <a:lstStyle/>
          <a:p>
            <a:fld id="{8176F33E-C2FB-4FB7-8B99-28FD9F693257}"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College Guide is usually our highest-profile issue of the </a:t>
            </a:r>
            <a:r>
              <a:rPr lang="en-US" dirty="0" smtClean="0"/>
              <a:t>year. </a:t>
            </a:r>
          </a:p>
          <a:p>
            <a:r>
              <a:rPr lang="en-US" dirty="0" smtClean="0"/>
              <a:t>In addition to the highly anticipated rankings, each issue is filled with articles by experts in higher education.</a:t>
            </a:r>
          </a:p>
          <a:p>
            <a:r>
              <a:rPr lang="en-US" dirty="0" smtClean="0"/>
              <a:t>Has highest page count, the most ads, and largest circulation:</a:t>
            </a:r>
          </a:p>
          <a:p>
            <a:r>
              <a:rPr lang="en-US" dirty="0" smtClean="0"/>
              <a:t>Beside regular subscribers, the hill, the White House and press corps, it higher newsstand sales, including college book stores, and it is sent to guidance counselors at schools throughout the country.</a:t>
            </a:r>
            <a:endParaRPr lang="en-US" dirty="0"/>
          </a:p>
        </p:txBody>
      </p:sp>
      <p:sp>
        <p:nvSpPr>
          <p:cNvPr id="4" name="Slide Number Placeholder 3"/>
          <p:cNvSpPr>
            <a:spLocks noGrp="1"/>
          </p:cNvSpPr>
          <p:nvPr>
            <p:ph type="sldNum" sz="quarter" idx="10"/>
          </p:nvPr>
        </p:nvSpPr>
        <p:spPr/>
        <p:txBody>
          <a:bodyPr/>
          <a:lstStyle/>
          <a:p>
            <a:fld id="{8176F33E-C2FB-4FB7-8B99-28FD9F693257}"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 the past couple of years, thanks to a grant from Lumina  Foundation, CG has become a separate section of wm.com website.</a:t>
            </a:r>
          </a:p>
          <a:p>
            <a:r>
              <a:rPr lang="en-US" dirty="0" smtClean="0"/>
              <a:t>The ranks of online readers swells annually with the release of the rankings, — these figures are for the first week of the new rankings — and the high percentage of new readers attracted by the rankings contributes to our increasing year around audience.</a:t>
            </a:r>
          </a:p>
          <a:p>
            <a:endParaRPr lang="en-US" dirty="0"/>
          </a:p>
          <a:p>
            <a:r>
              <a:rPr lang="en-US" dirty="0" smtClean="0"/>
              <a:t>The criteria for each of our categories — Social Mobility, Research and Service — are available for everyone to see and comment.</a:t>
            </a:r>
          </a:p>
          <a:p>
            <a:endParaRPr lang="en-US" dirty="0"/>
          </a:p>
        </p:txBody>
      </p:sp>
      <p:sp>
        <p:nvSpPr>
          <p:cNvPr id="4" name="Slide Number Placeholder 3"/>
          <p:cNvSpPr>
            <a:spLocks noGrp="1"/>
          </p:cNvSpPr>
          <p:nvPr>
            <p:ph type="sldNum" sz="quarter" idx="10"/>
          </p:nvPr>
        </p:nvSpPr>
        <p:spPr/>
        <p:txBody>
          <a:bodyPr/>
          <a:lstStyle/>
          <a:p>
            <a:fld id="{8176F33E-C2FB-4FB7-8B99-28FD9F693257}"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topics from an MSNBC appearance by editor in chief Paul Glastris.</a:t>
            </a:r>
            <a:endParaRPr lang="en-US" dirty="0"/>
          </a:p>
        </p:txBody>
      </p:sp>
      <p:sp>
        <p:nvSpPr>
          <p:cNvPr id="4" name="Slide Number Placeholder 3"/>
          <p:cNvSpPr>
            <a:spLocks noGrp="1"/>
          </p:cNvSpPr>
          <p:nvPr>
            <p:ph type="sldNum" sz="quarter" idx="10"/>
          </p:nvPr>
        </p:nvSpPr>
        <p:spPr/>
        <p:txBody>
          <a:bodyPr/>
          <a:lstStyle/>
          <a:p>
            <a:fld id="{8176F33E-C2FB-4FB7-8B99-28FD9F693257}"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we started the College Guide eight years ago, few policymakers or journalists understood or agreed with our arguments that the higher education sector was in crisis—that its costs were </a:t>
            </a:r>
            <a:r>
              <a:rPr lang="en-US" dirty="0" smtClean="0"/>
              <a:t>unsustainable, and the product it was delivering was sub-standard, biased toward the wealthy to the detriment of the working class.</a:t>
            </a:r>
          </a:p>
          <a:p>
            <a:r>
              <a:rPr lang="en-US" dirty="0" smtClean="0"/>
              <a:t>We’re gratified that our message has grained traction and is now covered by a wide swath of print, online and broadcast media. The best minds in journalism are generating stories excoriating the popularity contest ratings and promoting our brand of performance-based rankings.</a:t>
            </a:r>
            <a:endParaRPr lang="en-US" dirty="0"/>
          </a:p>
        </p:txBody>
      </p:sp>
      <p:sp>
        <p:nvSpPr>
          <p:cNvPr id="4" name="Slide Number Placeholder 3"/>
          <p:cNvSpPr>
            <a:spLocks noGrp="1"/>
          </p:cNvSpPr>
          <p:nvPr>
            <p:ph type="sldNum" sz="quarter" idx="10"/>
          </p:nvPr>
        </p:nvSpPr>
        <p:spPr/>
        <p:txBody>
          <a:bodyPr/>
          <a:lstStyle/>
          <a:p>
            <a:fld id="{8176F33E-C2FB-4FB7-8B99-28FD9F693257}"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greatest indicators of the impact of our approach and persistence was Bill Gates’ talk </a:t>
            </a:r>
            <a:r>
              <a:rPr lang="en-US" dirty="0"/>
              <a:t>at </a:t>
            </a:r>
            <a:r>
              <a:rPr lang="en-US" i="1" dirty="0"/>
              <a:t>The Atlantic</a:t>
            </a:r>
            <a:r>
              <a:rPr lang="en-US" dirty="0"/>
              <a:t> Ideas </a:t>
            </a:r>
            <a:r>
              <a:rPr lang="en-US" dirty="0" smtClean="0"/>
              <a:t>festival: It </a:t>
            </a:r>
            <a:r>
              <a:rPr lang="en-US" dirty="0"/>
              <a:t>was almost a pure distillation of everything we’ve been saying in the </a:t>
            </a:r>
            <a:r>
              <a:rPr lang="en-US" dirty="0" smtClean="0"/>
              <a:t>Washington Monthly College </a:t>
            </a:r>
            <a:r>
              <a:rPr lang="en-US" dirty="0"/>
              <a:t>Guide for </a:t>
            </a:r>
            <a:r>
              <a:rPr lang="en-US" dirty="0" smtClean="0"/>
              <a:t>years.</a:t>
            </a:r>
            <a:endParaRPr lang="en-US" dirty="0"/>
          </a:p>
        </p:txBody>
      </p:sp>
      <p:sp>
        <p:nvSpPr>
          <p:cNvPr id="4" name="Slide Number Placeholder 3"/>
          <p:cNvSpPr>
            <a:spLocks noGrp="1"/>
          </p:cNvSpPr>
          <p:nvPr>
            <p:ph type="sldNum" sz="quarter" idx="10"/>
          </p:nvPr>
        </p:nvSpPr>
        <p:spPr/>
        <p:txBody>
          <a:bodyPr/>
          <a:lstStyle/>
          <a:p>
            <a:fld id="{8176F33E-C2FB-4FB7-8B99-28FD9F693257}"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a:t>
            </a:r>
            <a:r>
              <a:rPr lang="en-US" baseline="0" dirty="0" smtClean="0"/>
              <a:t> </a:t>
            </a:r>
            <a:r>
              <a:rPr lang="en-US" dirty="0" smtClean="0"/>
              <a:t>Title Screen</a:t>
            </a:r>
            <a:endParaRPr lang="en-US" dirty="0"/>
          </a:p>
        </p:txBody>
      </p:sp>
      <p:sp>
        <p:nvSpPr>
          <p:cNvPr id="4" name="Slide Number Placeholder 3"/>
          <p:cNvSpPr>
            <a:spLocks noGrp="1"/>
          </p:cNvSpPr>
          <p:nvPr>
            <p:ph type="sldNum" sz="quarter" idx="10"/>
          </p:nvPr>
        </p:nvSpPr>
        <p:spPr/>
        <p:txBody>
          <a:bodyPr/>
          <a:lstStyle/>
          <a:p>
            <a:fld id="{8176F33E-C2FB-4FB7-8B99-28FD9F693257}"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E52753-6420-4CC7-8736-931DB4F4EDA1}" type="datetime1">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0E54-4BC5-4975-8845-13484C30FB9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1481F-F9B8-44C2-9AE7-142D02865D37}" type="datetime1">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0E54-4BC5-4975-8845-13484C30FB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6E971-A32E-4C70-91EC-A6F67B557691}" type="datetime1">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0E54-4BC5-4975-8845-13484C30FB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2C1D2-FF46-498B-8CA6-94DD63AB7C66}" type="datetime1">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0E54-4BC5-4975-8845-13484C30FB9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26E211-114A-4961-BD78-182E086D3433}" type="datetime1">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0E54-4BC5-4975-8845-13484C30FB9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99B73E-BA34-4B1A-93A6-970675B2F919}" type="datetime1">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00E54-4BC5-4975-8845-13484C30FB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D78071-EE1F-4B23-B58D-24A347453736}" type="datetime1">
              <a:rPr lang="en-US" smtClean="0"/>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00E54-4BC5-4975-8845-13484C30FB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DEEC59-05AB-4812-AEE7-3DD38490BFED}" type="datetime1">
              <a:rPr lang="en-US" smtClean="0"/>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00E54-4BC5-4975-8845-13484C30FB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A1DF2-CD33-4597-984C-8E45900655EA}" type="datetime1">
              <a:rPr lang="en-US" smtClean="0"/>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00E54-4BC5-4975-8845-13484C30FB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C49A2-DFBB-4A09-BBBB-7FB8C31A6930}" type="datetime1">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00E54-4BC5-4975-8845-13484C30FB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95E39-2173-4410-AC07-939F14319B29}" type="datetime1">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00E54-4BC5-4975-8845-13484C30FB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50000">
              <a:schemeClr val="tx1">
                <a:lumMod val="85000"/>
                <a:lumOff val="15000"/>
              </a:schemeClr>
            </a:gs>
            <a:gs pos="100000">
              <a:schemeClr val="bg1">
                <a:lumMod val="6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B2224-159E-430B-9348-E56A1B15188D}" type="datetime1">
              <a:rPr lang="en-US" smtClean="0"/>
              <a:t>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00E54-4BC5-4975-8845-13484C30FB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600E54-4BC5-4975-8845-13484C30FB9F}" type="slidenum">
              <a:rPr lang="en-US" smtClean="0"/>
              <a:t>1</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M-Logo-PPT.png"/>
          <p:cNvPicPr>
            <a:picLocks noGrp="1" noChangeAspect="1"/>
          </p:cNvPicPr>
          <p:nvPr>
            <p:ph idx="1"/>
          </p:nvPr>
        </p:nvPicPr>
        <p:blipFill>
          <a:blip r:embed="rId3" cstate="print"/>
          <a:stretch>
            <a:fillRect/>
          </a:stretch>
        </p:blipFill>
        <p:spPr>
          <a:xfrm>
            <a:off x="1066800" y="304800"/>
            <a:ext cx="6784862" cy="1606299"/>
          </a:xfrm>
        </p:spPr>
      </p:pic>
      <p:sp>
        <p:nvSpPr>
          <p:cNvPr id="6" name="Slide Number Placeholder 5"/>
          <p:cNvSpPr>
            <a:spLocks noGrp="1"/>
          </p:cNvSpPr>
          <p:nvPr>
            <p:ph type="sldNum" sz="quarter" idx="12"/>
          </p:nvPr>
        </p:nvSpPr>
        <p:spPr/>
        <p:txBody>
          <a:bodyPr/>
          <a:lstStyle/>
          <a:p>
            <a:fld id="{59600E54-4BC5-4975-8845-13484C30FB9F}" type="slidenum">
              <a:rPr lang="en-US" smtClean="0"/>
              <a:t>2</a:t>
            </a:fld>
            <a:endParaRPr lang="en-US"/>
          </a:p>
        </p:txBody>
      </p:sp>
      <p:sp>
        <p:nvSpPr>
          <p:cNvPr id="8" name="Title 1"/>
          <p:cNvSpPr txBox="1">
            <a:spLocks/>
          </p:cNvSpPr>
          <p:nvPr/>
        </p:nvSpPr>
        <p:spPr>
          <a:xfrm>
            <a:off x="457200" y="1752600"/>
            <a:ext cx="8229600" cy="464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bg1"/>
                </a:solidFill>
                <a:effectLst/>
                <a:uLnTx/>
                <a:uFillTx/>
                <a:latin typeface="Impact" pitchFamily="34" charset="0"/>
                <a:ea typeface="+mj-ea"/>
                <a:cs typeface="+mj-cs"/>
              </a:rPr>
              <a:t>IMPACT:</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5400" dirty="0">
              <a:solidFill>
                <a:schemeClr val="bg1"/>
              </a:solidFill>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Impact" pitchFamily="34" charset="0"/>
                <a:ea typeface="+mj-ea"/>
                <a:cs typeface="+mj-cs"/>
              </a:rPr>
              <a:t/>
            </a:r>
            <a:br>
              <a:rPr kumimoji="0" lang="en-US" sz="4400" b="0" i="0" u="none" strike="noStrike" kern="1200" cap="none" spc="0" normalizeH="0" baseline="0" noProof="0" dirty="0" smtClean="0">
                <a:ln>
                  <a:noFill/>
                </a:ln>
                <a:solidFill>
                  <a:schemeClr val="bg1"/>
                </a:solidFill>
                <a:effectLst/>
                <a:uLnTx/>
                <a:uFillTx/>
                <a:latin typeface="Impact" pitchFamily="34" charset="0"/>
                <a:ea typeface="+mj-ea"/>
                <a:cs typeface="+mj-cs"/>
              </a:rPr>
            </a:br>
            <a:r>
              <a:rPr kumimoji="0" lang="en-US" sz="4400" b="0" i="0" u="none" strike="noStrike" kern="1200" cap="none" spc="0" normalizeH="0" baseline="0" noProof="0" dirty="0" smtClean="0">
                <a:ln>
                  <a:noFill/>
                </a:ln>
                <a:solidFill>
                  <a:schemeClr val="bg1"/>
                </a:solidFill>
                <a:effectLst/>
                <a:uLnTx/>
                <a:uFillTx/>
                <a:latin typeface="Impact" pitchFamily="34" charset="0"/>
                <a:ea typeface="+mj-ea"/>
                <a:cs typeface="+mj-cs"/>
              </a:rPr>
              <a:t>The </a:t>
            </a:r>
            <a:r>
              <a:rPr kumimoji="0" lang="en-US" sz="4400" b="0" i="1" u="none" strike="noStrike" kern="1200" cap="none" spc="0" normalizeH="0" baseline="0" noProof="0" dirty="0" smtClean="0">
                <a:ln>
                  <a:noFill/>
                </a:ln>
                <a:solidFill>
                  <a:schemeClr val="bg1"/>
                </a:solidFill>
                <a:effectLst/>
                <a:uLnTx/>
                <a:uFillTx/>
                <a:latin typeface="Impact" pitchFamily="34" charset="0"/>
                <a:ea typeface="+mj-ea"/>
                <a:cs typeface="+mj-cs"/>
              </a:rPr>
              <a:t>Washington Monthly</a:t>
            </a:r>
            <a:r>
              <a:rPr kumimoji="0" lang="en-US" sz="4400" b="0" i="0" u="none" strike="noStrike" kern="1200" cap="none" spc="0" normalizeH="0" baseline="0" noProof="0" dirty="0" smtClean="0">
                <a:ln>
                  <a:noFill/>
                </a:ln>
                <a:solidFill>
                  <a:schemeClr val="bg1"/>
                </a:solidFill>
                <a:effectLst/>
                <a:uLnTx/>
                <a:uFillTx/>
                <a:latin typeface="Impact" pitchFamily="34" charset="0"/>
                <a:ea typeface="+mj-ea"/>
                <a:cs typeface="+mj-cs"/>
              </a:rPr>
              <a:t>  Annual</a:t>
            </a:r>
            <a:br>
              <a:rPr kumimoji="0" lang="en-US" sz="4400" b="0" i="0" u="none" strike="noStrike" kern="1200" cap="none" spc="0" normalizeH="0" baseline="0" noProof="0" dirty="0" smtClean="0">
                <a:ln>
                  <a:noFill/>
                </a:ln>
                <a:solidFill>
                  <a:schemeClr val="bg1"/>
                </a:solidFill>
                <a:effectLst/>
                <a:uLnTx/>
                <a:uFillTx/>
                <a:latin typeface="Impact" pitchFamily="34" charset="0"/>
                <a:ea typeface="+mj-ea"/>
                <a:cs typeface="+mj-cs"/>
              </a:rPr>
            </a:br>
            <a:r>
              <a:rPr kumimoji="0" lang="en-US" sz="4400" b="0" i="0" u="none" strike="noStrike" kern="1200" cap="none" spc="0" normalizeH="0" baseline="0" noProof="0" dirty="0" smtClean="0">
                <a:ln>
                  <a:noFill/>
                </a:ln>
                <a:solidFill>
                  <a:schemeClr val="bg1"/>
                </a:solidFill>
                <a:effectLst/>
                <a:uLnTx/>
                <a:uFillTx/>
                <a:latin typeface="Impact" pitchFamily="34" charset="0"/>
                <a:ea typeface="+mj-ea"/>
                <a:cs typeface="+mj-cs"/>
              </a:rPr>
              <a:t>College Guide &amp; Rankings</a:t>
            </a:r>
          </a:p>
        </p:txBody>
      </p:sp>
      <p:pic>
        <p:nvPicPr>
          <p:cNvPr id="9" name="Picture 8" descr="WM_2012_college_rank_general_logo_PPT.png"/>
          <p:cNvPicPr>
            <a:picLocks noChangeAspect="1"/>
          </p:cNvPicPr>
          <p:nvPr/>
        </p:nvPicPr>
        <p:blipFill>
          <a:blip r:embed="rId4" cstate="print"/>
          <a:stretch>
            <a:fillRect/>
          </a:stretch>
        </p:blipFill>
        <p:spPr>
          <a:xfrm>
            <a:off x="3581400" y="2895596"/>
            <a:ext cx="1828804" cy="1828804"/>
          </a:xfrm>
          <a:prstGeom prst="rect">
            <a:avLst/>
          </a:prstGeom>
        </p:spPr>
      </p:pic>
      <p:pic>
        <p:nvPicPr>
          <p:cNvPr id="11" name="Picture 10" descr="wm_2012_college_rank_cover.jpg"/>
          <p:cNvPicPr>
            <a:picLocks noChangeAspect="1"/>
          </p:cNvPicPr>
          <p:nvPr/>
        </p:nvPicPr>
        <p:blipFill>
          <a:blip r:embed="rId5" cstate="print"/>
          <a:stretch>
            <a:fillRect/>
          </a:stretch>
        </p:blipFill>
        <p:spPr>
          <a:xfrm rot="20948510">
            <a:off x="1409247" y="2481978"/>
            <a:ext cx="1450588" cy="1882586"/>
          </a:xfrm>
          <a:prstGeom prst="rect">
            <a:avLst/>
          </a:prstGeom>
        </p:spPr>
      </p:pic>
      <p:pic>
        <p:nvPicPr>
          <p:cNvPr id="12" name="Picture 11" descr="wm_2012_college_rank_cover.jpg"/>
          <p:cNvPicPr>
            <a:picLocks noChangeAspect="1"/>
          </p:cNvPicPr>
          <p:nvPr/>
        </p:nvPicPr>
        <p:blipFill>
          <a:blip r:embed="rId5" cstate="print"/>
          <a:stretch>
            <a:fillRect/>
          </a:stretch>
        </p:blipFill>
        <p:spPr>
          <a:xfrm rot="709306">
            <a:off x="6121057" y="2560789"/>
            <a:ext cx="1450588" cy="1882586"/>
          </a:xfrm>
          <a:prstGeom prst="rect">
            <a:avLst/>
          </a:prstGeom>
        </p:spPr>
      </p:pic>
      <p:sp>
        <p:nvSpPr>
          <p:cNvPr id="13" name="TextBox 12"/>
          <p:cNvSpPr txBox="1"/>
          <p:nvPr/>
        </p:nvSpPr>
        <p:spPr>
          <a:xfrm>
            <a:off x="2743200" y="6019800"/>
            <a:ext cx="3429000" cy="738664"/>
          </a:xfrm>
          <a:prstGeom prst="rect">
            <a:avLst/>
          </a:prstGeom>
          <a:noFill/>
        </p:spPr>
        <p:txBody>
          <a:bodyPr wrap="square" rtlCol="0">
            <a:spAutoFit/>
          </a:bodyPr>
          <a:lstStyle/>
          <a:p>
            <a:pPr algn="ctr"/>
            <a:r>
              <a:rPr lang="en-US" sz="2400" b="1" dirty="0" smtClean="0">
                <a:solidFill>
                  <a:schemeClr val="bg1"/>
                </a:solidFill>
              </a:rPr>
              <a:t>Carl Iseli</a:t>
            </a:r>
          </a:p>
          <a:p>
            <a:pPr algn="ctr"/>
            <a:r>
              <a:rPr lang="en-US" b="1" dirty="0" smtClean="0">
                <a:solidFill>
                  <a:schemeClr val="bg1"/>
                </a:solidFill>
              </a:rPr>
              <a:t>VP, Operations &amp; Marketing</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M-Logo-PPT.png"/>
          <p:cNvPicPr>
            <a:picLocks noGrp="1" noChangeAspect="1"/>
          </p:cNvPicPr>
          <p:nvPr>
            <p:ph idx="1"/>
          </p:nvPr>
        </p:nvPicPr>
        <p:blipFill>
          <a:blip r:embed="rId3" cstate="print"/>
          <a:stretch>
            <a:fillRect/>
          </a:stretch>
        </p:blipFill>
        <p:spPr>
          <a:xfrm>
            <a:off x="1066800" y="304800"/>
            <a:ext cx="6784862" cy="1606299"/>
          </a:xfrm>
        </p:spPr>
      </p:pic>
      <p:sp>
        <p:nvSpPr>
          <p:cNvPr id="6" name="Slide Number Placeholder 5"/>
          <p:cNvSpPr>
            <a:spLocks noGrp="1"/>
          </p:cNvSpPr>
          <p:nvPr>
            <p:ph type="sldNum" sz="quarter" idx="12"/>
          </p:nvPr>
        </p:nvSpPr>
        <p:spPr/>
        <p:txBody>
          <a:bodyPr/>
          <a:lstStyle/>
          <a:p>
            <a:fld id="{59600E54-4BC5-4975-8845-13484C30FB9F}" type="slidenum">
              <a:rPr lang="en-US" smtClean="0"/>
              <a:t>3</a:t>
            </a:fld>
            <a:endParaRPr lang="en-US"/>
          </a:p>
        </p:txBody>
      </p:sp>
      <p:sp>
        <p:nvSpPr>
          <p:cNvPr id="7" name="Title 6"/>
          <p:cNvSpPr>
            <a:spLocks noGrp="1"/>
          </p:cNvSpPr>
          <p:nvPr>
            <p:ph type="title"/>
          </p:nvPr>
        </p:nvSpPr>
        <p:spPr>
          <a:xfrm>
            <a:off x="3581400" y="2286000"/>
            <a:ext cx="2209800" cy="2209800"/>
          </a:xfrm>
        </p:spPr>
        <p:txBody>
          <a:bodyPr>
            <a:normAutofit/>
          </a:bodyPr>
          <a:lstStyle/>
          <a:p>
            <a:r>
              <a:rPr lang="en-US" sz="6000" dirty="0" err="1" smtClean="0">
                <a:solidFill>
                  <a:schemeClr val="bg1"/>
                </a:solidFill>
                <a:latin typeface="Impact" pitchFamily="34" charset="0"/>
              </a:rPr>
              <a:t>vs</a:t>
            </a:r>
            <a:endParaRPr lang="en-US" sz="6000" dirty="0">
              <a:solidFill>
                <a:schemeClr val="bg1"/>
              </a:solidFill>
              <a:latin typeface="Impact" pitchFamily="34" charset="0"/>
            </a:endParaRPr>
          </a:p>
        </p:txBody>
      </p:sp>
      <p:pic>
        <p:nvPicPr>
          <p:cNvPr id="8" name="Picture 7" descr="US_News_Logo.png"/>
          <p:cNvPicPr>
            <a:picLocks noChangeAspect="1"/>
          </p:cNvPicPr>
          <p:nvPr/>
        </p:nvPicPr>
        <p:blipFill>
          <a:blip r:embed="rId4" cstate="print"/>
          <a:stretch>
            <a:fillRect/>
          </a:stretch>
        </p:blipFill>
        <p:spPr>
          <a:xfrm>
            <a:off x="1219200" y="2286000"/>
            <a:ext cx="2247543" cy="2247543"/>
          </a:xfrm>
          <a:prstGeom prst="rect">
            <a:avLst/>
          </a:prstGeom>
        </p:spPr>
      </p:pic>
      <p:pic>
        <p:nvPicPr>
          <p:cNvPr id="9" name="Picture 8" descr="WM_2012_college_rank_general_logo_PPT.png"/>
          <p:cNvPicPr>
            <a:picLocks noChangeAspect="1"/>
          </p:cNvPicPr>
          <p:nvPr/>
        </p:nvPicPr>
        <p:blipFill>
          <a:blip r:embed="rId5" cstate="print"/>
          <a:stretch>
            <a:fillRect/>
          </a:stretch>
        </p:blipFill>
        <p:spPr>
          <a:xfrm>
            <a:off x="5791200" y="2286000"/>
            <a:ext cx="2209800" cy="2209800"/>
          </a:xfrm>
          <a:prstGeom prst="rect">
            <a:avLst/>
          </a:prstGeom>
        </p:spPr>
      </p:pic>
      <p:sp>
        <p:nvSpPr>
          <p:cNvPr id="10" name="TextBox 9"/>
          <p:cNvSpPr txBox="1"/>
          <p:nvPr/>
        </p:nvSpPr>
        <p:spPr>
          <a:xfrm>
            <a:off x="1143000" y="4724400"/>
            <a:ext cx="3048000" cy="1200329"/>
          </a:xfrm>
          <a:prstGeom prst="rect">
            <a:avLst/>
          </a:prstGeom>
          <a:noFill/>
        </p:spPr>
        <p:txBody>
          <a:bodyPr wrap="square" rtlCol="0">
            <a:spAutoFit/>
          </a:bodyPr>
          <a:lstStyle/>
          <a:p>
            <a:pPr>
              <a:buFont typeface="Wingdings" pitchFamily="2" charset="2"/>
              <a:buChar char="§"/>
            </a:pPr>
            <a:r>
              <a:rPr lang="en-US" b="1" dirty="0">
                <a:solidFill>
                  <a:schemeClr val="bg1"/>
                </a:solidFill>
              </a:rPr>
              <a:t> </a:t>
            </a:r>
            <a:r>
              <a:rPr lang="en-US" b="1" dirty="0" smtClean="0">
                <a:solidFill>
                  <a:schemeClr val="bg1"/>
                </a:solidFill>
              </a:rPr>
              <a:t>Beauty Contest</a:t>
            </a:r>
          </a:p>
          <a:p>
            <a:pPr>
              <a:buFont typeface="Wingdings" pitchFamily="2" charset="2"/>
              <a:buChar char="§"/>
            </a:pPr>
            <a:r>
              <a:rPr lang="en-US" b="1" dirty="0" smtClean="0">
                <a:solidFill>
                  <a:schemeClr val="bg1"/>
                </a:solidFill>
              </a:rPr>
              <a:t> Lacks Useful Measures</a:t>
            </a:r>
          </a:p>
          <a:p>
            <a:pPr>
              <a:buFont typeface="Wingdings" pitchFamily="2" charset="2"/>
              <a:buChar char="§"/>
            </a:pPr>
            <a:r>
              <a:rPr lang="en-US" b="1" dirty="0">
                <a:solidFill>
                  <a:schemeClr val="bg1"/>
                </a:solidFill>
              </a:rPr>
              <a:t> </a:t>
            </a:r>
            <a:r>
              <a:rPr lang="en-US" b="1" dirty="0" smtClean="0">
                <a:solidFill>
                  <a:schemeClr val="bg1"/>
                </a:solidFill>
              </a:rPr>
              <a:t>Biased Toward Wealthy</a:t>
            </a:r>
          </a:p>
          <a:p>
            <a:pPr>
              <a:buFont typeface="Wingdings" pitchFamily="2" charset="2"/>
              <a:buChar char="§"/>
            </a:pPr>
            <a:r>
              <a:rPr lang="en-US" b="1" dirty="0">
                <a:solidFill>
                  <a:schemeClr val="bg1"/>
                </a:solidFill>
              </a:rPr>
              <a:t> </a:t>
            </a:r>
            <a:r>
              <a:rPr lang="en-US" b="1" dirty="0" err="1" smtClean="0">
                <a:solidFill>
                  <a:schemeClr val="bg1"/>
                </a:solidFill>
              </a:rPr>
              <a:t>Underserves</a:t>
            </a:r>
            <a:r>
              <a:rPr lang="en-US" b="1" dirty="0" smtClean="0">
                <a:solidFill>
                  <a:schemeClr val="bg1"/>
                </a:solidFill>
              </a:rPr>
              <a:t>  Working Class</a:t>
            </a:r>
            <a:endParaRPr lang="en-US" b="1" dirty="0">
              <a:solidFill>
                <a:schemeClr val="bg1"/>
              </a:solidFill>
            </a:endParaRPr>
          </a:p>
        </p:txBody>
      </p:sp>
      <p:sp>
        <p:nvSpPr>
          <p:cNvPr id="11" name="TextBox 10"/>
          <p:cNvSpPr txBox="1"/>
          <p:nvPr/>
        </p:nvSpPr>
        <p:spPr>
          <a:xfrm>
            <a:off x="5334000" y="4648200"/>
            <a:ext cx="3352800" cy="1200329"/>
          </a:xfrm>
          <a:prstGeom prst="rect">
            <a:avLst/>
          </a:prstGeom>
          <a:noFill/>
        </p:spPr>
        <p:txBody>
          <a:bodyPr wrap="square" rtlCol="0">
            <a:spAutoFit/>
          </a:bodyPr>
          <a:lstStyle/>
          <a:p>
            <a:pPr>
              <a:buFont typeface="Wingdings" pitchFamily="2" charset="2"/>
              <a:buChar char="§"/>
            </a:pPr>
            <a:r>
              <a:rPr lang="en-US" b="1" dirty="0">
                <a:solidFill>
                  <a:schemeClr val="bg1"/>
                </a:solidFill>
              </a:rPr>
              <a:t> </a:t>
            </a:r>
            <a:r>
              <a:rPr lang="en-US" b="1" dirty="0" smtClean="0">
                <a:solidFill>
                  <a:schemeClr val="bg1"/>
                </a:solidFill>
              </a:rPr>
              <a:t>Performance Based to Promote</a:t>
            </a:r>
          </a:p>
          <a:p>
            <a:pPr>
              <a:buFont typeface="Wingdings" pitchFamily="2" charset="2"/>
              <a:buChar char="§"/>
            </a:pPr>
            <a:r>
              <a:rPr lang="en-US" b="1" dirty="0" smtClean="0">
                <a:solidFill>
                  <a:schemeClr val="bg1"/>
                </a:solidFill>
              </a:rPr>
              <a:t> Research</a:t>
            </a:r>
          </a:p>
          <a:p>
            <a:pPr>
              <a:buFont typeface="Wingdings" pitchFamily="2" charset="2"/>
              <a:buChar char="§"/>
            </a:pPr>
            <a:r>
              <a:rPr lang="en-US" b="1" dirty="0">
                <a:solidFill>
                  <a:schemeClr val="bg1"/>
                </a:solidFill>
              </a:rPr>
              <a:t> </a:t>
            </a:r>
            <a:r>
              <a:rPr lang="en-US" b="1" dirty="0" smtClean="0">
                <a:solidFill>
                  <a:schemeClr val="bg1"/>
                </a:solidFill>
              </a:rPr>
              <a:t>Service</a:t>
            </a:r>
          </a:p>
          <a:p>
            <a:pPr>
              <a:buFont typeface="Wingdings" pitchFamily="2" charset="2"/>
              <a:buChar char="§"/>
            </a:pPr>
            <a:r>
              <a:rPr lang="en-US" b="1" dirty="0">
                <a:solidFill>
                  <a:schemeClr val="bg1"/>
                </a:solidFill>
              </a:rPr>
              <a:t> </a:t>
            </a:r>
            <a:r>
              <a:rPr lang="en-US" b="1" dirty="0" smtClean="0">
                <a:solidFill>
                  <a:schemeClr val="bg1"/>
                </a:solidFill>
              </a:rPr>
              <a:t>Social Mobility</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M-Logo-PPT.png"/>
          <p:cNvPicPr>
            <a:picLocks noGrp="1" noChangeAspect="1"/>
          </p:cNvPicPr>
          <p:nvPr>
            <p:ph idx="1"/>
          </p:nvPr>
        </p:nvPicPr>
        <p:blipFill>
          <a:blip r:embed="rId3" cstate="print"/>
          <a:stretch>
            <a:fillRect/>
          </a:stretch>
        </p:blipFill>
        <p:spPr>
          <a:xfrm>
            <a:off x="1066800" y="304800"/>
            <a:ext cx="6784862" cy="1606299"/>
          </a:xfrm>
        </p:spPr>
      </p:pic>
      <p:sp>
        <p:nvSpPr>
          <p:cNvPr id="6" name="Slide Number Placeholder 5"/>
          <p:cNvSpPr>
            <a:spLocks noGrp="1"/>
          </p:cNvSpPr>
          <p:nvPr>
            <p:ph type="sldNum" sz="quarter" idx="12"/>
          </p:nvPr>
        </p:nvSpPr>
        <p:spPr/>
        <p:txBody>
          <a:bodyPr/>
          <a:lstStyle/>
          <a:p>
            <a:fld id="{59600E54-4BC5-4975-8845-13484C30FB9F}" type="slidenum">
              <a:rPr lang="en-US" smtClean="0"/>
              <a:t>4</a:t>
            </a:fld>
            <a:endParaRPr lang="en-US"/>
          </a:p>
        </p:txBody>
      </p:sp>
      <p:sp>
        <p:nvSpPr>
          <p:cNvPr id="7" name="Title 6"/>
          <p:cNvSpPr>
            <a:spLocks noGrp="1"/>
          </p:cNvSpPr>
          <p:nvPr>
            <p:ph type="title"/>
          </p:nvPr>
        </p:nvSpPr>
        <p:spPr/>
        <p:txBody>
          <a:bodyPr/>
          <a:lstStyle/>
          <a:p>
            <a:r>
              <a:rPr lang="en-US" dirty="0" smtClean="0"/>
              <a:t> </a:t>
            </a:r>
            <a:endParaRPr lang="en-US" dirty="0"/>
          </a:p>
        </p:txBody>
      </p:sp>
      <p:pic>
        <p:nvPicPr>
          <p:cNvPr id="8" name="Picture 7" descr="Bang for buck.JPG"/>
          <p:cNvPicPr>
            <a:picLocks noChangeAspect="1"/>
          </p:cNvPicPr>
          <p:nvPr/>
        </p:nvPicPr>
        <p:blipFill>
          <a:blip r:embed="rId4" cstate="print"/>
          <a:stretch>
            <a:fillRect/>
          </a:stretch>
        </p:blipFill>
        <p:spPr>
          <a:xfrm rot="943524">
            <a:off x="5282987" y="2724418"/>
            <a:ext cx="2573628" cy="3352800"/>
          </a:xfrm>
          <a:prstGeom prst="rect">
            <a:avLst/>
          </a:prstGeom>
        </p:spPr>
      </p:pic>
      <p:pic>
        <p:nvPicPr>
          <p:cNvPr id="9" name="Picture 8" descr="ToC.JPG"/>
          <p:cNvPicPr>
            <a:picLocks noChangeAspect="1"/>
          </p:cNvPicPr>
          <p:nvPr/>
        </p:nvPicPr>
        <p:blipFill>
          <a:blip r:embed="rId5" cstate="print"/>
          <a:stretch>
            <a:fillRect/>
          </a:stretch>
        </p:blipFill>
        <p:spPr>
          <a:xfrm>
            <a:off x="3352800" y="2438400"/>
            <a:ext cx="2560320" cy="3359326"/>
          </a:xfrm>
          <a:prstGeom prst="rect">
            <a:avLst/>
          </a:prstGeom>
        </p:spPr>
      </p:pic>
      <p:pic>
        <p:nvPicPr>
          <p:cNvPr id="10" name="Picture 9" descr="wm_2012_college_rank_cover.jpg"/>
          <p:cNvPicPr>
            <a:picLocks noChangeAspect="1"/>
          </p:cNvPicPr>
          <p:nvPr/>
        </p:nvPicPr>
        <p:blipFill>
          <a:blip r:embed="rId6" cstate="print"/>
          <a:stretch>
            <a:fillRect/>
          </a:stretch>
        </p:blipFill>
        <p:spPr>
          <a:xfrm rot="20818911">
            <a:off x="1182627" y="2686286"/>
            <a:ext cx="2583431" cy="3352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M-Logo-PPT.png"/>
          <p:cNvPicPr>
            <a:picLocks noGrp="1" noChangeAspect="1"/>
          </p:cNvPicPr>
          <p:nvPr>
            <p:ph idx="1"/>
          </p:nvPr>
        </p:nvPicPr>
        <p:blipFill>
          <a:blip r:embed="rId3" cstate="print"/>
          <a:stretch>
            <a:fillRect/>
          </a:stretch>
        </p:blipFill>
        <p:spPr>
          <a:xfrm>
            <a:off x="1066800" y="304800"/>
            <a:ext cx="6784862" cy="1606299"/>
          </a:xfrm>
        </p:spPr>
      </p:pic>
      <p:sp>
        <p:nvSpPr>
          <p:cNvPr id="6" name="Slide Number Placeholder 5"/>
          <p:cNvSpPr>
            <a:spLocks noGrp="1"/>
          </p:cNvSpPr>
          <p:nvPr>
            <p:ph type="sldNum" sz="quarter" idx="12"/>
          </p:nvPr>
        </p:nvSpPr>
        <p:spPr/>
        <p:txBody>
          <a:bodyPr/>
          <a:lstStyle/>
          <a:p>
            <a:fld id="{59600E54-4BC5-4975-8845-13484C30FB9F}" type="slidenum">
              <a:rPr lang="en-US" smtClean="0"/>
              <a:t>5</a:t>
            </a:fld>
            <a:endParaRPr lang="en-US"/>
          </a:p>
        </p:txBody>
      </p:sp>
      <p:sp>
        <p:nvSpPr>
          <p:cNvPr id="7" name="Title 6"/>
          <p:cNvSpPr>
            <a:spLocks noGrp="1"/>
          </p:cNvSpPr>
          <p:nvPr>
            <p:ph type="title"/>
          </p:nvPr>
        </p:nvSpPr>
        <p:spPr>
          <a:xfrm>
            <a:off x="7086600" y="2590800"/>
            <a:ext cx="1981200" cy="838200"/>
          </a:xfrm>
        </p:spPr>
        <p:txBody>
          <a:bodyPr>
            <a:normAutofit/>
          </a:bodyPr>
          <a:lstStyle/>
          <a:p>
            <a:r>
              <a:rPr lang="en-US" sz="3600" b="1" dirty="0" smtClean="0">
                <a:solidFill>
                  <a:schemeClr val="bg1"/>
                </a:solidFill>
              </a:rPr>
              <a:t>Metrics</a:t>
            </a:r>
            <a:endParaRPr lang="en-US" sz="3600" b="1" dirty="0">
              <a:solidFill>
                <a:schemeClr val="bg1"/>
              </a:solidFill>
            </a:endParaRPr>
          </a:p>
        </p:txBody>
      </p:sp>
      <p:pic>
        <p:nvPicPr>
          <p:cNvPr id="8" name="Picture 7" descr="CG Web.JPG"/>
          <p:cNvPicPr>
            <a:picLocks noChangeAspect="1"/>
          </p:cNvPicPr>
          <p:nvPr/>
        </p:nvPicPr>
        <p:blipFill>
          <a:blip r:embed="rId4" cstate="print"/>
          <a:stretch>
            <a:fillRect/>
          </a:stretch>
        </p:blipFill>
        <p:spPr>
          <a:xfrm>
            <a:off x="228600" y="2667000"/>
            <a:ext cx="6705600" cy="3241734"/>
          </a:xfrm>
          <a:prstGeom prst="rect">
            <a:avLst/>
          </a:prstGeom>
        </p:spPr>
      </p:pic>
      <p:pic>
        <p:nvPicPr>
          <p:cNvPr id="9" name="Picture 8" descr="CG New vs Return.JPG"/>
          <p:cNvPicPr>
            <a:picLocks noChangeAspect="1"/>
          </p:cNvPicPr>
          <p:nvPr/>
        </p:nvPicPr>
        <p:blipFill>
          <a:blip r:embed="rId5" cstate="print"/>
          <a:stretch>
            <a:fillRect/>
          </a:stretch>
        </p:blipFill>
        <p:spPr>
          <a:xfrm>
            <a:off x="7086600" y="4724400"/>
            <a:ext cx="1795463" cy="690563"/>
          </a:xfrm>
          <a:prstGeom prst="rect">
            <a:avLst/>
          </a:prstGeom>
        </p:spPr>
      </p:pic>
      <p:pic>
        <p:nvPicPr>
          <p:cNvPr id="10" name="Picture 9" descr="CG Visits.JPG"/>
          <p:cNvPicPr>
            <a:picLocks noChangeAspect="1"/>
          </p:cNvPicPr>
          <p:nvPr/>
        </p:nvPicPr>
        <p:blipFill>
          <a:blip r:embed="rId6" cstate="print"/>
          <a:stretch>
            <a:fillRect/>
          </a:stretch>
        </p:blipFill>
        <p:spPr>
          <a:xfrm>
            <a:off x="7117427" y="3581400"/>
            <a:ext cx="1778923" cy="914400"/>
          </a:xfrm>
          <a:prstGeom prst="rect">
            <a:avLst/>
          </a:prstGeom>
        </p:spPr>
      </p:pic>
      <p:pic>
        <p:nvPicPr>
          <p:cNvPr id="11" name="Picture 10" descr="CG Natl.JPG"/>
          <p:cNvPicPr>
            <a:picLocks noChangeAspect="1"/>
          </p:cNvPicPr>
          <p:nvPr/>
        </p:nvPicPr>
        <p:blipFill>
          <a:blip r:embed="rId7" cstate="print"/>
          <a:stretch>
            <a:fillRect/>
          </a:stretch>
        </p:blipFill>
        <p:spPr>
          <a:xfrm>
            <a:off x="152400" y="2133600"/>
            <a:ext cx="8915400" cy="4297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ou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M-Logo-PPT.png"/>
          <p:cNvPicPr>
            <a:picLocks noGrp="1" noChangeAspect="1"/>
          </p:cNvPicPr>
          <p:nvPr>
            <p:ph idx="1"/>
          </p:nvPr>
        </p:nvPicPr>
        <p:blipFill>
          <a:blip r:embed="rId3" cstate="print"/>
          <a:stretch>
            <a:fillRect/>
          </a:stretch>
        </p:blipFill>
        <p:spPr>
          <a:xfrm>
            <a:off x="1066800" y="304800"/>
            <a:ext cx="6784862" cy="1606299"/>
          </a:xfrm>
        </p:spPr>
      </p:pic>
      <p:sp>
        <p:nvSpPr>
          <p:cNvPr id="6" name="Slide Number Placeholder 5"/>
          <p:cNvSpPr>
            <a:spLocks noGrp="1"/>
          </p:cNvSpPr>
          <p:nvPr>
            <p:ph type="sldNum" sz="quarter" idx="12"/>
          </p:nvPr>
        </p:nvSpPr>
        <p:spPr/>
        <p:txBody>
          <a:bodyPr/>
          <a:lstStyle/>
          <a:p>
            <a:fld id="{59600E54-4BC5-4975-8845-13484C30FB9F}" type="slidenum">
              <a:rPr lang="en-US" smtClean="0"/>
              <a:t>6</a:t>
            </a:fld>
            <a:endParaRPr lang="en-US"/>
          </a:p>
        </p:txBody>
      </p:sp>
      <p:pic>
        <p:nvPicPr>
          <p:cNvPr id="8" name="Picture 7" descr="MSN 1 in 5 debt 2010.JPG"/>
          <p:cNvPicPr>
            <a:picLocks noChangeAspect="1"/>
          </p:cNvPicPr>
          <p:nvPr/>
        </p:nvPicPr>
        <p:blipFill>
          <a:blip r:embed="rId4" cstate="print"/>
          <a:stretch>
            <a:fillRect/>
          </a:stretch>
        </p:blipFill>
        <p:spPr>
          <a:xfrm>
            <a:off x="1135913" y="2188425"/>
            <a:ext cx="6572250" cy="4000500"/>
          </a:xfrm>
          <a:prstGeom prst="rect">
            <a:avLst/>
          </a:prstGeom>
        </p:spPr>
      </p:pic>
      <p:pic>
        <p:nvPicPr>
          <p:cNvPr id="9" name="Picture 8" descr="MSN2 9 point 1 defaulted.JPG"/>
          <p:cNvPicPr>
            <a:picLocks noChangeAspect="1"/>
          </p:cNvPicPr>
          <p:nvPr/>
        </p:nvPicPr>
        <p:blipFill>
          <a:blip r:embed="rId5" cstate="print"/>
          <a:stretch>
            <a:fillRect/>
          </a:stretch>
        </p:blipFill>
        <p:spPr>
          <a:xfrm>
            <a:off x="1143000" y="2209800"/>
            <a:ext cx="6543675" cy="3962400"/>
          </a:xfrm>
          <a:prstGeom prst="rect">
            <a:avLst/>
          </a:prstGeom>
        </p:spPr>
      </p:pic>
      <p:pic>
        <p:nvPicPr>
          <p:cNvPr id="10" name="Picture 9" descr="MSN3 WM points.JPG"/>
          <p:cNvPicPr>
            <a:picLocks noChangeAspect="1"/>
          </p:cNvPicPr>
          <p:nvPr/>
        </p:nvPicPr>
        <p:blipFill>
          <a:blip r:embed="rId6" cstate="print"/>
          <a:stretch>
            <a:fillRect/>
          </a:stretch>
        </p:blipFill>
        <p:spPr>
          <a:xfrm>
            <a:off x="1143000" y="2209800"/>
            <a:ext cx="6572250" cy="4000500"/>
          </a:xfrm>
          <a:prstGeom prst="rect">
            <a:avLst/>
          </a:prstGeom>
        </p:spPr>
      </p:pic>
      <p:pic>
        <p:nvPicPr>
          <p:cNvPr id="11" name="Picture 10" descr="MSN4 WM 14 of top 20.jpg"/>
          <p:cNvPicPr>
            <a:picLocks noChangeAspect="1"/>
          </p:cNvPicPr>
          <p:nvPr/>
        </p:nvPicPr>
        <p:blipFill>
          <a:blip r:embed="rId7" cstate="print"/>
          <a:stretch>
            <a:fillRect/>
          </a:stretch>
        </p:blipFill>
        <p:spPr>
          <a:xfrm>
            <a:off x="1143000" y="2209800"/>
            <a:ext cx="6562725" cy="3981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M-Logo-PPT.png"/>
          <p:cNvPicPr>
            <a:picLocks noGrp="1" noChangeAspect="1"/>
          </p:cNvPicPr>
          <p:nvPr>
            <p:ph idx="1"/>
          </p:nvPr>
        </p:nvPicPr>
        <p:blipFill>
          <a:blip r:embed="rId3" cstate="print"/>
          <a:stretch>
            <a:fillRect/>
          </a:stretch>
        </p:blipFill>
        <p:spPr>
          <a:xfrm>
            <a:off x="1066800" y="304800"/>
            <a:ext cx="6784862" cy="1606299"/>
          </a:xfrm>
        </p:spPr>
      </p:pic>
      <p:sp>
        <p:nvSpPr>
          <p:cNvPr id="6" name="Slide Number Placeholder 5"/>
          <p:cNvSpPr>
            <a:spLocks noGrp="1"/>
          </p:cNvSpPr>
          <p:nvPr>
            <p:ph type="sldNum" sz="quarter" idx="12"/>
          </p:nvPr>
        </p:nvSpPr>
        <p:spPr/>
        <p:txBody>
          <a:bodyPr/>
          <a:lstStyle/>
          <a:p>
            <a:fld id="{59600E54-4BC5-4975-8845-13484C30FB9F}" type="slidenum">
              <a:rPr lang="en-US" smtClean="0"/>
              <a:t>7</a:t>
            </a:fld>
            <a:endParaRPr lang="en-US"/>
          </a:p>
        </p:txBody>
      </p:sp>
      <p:pic>
        <p:nvPicPr>
          <p:cNvPr id="8" name="Picture 7" descr="NYT Nocera.JPG"/>
          <p:cNvPicPr>
            <a:picLocks noChangeAspect="1"/>
          </p:cNvPicPr>
          <p:nvPr/>
        </p:nvPicPr>
        <p:blipFill>
          <a:blip r:embed="rId4" cstate="print"/>
          <a:stretch>
            <a:fillRect/>
          </a:stretch>
        </p:blipFill>
        <p:spPr>
          <a:xfrm>
            <a:off x="4876800" y="2667000"/>
            <a:ext cx="3943671" cy="3429000"/>
          </a:xfrm>
          <a:prstGeom prst="rect">
            <a:avLst/>
          </a:prstGeom>
        </p:spPr>
      </p:pic>
      <p:pic>
        <p:nvPicPr>
          <p:cNvPr id="9" name="Picture 8" descr="Atlantic logo.JPG"/>
          <p:cNvPicPr>
            <a:picLocks noChangeAspect="1"/>
          </p:cNvPicPr>
          <p:nvPr/>
        </p:nvPicPr>
        <p:blipFill>
          <a:blip r:embed="rId5" cstate="print"/>
          <a:stretch>
            <a:fillRect/>
          </a:stretch>
        </p:blipFill>
        <p:spPr>
          <a:xfrm>
            <a:off x="762000" y="3352800"/>
            <a:ext cx="1676400" cy="595036"/>
          </a:xfrm>
          <a:prstGeom prst="rect">
            <a:avLst/>
          </a:prstGeom>
        </p:spPr>
      </p:pic>
      <p:pic>
        <p:nvPicPr>
          <p:cNvPr id="10" name="Picture 9" descr="NYT logo.JPG"/>
          <p:cNvPicPr>
            <a:picLocks noChangeAspect="1"/>
          </p:cNvPicPr>
          <p:nvPr/>
        </p:nvPicPr>
        <p:blipFill>
          <a:blip r:embed="rId6" cstate="print"/>
          <a:stretch>
            <a:fillRect/>
          </a:stretch>
        </p:blipFill>
        <p:spPr>
          <a:xfrm>
            <a:off x="5562600" y="1981200"/>
            <a:ext cx="3286539" cy="609600"/>
          </a:xfrm>
          <a:prstGeom prst="rect">
            <a:avLst/>
          </a:prstGeom>
        </p:spPr>
      </p:pic>
      <p:pic>
        <p:nvPicPr>
          <p:cNvPr id="11" name="Picture 10" descr="WaPost logo.JPG"/>
          <p:cNvPicPr>
            <a:picLocks noChangeAspect="1"/>
          </p:cNvPicPr>
          <p:nvPr/>
        </p:nvPicPr>
        <p:blipFill>
          <a:blip r:embed="rId7" cstate="print"/>
          <a:stretch>
            <a:fillRect/>
          </a:stretch>
        </p:blipFill>
        <p:spPr>
          <a:xfrm>
            <a:off x="533400" y="2362200"/>
            <a:ext cx="3389671" cy="533400"/>
          </a:xfrm>
          <a:prstGeom prst="rect">
            <a:avLst/>
          </a:prstGeom>
        </p:spPr>
      </p:pic>
      <p:pic>
        <p:nvPicPr>
          <p:cNvPr id="12" name="Picture 11" descr="NPR Headline.JPG"/>
          <p:cNvPicPr>
            <a:picLocks noChangeAspect="1"/>
          </p:cNvPicPr>
          <p:nvPr/>
        </p:nvPicPr>
        <p:blipFill>
          <a:blip r:embed="rId8" cstate="print"/>
          <a:stretch>
            <a:fillRect/>
          </a:stretch>
        </p:blipFill>
        <p:spPr>
          <a:xfrm>
            <a:off x="533400" y="5548650"/>
            <a:ext cx="3657600" cy="471149"/>
          </a:xfrm>
          <a:prstGeom prst="rect">
            <a:avLst/>
          </a:prstGeom>
        </p:spPr>
      </p:pic>
      <p:pic>
        <p:nvPicPr>
          <p:cNvPr id="13" name="Picture 12" descr="NPR logo.JPG"/>
          <p:cNvPicPr>
            <a:picLocks noChangeAspect="1"/>
          </p:cNvPicPr>
          <p:nvPr/>
        </p:nvPicPr>
        <p:blipFill>
          <a:blip r:embed="rId9" cstate="print"/>
          <a:stretch>
            <a:fillRect/>
          </a:stretch>
        </p:blipFill>
        <p:spPr>
          <a:xfrm>
            <a:off x="762000" y="4724400"/>
            <a:ext cx="1752600" cy="778933"/>
          </a:xfrm>
          <a:prstGeom prst="rect">
            <a:avLst/>
          </a:prstGeom>
        </p:spPr>
      </p:pic>
      <p:pic>
        <p:nvPicPr>
          <p:cNvPr id="14" name="Picture 13" descr="MSNBC logo.JPG"/>
          <p:cNvPicPr>
            <a:picLocks noChangeAspect="1"/>
          </p:cNvPicPr>
          <p:nvPr/>
        </p:nvPicPr>
        <p:blipFill>
          <a:blip r:embed="rId10" cstate="print"/>
          <a:stretch>
            <a:fillRect/>
          </a:stretch>
        </p:blipFill>
        <p:spPr>
          <a:xfrm>
            <a:off x="2971800" y="4038600"/>
            <a:ext cx="1300163" cy="660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out)">
                                      <p:cBhvr>
                                        <p:cTn id="11" dur="500"/>
                                        <p:tgtEl>
                                          <p:spTgt spid="11"/>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out)">
                                      <p:cBhvr>
                                        <p:cTn id="15" dur="500"/>
                                        <p:tgtEl>
                                          <p:spTgt spid="14"/>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out)">
                                      <p:cBhvr>
                                        <p:cTn id="19" dur="500"/>
                                        <p:tgtEl>
                                          <p:spTgt spid="13"/>
                                        </p:tgtEl>
                                      </p:cBhvr>
                                    </p:animEffec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2000"/>
                            </p:stCondLst>
                            <p:childTnLst>
                              <p:par>
                                <p:cTn id="23" presetID="4" presetClass="entr" presetSubtype="3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out)">
                                      <p:cBhvr>
                                        <p:cTn id="25" dur="500"/>
                                        <p:tgtEl>
                                          <p:spTgt spid="10"/>
                                        </p:tgtEl>
                                      </p:cBhvr>
                                    </p:animEffect>
                                  </p:childTnLst>
                                </p:cTn>
                              </p:par>
                              <p:par>
                                <p:cTn id="26" presetID="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M-Logo-PPT.png"/>
          <p:cNvPicPr>
            <a:picLocks noGrp="1" noChangeAspect="1"/>
          </p:cNvPicPr>
          <p:nvPr>
            <p:ph idx="1"/>
          </p:nvPr>
        </p:nvPicPr>
        <p:blipFill>
          <a:blip r:embed="rId3" cstate="print"/>
          <a:stretch>
            <a:fillRect/>
          </a:stretch>
        </p:blipFill>
        <p:spPr>
          <a:xfrm>
            <a:off x="1066800" y="304800"/>
            <a:ext cx="6784862" cy="1606299"/>
          </a:xfrm>
        </p:spPr>
      </p:pic>
      <p:sp>
        <p:nvSpPr>
          <p:cNvPr id="6" name="Slide Number Placeholder 5"/>
          <p:cNvSpPr>
            <a:spLocks noGrp="1"/>
          </p:cNvSpPr>
          <p:nvPr>
            <p:ph type="sldNum" sz="quarter" idx="12"/>
          </p:nvPr>
        </p:nvSpPr>
        <p:spPr/>
        <p:txBody>
          <a:bodyPr/>
          <a:lstStyle/>
          <a:p>
            <a:fld id="{59600E54-4BC5-4975-8845-13484C30FB9F}" type="slidenum">
              <a:rPr lang="en-US" smtClean="0"/>
              <a:t>8</a:t>
            </a:fld>
            <a:endParaRPr lang="en-US"/>
          </a:p>
        </p:txBody>
      </p:sp>
      <p:pic>
        <p:nvPicPr>
          <p:cNvPr id="8" name="Picture 7" descr="Atlantic logo.JPG"/>
          <p:cNvPicPr>
            <a:picLocks noChangeAspect="1"/>
          </p:cNvPicPr>
          <p:nvPr/>
        </p:nvPicPr>
        <p:blipFill>
          <a:blip r:embed="rId4" cstate="print"/>
          <a:stretch>
            <a:fillRect/>
          </a:stretch>
        </p:blipFill>
        <p:spPr>
          <a:xfrm>
            <a:off x="609600" y="2121376"/>
            <a:ext cx="2181225" cy="774224"/>
          </a:xfrm>
          <a:prstGeom prst="rect">
            <a:avLst/>
          </a:prstGeom>
        </p:spPr>
      </p:pic>
      <p:pic>
        <p:nvPicPr>
          <p:cNvPr id="9" name="Picture 8" descr="Atlantic headline.JPG"/>
          <p:cNvPicPr>
            <a:picLocks noChangeAspect="1"/>
          </p:cNvPicPr>
          <p:nvPr/>
        </p:nvPicPr>
        <p:blipFill>
          <a:blip r:embed="rId5" cstate="print"/>
          <a:stretch>
            <a:fillRect/>
          </a:stretch>
        </p:blipFill>
        <p:spPr>
          <a:xfrm>
            <a:off x="2743200" y="2122085"/>
            <a:ext cx="5867400" cy="773515"/>
          </a:xfrm>
          <a:prstGeom prst="rect">
            <a:avLst/>
          </a:prstGeom>
        </p:spPr>
      </p:pic>
      <p:pic>
        <p:nvPicPr>
          <p:cNvPr id="10" name="Picture 9" descr="Atlantic Video.JPG"/>
          <p:cNvPicPr>
            <a:picLocks noChangeAspect="1"/>
          </p:cNvPicPr>
          <p:nvPr/>
        </p:nvPicPr>
        <p:blipFill>
          <a:blip r:embed="rId6" cstate="print"/>
          <a:stretch>
            <a:fillRect/>
          </a:stretch>
        </p:blipFill>
        <p:spPr>
          <a:xfrm>
            <a:off x="609600" y="2895600"/>
            <a:ext cx="8085909" cy="3200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M-Logo-PPT.png"/>
          <p:cNvPicPr>
            <a:picLocks noGrp="1" noChangeAspect="1"/>
          </p:cNvPicPr>
          <p:nvPr>
            <p:ph idx="1"/>
          </p:nvPr>
        </p:nvPicPr>
        <p:blipFill>
          <a:blip r:embed="rId3" cstate="print"/>
          <a:stretch>
            <a:fillRect/>
          </a:stretch>
        </p:blipFill>
        <p:spPr>
          <a:xfrm>
            <a:off x="1066800" y="304800"/>
            <a:ext cx="6784862" cy="1606299"/>
          </a:xfrm>
        </p:spPr>
      </p:pic>
      <p:sp>
        <p:nvSpPr>
          <p:cNvPr id="6" name="Slide Number Placeholder 5"/>
          <p:cNvSpPr>
            <a:spLocks noGrp="1"/>
          </p:cNvSpPr>
          <p:nvPr>
            <p:ph type="sldNum" sz="quarter" idx="12"/>
          </p:nvPr>
        </p:nvSpPr>
        <p:spPr/>
        <p:txBody>
          <a:bodyPr/>
          <a:lstStyle/>
          <a:p>
            <a:fld id="{59600E54-4BC5-4975-8845-13484C30FB9F}" type="slidenum">
              <a:rPr lang="en-US" smtClean="0"/>
              <a:t>9</a:t>
            </a:fld>
            <a:endParaRPr lang="en-US"/>
          </a:p>
        </p:txBody>
      </p:sp>
      <p:sp>
        <p:nvSpPr>
          <p:cNvPr id="8" name="Title 1"/>
          <p:cNvSpPr txBox="1">
            <a:spLocks/>
          </p:cNvSpPr>
          <p:nvPr/>
        </p:nvSpPr>
        <p:spPr>
          <a:xfrm>
            <a:off x="457200" y="1752600"/>
            <a:ext cx="8229600" cy="464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bg1"/>
                </a:solidFill>
                <a:effectLst/>
                <a:uLnTx/>
                <a:uFillTx/>
                <a:latin typeface="Impact" pitchFamily="34" charset="0"/>
                <a:ea typeface="+mj-ea"/>
                <a:cs typeface="+mj-cs"/>
              </a:rPr>
              <a:t>IMPACT:</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5400" dirty="0">
              <a:solidFill>
                <a:schemeClr val="bg1"/>
              </a:solidFill>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Impact" pitchFamily="34" charset="0"/>
                <a:ea typeface="+mj-ea"/>
                <a:cs typeface="+mj-cs"/>
              </a:rPr>
              <a:t/>
            </a:r>
            <a:br>
              <a:rPr kumimoji="0" lang="en-US" sz="4400" b="0" i="0" u="none" strike="noStrike" kern="1200" cap="none" spc="0" normalizeH="0" baseline="0" noProof="0" dirty="0" smtClean="0">
                <a:ln>
                  <a:noFill/>
                </a:ln>
                <a:solidFill>
                  <a:schemeClr val="bg1"/>
                </a:solidFill>
                <a:effectLst/>
                <a:uLnTx/>
                <a:uFillTx/>
                <a:latin typeface="Impact" pitchFamily="34" charset="0"/>
                <a:ea typeface="+mj-ea"/>
                <a:cs typeface="+mj-cs"/>
              </a:rPr>
            </a:br>
            <a:r>
              <a:rPr kumimoji="0" lang="en-US" sz="4400" b="0" i="0" u="none" strike="noStrike" kern="1200" cap="none" spc="0" normalizeH="0" baseline="0" noProof="0" dirty="0" smtClean="0">
                <a:ln>
                  <a:noFill/>
                </a:ln>
                <a:solidFill>
                  <a:schemeClr val="bg1"/>
                </a:solidFill>
                <a:effectLst/>
                <a:uLnTx/>
                <a:uFillTx/>
                <a:latin typeface="Impact" pitchFamily="34" charset="0"/>
                <a:ea typeface="+mj-ea"/>
                <a:cs typeface="+mj-cs"/>
              </a:rPr>
              <a:t>The </a:t>
            </a:r>
            <a:r>
              <a:rPr kumimoji="0" lang="en-US" sz="4400" b="0" i="1" u="none" strike="noStrike" kern="1200" cap="none" spc="0" normalizeH="0" baseline="0" noProof="0" dirty="0" smtClean="0">
                <a:ln>
                  <a:noFill/>
                </a:ln>
                <a:solidFill>
                  <a:schemeClr val="bg1"/>
                </a:solidFill>
                <a:effectLst/>
                <a:uLnTx/>
                <a:uFillTx/>
                <a:latin typeface="Impact" pitchFamily="34" charset="0"/>
                <a:ea typeface="+mj-ea"/>
                <a:cs typeface="+mj-cs"/>
              </a:rPr>
              <a:t>Washington Monthly</a:t>
            </a:r>
            <a:r>
              <a:rPr kumimoji="0" lang="en-US" sz="4400" b="0" i="0" u="none" strike="noStrike" kern="1200" cap="none" spc="0" normalizeH="0" baseline="0" noProof="0" dirty="0" smtClean="0">
                <a:ln>
                  <a:noFill/>
                </a:ln>
                <a:solidFill>
                  <a:schemeClr val="bg1"/>
                </a:solidFill>
                <a:effectLst/>
                <a:uLnTx/>
                <a:uFillTx/>
                <a:latin typeface="Impact" pitchFamily="34" charset="0"/>
                <a:ea typeface="+mj-ea"/>
                <a:cs typeface="+mj-cs"/>
              </a:rPr>
              <a:t>  Annual</a:t>
            </a:r>
            <a:br>
              <a:rPr kumimoji="0" lang="en-US" sz="4400" b="0" i="0" u="none" strike="noStrike" kern="1200" cap="none" spc="0" normalizeH="0" baseline="0" noProof="0" dirty="0" smtClean="0">
                <a:ln>
                  <a:noFill/>
                </a:ln>
                <a:solidFill>
                  <a:schemeClr val="bg1"/>
                </a:solidFill>
                <a:effectLst/>
                <a:uLnTx/>
                <a:uFillTx/>
                <a:latin typeface="Impact" pitchFamily="34" charset="0"/>
                <a:ea typeface="+mj-ea"/>
                <a:cs typeface="+mj-cs"/>
              </a:rPr>
            </a:br>
            <a:r>
              <a:rPr kumimoji="0" lang="en-US" sz="4400" b="0" i="0" u="none" strike="noStrike" kern="1200" cap="none" spc="0" normalizeH="0" baseline="0" noProof="0" dirty="0" smtClean="0">
                <a:ln>
                  <a:noFill/>
                </a:ln>
                <a:solidFill>
                  <a:schemeClr val="bg1"/>
                </a:solidFill>
                <a:effectLst/>
                <a:uLnTx/>
                <a:uFillTx/>
                <a:latin typeface="Impact" pitchFamily="34" charset="0"/>
                <a:ea typeface="+mj-ea"/>
                <a:cs typeface="+mj-cs"/>
              </a:rPr>
              <a:t>College Guide &amp; Rankings</a:t>
            </a:r>
          </a:p>
        </p:txBody>
      </p:sp>
      <p:pic>
        <p:nvPicPr>
          <p:cNvPr id="9" name="Picture 8" descr="WM_2012_college_rank_general_logo_PPT.png"/>
          <p:cNvPicPr>
            <a:picLocks noChangeAspect="1"/>
          </p:cNvPicPr>
          <p:nvPr/>
        </p:nvPicPr>
        <p:blipFill>
          <a:blip r:embed="rId4" cstate="print"/>
          <a:stretch>
            <a:fillRect/>
          </a:stretch>
        </p:blipFill>
        <p:spPr>
          <a:xfrm>
            <a:off x="3581400" y="2895596"/>
            <a:ext cx="1828804" cy="1828804"/>
          </a:xfrm>
          <a:prstGeom prst="rect">
            <a:avLst/>
          </a:prstGeom>
        </p:spPr>
      </p:pic>
      <p:pic>
        <p:nvPicPr>
          <p:cNvPr id="11" name="Picture 10" descr="wm_2012_college_rank_cover.jpg"/>
          <p:cNvPicPr>
            <a:picLocks noChangeAspect="1"/>
          </p:cNvPicPr>
          <p:nvPr/>
        </p:nvPicPr>
        <p:blipFill>
          <a:blip r:embed="rId5" cstate="print"/>
          <a:stretch>
            <a:fillRect/>
          </a:stretch>
        </p:blipFill>
        <p:spPr>
          <a:xfrm rot="20948510">
            <a:off x="1409247" y="2481978"/>
            <a:ext cx="1450588" cy="1882586"/>
          </a:xfrm>
          <a:prstGeom prst="rect">
            <a:avLst/>
          </a:prstGeom>
        </p:spPr>
      </p:pic>
      <p:pic>
        <p:nvPicPr>
          <p:cNvPr id="12" name="Picture 11" descr="wm_2012_college_rank_cover.jpg"/>
          <p:cNvPicPr>
            <a:picLocks noChangeAspect="1"/>
          </p:cNvPicPr>
          <p:nvPr/>
        </p:nvPicPr>
        <p:blipFill>
          <a:blip r:embed="rId5" cstate="print"/>
          <a:stretch>
            <a:fillRect/>
          </a:stretch>
        </p:blipFill>
        <p:spPr>
          <a:xfrm rot="709306">
            <a:off x="6121057" y="2560789"/>
            <a:ext cx="1450588" cy="1882586"/>
          </a:xfrm>
          <a:prstGeom prst="rect">
            <a:avLst/>
          </a:prstGeom>
        </p:spPr>
      </p:pic>
      <p:sp>
        <p:nvSpPr>
          <p:cNvPr id="13" name="TextBox 12"/>
          <p:cNvSpPr txBox="1"/>
          <p:nvPr/>
        </p:nvSpPr>
        <p:spPr>
          <a:xfrm>
            <a:off x="2743200" y="6019800"/>
            <a:ext cx="3429000" cy="738664"/>
          </a:xfrm>
          <a:prstGeom prst="rect">
            <a:avLst/>
          </a:prstGeom>
          <a:noFill/>
        </p:spPr>
        <p:txBody>
          <a:bodyPr wrap="square" rtlCol="0">
            <a:spAutoFit/>
          </a:bodyPr>
          <a:lstStyle/>
          <a:p>
            <a:pPr algn="ctr"/>
            <a:r>
              <a:rPr lang="en-US" sz="2400" b="1" dirty="0" smtClean="0">
                <a:solidFill>
                  <a:schemeClr val="bg1"/>
                </a:solidFill>
              </a:rPr>
              <a:t>Carl Iseli</a:t>
            </a:r>
          </a:p>
          <a:p>
            <a:pPr algn="ctr"/>
            <a:r>
              <a:rPr lang="en-US" b="1" dirty="0" smtClean="0">
                <a:solidFill>
                  <a:schemeClr val="bg1"/>
                </a:solidFill>
              </a:rPr>
              <a:t>VP, Operations &amp; Marketing</a:t>
            </a:r>
            <a:endParaRPr lang="en-US"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514</TotalTime>
  <Words>493</Words>
  <Application>Microsoft Office PowerPoint</Application>
  <PresentationFormat>On-screen Show (4:3)</PresentationFormat>
  <Paragraphs>60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vs</vt:lpstr>
      <vt:lpstr> </vt:lpstr>
      <vt:lpstr>Metrics</vt:lpstr>
      <vt:lpstr>Slide 6</vt:lpstr>
      <vt:lpstr>Slide 7</vt:lpstr>
      <vt:lpstr>Slide 8</vt:lpstr>
      <vt:lpstr>Slide 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dc:creator>
  <cp:lastModifiedBy>Carl</cp:lastModifiedBy>
  <cp:revision>42</cp:revision>
  <dcterms:created xsi:type="dcterms:W3CDTF">2013-02-06T21:23:02Z</dcterms:created>
  <dcterms:modified xsi:type="dcterms:W3CDTF">2013-02-07T05:57:14Z</dcterms:modified>
</cp:coreProperties>
</file>