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1" r:id="rId4"/>
    <p:sldId id="27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2" autoAdjust="0"/>
    <p:restoredTop sz="94660"/>
  </p:normalViewPr>
  <p:slideViewPr>
    <p:cSldViewPr>
      <p:cViewPr>
        <p:scale>
          <a:sx n="114" d="100"/>
          <a:sy n="114" d="100"/>
        </p:scale>
        <p:origin x="-1256" y="-2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01686-4CE5-4DC9-97B3-D6EADCBAE9AA}" type="datetimeFigureOut">
              <a:rPr lang="en-US" smtClean="0"/>
              <a:pPr/>
              <a:t>4/3/13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01686-4CE5-4DC9-97B3-D6EADCBAE9AA}" type="datetimeFigureOut">
              <a:rPr lang="en-US" smtClean="0"/>
              <a:pPr/>
              <a:t>4/3/13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01686-4CE5-4DC9-97B3-D6EADCBAE9AA}" type="datetimeFigureOut">
              <a:rPr lang="en-US" smtClean="0"/>
              <a:pPr/>
              <a:t>4/3/13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01686-4CE5-4DC9-97B3-D6EADCBAE9AA}" type="datetimeFigureOut">
              <a:rPr lang="en-US" smtClean="0"/>
              <a:pPr/>
              <a:t>4/3/13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01686-4CE5-4DC9-97B3-D6EADCBAE9AA}" type="datetimeFigureOut">
              <a:rPr lang="en-US" smtClean="0"/>
              <a:pPr/>
              <a:t>4/3/13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01686-4CE5-4DC9-97B3-D6EADCBAE9AA}" type="datetimeFigureOut">
              <a:rPr lang="en-US" smtClean="0"/>
              <a:pPr/>
              <a:t>4/3/13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01686-4CE5-4DC9-97B3-D6EADCBAE9AA}" type="datetimeFigureOut">
              <a:rPr lang="en-US" smtClean="0"/>
              <a:pPr/>
              <a:t>4/3/13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01686-4CE5-4DC9-97B3-D6EADCBAE9AA}" type="datetimeFigureOut">
              <a:rPr lang="en-US" smtClean="0"/>
              <a:pPr/>
              <a:t>4/3/13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01686-4CE5-4DC9-97B3-D6EADCBAE9AA}" type="datetimeFigureOut">
              <a:rPr lang="en-US" smtClean="0"/>
              <a:pPr/>
              <a:t>4/3/13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01686-4CE5-4DC9-97B3-D6EADCBAE9AA}" type="datetimeFigureOut">
              <a:rPr lang="en-US" smtClean="0"/>
              <a:pPr/>
              <a:t>4/3/13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01686-4CE5-4DC9-97B3-D6EADCBAE9AA}" type="datetimeFigureOut">
              <a:rPr lang="en-US" smtClean="0"/>
              <a:pPr/>
              <a:t>4/3/13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46C7C-123B-457B-AFB6-8554F39C69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01686-4CE5-4DC9-97B3-D6EADCBAE9AA}" type="datetimeFigureOut">
              <a:rPr lang="en-US" smtClean="0"/>
              <a:pPr/>
              <a:t>4/3/13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46C7C-123B-457B-AFB6-8554F39C69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vocus.com/content/index.a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2600" y="5486400"/>
            <a:ext cx="6400800" cy="1066800"/>
          </a:xfrm>
        </p:spPr>
        <p:txBody>
          <a:bodyPr/>
          <a:lstStyle/>
          <a:p>
            <a:r>
              <a:rPr lang="en-US" dirty="0" smtClean="0"/>
              <a:t>Reach and influence the right people… Everywhere!</a:t>
            </a:r>
            <a:endParaRPr lang="en-US" dirty="0"/>
          </a:p>
        </p:txBody>
      </p:sp>
      <p:pic>
        <p:nvPicPr>
          <p:cNvPr id="5" name="Picture 4" descr="On-Demand Software for Public Relations Management">
            <a:hlinkClick r:id="rId2"/>
          </p:cNvPr>
          <p:cNvPicPr/>
          <p:nvPr/>
        </p:nvPicPr>
        <p:blipFill>
          <a:blip r:embed="rId3" cstate="print"/>
          <a:srcRect/>
          <a:stretch>
            <a:fillRect/>
          </a:stretch>
        </p:blipFill>
        <p:spPr bwMode="auto">
          <a:xfrm>
            <a:off x="3581400" y="990600"/>
            <a:ext cx="2209800" cy="762000"/>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l="25000"/>
          <a:stretch>
            <a:fillRect/>
          </a:stretch>
        </p:blipFill>
        <p:spPr bwMode="auto">
          <a:xfrm rot="16200000">
            <a:off x="-2936471" y="2936471"/>
            <a:ext cx="6858000" cy="985058"/>
          </a:xfrm>
          <a:prstGeom prst="rect">
            <a:avLst/>
          </a:prstGeom>
          <a:noFill/>
          <a:ln w="9525">
            <a:noFill/>
            <a:miter lim="800000"/>
            <a:headEnd/>
            <a:tailEnd/>
          </a:ln>
        </p:spPr>
      </p:pic>
      <p:sp>
        <p:nvSpPr>
          <p:cNvPr id="11" name="TextBox 10"/>
          <p:cNvSpPr txBox="1"/>
          <p:nvPr/>
        </p:nvSpPr>
        <p:spPr>
          <a:xfrm>
            <a:off x="2819400" y="1981200"/>
            <a:ext cx="5029200" cy="707886"/>
          </a:xfrm>
          <a:prstGeom prst="rect">
            <a:avLst/>
          </a:prstGeom>
          <a:noFill/>
        </p:spPr>
        <p:txBody>
          <a:bodyPr wrap="square" rtlCol="0">
            <a:spAutoFit/>
          </a:bodyPr>
          <a:lstStyle/>
          <a:p>
            <a:r>
              <a:rPr lang="en-US" sz="4000" dirty="0" smtClean="0">
                <a:latin typeface="Copperplate Gothic Bold" pitchFamily="34" charset="0"/>
              </a:rPr>
              <a:t>    Proposal for </a:t>
            </a:r>
            <a:endParaRPr lang="en-US" sz="4000" dirty="0">
              <a:latin typeface="Copperplate Gothic Bold" pitchFamily="34" charset="0"/>
            </a:endParaRPr>
          </a:p>
        </p:txBody>
      </p:sp>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8177" y="2800350"/>
            <a:ext cx="2514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0" y="0"/>
            <a:ext cx="9144000" cy="985058"/>
          </a:xfrm>
          <a:prstGeom prst="rect">
            <a:avLst/>
          </a:prstGeom>
          <a:noFill/>
          <a:ln w="9525">
            <a:noFill/>
            <a:miter lim="800000"/>
            <a:headEnd/>
            <a:tailEnd/>
          </a:ln>
        </p:spPr>
      </p:pic>
      <p:sp>
        <p:nvSpPr>
          <p:cNvPr id="2" name="Title 1"/>
          <p:cNvSpPr>
            <a:spLocks noGrp="1"/>
          </p:cNvSpPr>
          <p:nvPr>
            <p:ph type="title"/>
          </p:nvPr>
        </p:nvSpPr>
        <p:spPr>
          <a:xfrm>
            <a:off x="0" y="0"/>
            <a:ext cx="8229600" cy="1143000"/>
          </a:xfrm>
        </p:spPr>
        <p:txBody>
          <a:bodyPr/>
          <a:lstStyle/>
          <a:p>
            <a:r>
              <a:rPr lang="en-US" dirty="0" smtClean="0">
                <a:solidFill>
                  <a:schemeClr val="bg1"/>
                </a:solidFill>
              </a:rPr>
              <a:t>About Vocus</a:t>
            </a:r>
            <a:endParaRPr lang="en-US" dirty="0">
              <a:solidFill>
                <a:schemeClr val="bg1"/>
              </a:solidFill>
            </a:endParaRPr>
          </a:p>
        </p:txBody>
      </p:sp>
      <p:sp>
        <p:nvSpPr>
          <p:cNvPr id="3" name="Content Placeholder 2"/>
          <p:cNvSpPr>
            <a:spLocks noGrp="1"/>
          </p:cNvSpPr>
          <p:nvPr>
            <p:ph idx="1"/>
          </p:nvPr>
        </p:nvSpPr>
        <p:spPr>
          <a:xfrm>
            <a:off x="304800" y="1371600"/>
            <a:ext cx="8229600" cy="4525963"/>
          </a:xfrm>
        </p:spPr>
        <p:txBody>
          <a:bodyPr>
            <a:normAutofit fontScale="77500" lnSpcReduction="20000"/>
          </a:bodyPr>
          <a:lstStyle/>
          <a:p>
            <a:r>
              <a:rPr lang="en-US" dirty="0" smtClean="0"/>
              <a:t>Vocus (NASDAQ: VOCS) is a leading provider of cloud-based marketing and PR software that helps businesses reach and influence buyers across social networks, online and through the media. Vocus provides an integrated suite that combines social marketing, search marketing, email marketing and publicity into a comprehensive solution to help businesses attract, engage and retain customers.</a:t>
            </a:r>
            <a:br>
              <a:rPr lang="en-US" dirty="0" smtClean="0"/>
            </a:br>
            <a:endParaRPr lang="en-US" dirty="0" smtClean="0"/>
          </a:p>
          <a:p>
            <a:r>
              <a:rPr lang="en-US" dirty="0" smtClean="0"/>
              <a:t>Vocus is used by more than 120,000 organizations worldwide and is available in seven languages. Vocus was a pioneer of the cloud-based business model and today is a public company (NASDAQ: VOCS) that continues to help organizations grow their business through the use of innovative and easy-to-use software.</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0" y="0"/>
            <a:ext cx="9144000" cy="985058"/>
          </a:xfrm>
          <a:prstGeom prst="rect">
            <a:avLst/>
          </a:prstGeom>
          <a:noFill/>
          <a:ln w="9525">
            <a:noFill/>
            <a:miter lim="800000"/>
            <a:headEnd/>
            <a:tailEnd/>
          </a:ln>
        </p:spPr>
      </p:pic>
      <p:sp>
        <p:nvSpPr>
          <p:cNvPr id="7" name="Title 6"/>
          <p:cNvSpPr>
            <a:spLocks noGrp="1"/>
          </p:cNvSpPr>
          <p:nvPr>
            <p:ph type="title"/>
          </p:nvPr>
        </p:nvSpPr>
        <p:spPr>
          <a:xfrm>
            <a:off x="0" y="0"/>
            <a:ext cx="8229600" cy="1143000"/>
          </a:xfrm>
        </p:spPr>
        <p:txBody>
          <a:bodyPr>
            <a:normAutofit/>
          </a:bodyPr>
          <a:lstStyle/>
          <a:p>
            <a:pPr algn="l"/>
            <a:r>
              <a:rPr lang="en-US" sz="4000" dirty="0" smtClean="0">
                <a:solidFill>
                  <a:schemeClr val="bg1"/>
                </a:solidFill>
              </a:rPr>
              <a:t>Media Relations Functionality</a:t>
            </a:r>
            <a:endParaRPr lang="en-US" sz="4000" dirty="0">
              <a:solidFill>
                <a:schemeClr val="bg1"/>
              </a:solidFill>
            </a:endParaRPr>
          </a:p>
        </p:txBody>
      </p:sp>
      <p:sp>
        <p:nvSpPr>
          <p:cNvPr id="8" name="Content Placeholder 7"/>
          <p:cNvSpPr>
            <a:spLocks noGrp="1"/>
          </p:cNvSpPr>
          <p:nvPr>
            <p:ph idx="1"/>
          </p:nvPr>
        </p:nvSpPr>
        <p:spPr>
          <a:xfrm>
            <a:off x="533400" y="1524000"/>
            <a:ext cx="8229600" cy="4724400"/>
          </a:xfrm>
        </p:spPr>
        <p:txBody>
          <a:bodyPr>
            <a:normAutofit/>
          </a:bodyPr>
          <a:lstStyle/>
          <a:p>
            <a:pPr lvl="0"/>
            <a:r>
              <a:rPr lang="en-US" sz="1800" b="1" dirty="0" smtClean="0"/>
              <a:t>Unlimited list building</a:t>
            </a:r>
            <a:r>
              <a:rPr lang="en-US" sz="1800" dirty="0" smtClean="0"/>
              <a:t> capabilities to target most relevant media contacts</a:t>
            </a:r>
          </a:p>
          <a:p>
            <a:pPr lvl="1">
              <a:buFont typeface="Courier New" pitchFamily="49" charset="0"/>
              <a:buChar char="o"/>
            </a:pPr>
            <a:r>
              <a:rPr lang="en-US" sz="1100" dirty="0" smtClean="0"/>
              <a:t>Expand your current lists</a:t>
            </a:r>
          </a:p>
          <a:p>
            <a:pPr lvl="1">
              <a:buFont typeface="Courier New" pitchFamily="49" charset="0"/>
              <a:buChar char="o"/>
            </a:pPr>
            <a:r>
              <a:rPr lang="en-US" sz="1100" dirty="0" smtClean="0"/>
              <a:t>Target new verticals or customer</a:t>
            </a:r>
          </a:p>
          <a:p>
            <a:pPr lvl="1">
              <a:buFont typeface="Courier New" pitchFamily="49" charset="0"/>
              <a:buChar char="o"/>
            </a:pPr>
            <a:r>
              <a:rPr lang="en-US" sz="1100" dirty="0" smtClean="0"/>
              <a:t>Announce new products</a:t>
            </a:r>
          </a:p>
          <a:p>
            <a:pPr lvl="1">
              <a:buFont typeface="Courier New" pitchFamily="49" charset="0"/>
              <a:buChar char="o"/>
            </a:pPr>
            <a:r>
              <a:rPr lang="en-US" sz="1100" dirty="0" smtClean="0"/>
              <a:t>Reach new geographic locations</a:t>
            </a:r>
            <a:endParaRPr lang="en-US" sz="1600" dirty="0" smtClean="0"/>
          </a:p>
          <a:p>
            <a:pPr lvl="0"/>
            <a:r>
              <a:rPr lang="en-US" sz="1800" b="1" dirty="0" smtClean="0"/>
              <a:t>Full contact management </a:t>
            </a:r>
            <a:r>
              <a:rPr lang="en-US" sz="1800" dirty="0" smtClean="0"/>
              <a:t>– know full contact information of key journalists – including social media, track activity with each, and manage those relationships.</a:t>
            </a:r>
          </a:p>
          <a:p>
            <a:r>
              <a:rPr lang="en-US" sz="1800" b="1" dirty="0" smtClean="0"/>
              <a:t>Activity management and reporting </a:t>
            </a:r>
            <a:r>
              <a:rPr lang="en-US" sz="1800" dirty="0" smtClean="0"/>
              <a:t>so you can report your activities and highlight your successes</a:t>
            </a:r>
          </a:p>
          <a:p>
            <a:pPr lvl="0"/>
            <a:r>
              <a:rPr lang="en-US" sz="1800" b="1" dirty="0" smtClean="0"/>
              <a:t>Distribution emails </a:t>
            </a:r>
            <a:r>
              <a:rPr lang="en-US" sz="1800" dirty="0" smtClean="0"/>
              <a:t>with personalization – add links, images, etc.  </a:t>
            </a:r>
          </a:p>
          <a:p>
            <a:pPr lvl="0"/>
            <a:r>
              <a:rPr lang="en-US" sz="1800" dirty="0" smtClean="0"/>
              <a:t>Industry leading </a:t>
            </a:r>
            <a:r>
              <a:rPr lang="en-US" sz="1800" b="1" dirty="0" smtClean="0"/>
              <a:t>research team and strategy </a:t>
            </a:r>
            <a:r>
              <a:rPr lang="en-US" sz="1800" dirty="0" smtClean="0"/>
              <a:t>– 2 way communication between our team and 120,000 users allows us to keep our database consistently up to date.</a:t>
            </a:r>
          </a:p>
          <a:p>
            <a:pPr lvl="0"/>
            <a:r>
              <a:rPr lang="en-US" sz="1800" dirty="0" smtClean="0"/>
              <a:t>When you use in conjunction with our Media Monitoring module:</a:t>
            </a:r>
          </a:p>
          <a:p>
            <a:pPr lvl="1">
              <a:buFont typeface="Courier New" pitchFamily="49" charset="0"/>
              <a:buChar char="o"/>
            </a:pPr>
            <a:r>
              <a:rPr lang="en-US" sz="1100" dirty="0" smtClean="0"/>
              <a:t>Attach relevant news (both traditional and social media) to individual contacts</a:t>
            </a:r>
          </a:p>
          <a:p>
            <a:pPr lvl="1">
              <a:buFont typeface="Courier New" pitchFamily="49" charset="0"/>
              <a:buChar char="o"/>
            </a:pPr>
            <a:r>
              <a:rPr lang="en-US" sz="1100" dirty="0" smtClean="0"/>
              <a:t>Build lists based off news rather than beat codes</a:t>
            </a:r>
          </a:p>
          <a:p>
            <a:r>
              <a:rPr lang="en-US" sz="1800" dirty="0" smtClean="0"/>
              <a:t>Ongoing Account Executive &amp; Support.</a:t>
            </a:r>
          </a:p>
          <a:p>
            <a:pPr lvl="0">
              <a:buNone/>
            </a:pPr>
            <a:endParaRPr lang="en-US" sz="1400" dirty="0" smtClean="0"/>
          </a:p>
          <a:p>
            <a:pPr lvl="0">
              <a:buNone/>
            </a:pPr>
            <a:endParaRPr lang="en-US" sz="1400"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noChangeArrowheads="1"/>
          </p:cNvPicPr>
          <p:nvPr/>
        </p:nvPicPr>
        <p:blipFill>
          <a:blip r:embed="rId2" cstate="print"/>
          <a:srcRect/>
          <a:stretch>
            <a:fillRect/>
          </a:stretch>
        </p:blipFill>
        <p:spPr bwMode="auto">
          <a:xfrm>
            <a:off x="0" y="0"/>
            <a:ext cx="9144000" cy="985058"/>
          </a:xfrm>
          <a:prstGeom prst="rect">
            <a:avLst/>
          </a:prstGeom>
          <a:noFill/>
          <a:ln w="9525">
            <a:noFill/>
            <a:miter lim="800000"/>
            <a:headEnd/>
            <a:tailEnd/>
          </a:ln>
        </p:spPr>
      </p:pic>
      <p:sp>
        <p:nvSpPr>
          <p:cNvPr id="4" name="Title 3"/>
          <p:cNvSpPr>
            <a:spLocks noGrp="1"/>
          </p:cNvSpPr>
          <p:nvPr>
            <p:ph type="title"/>
          </p:nvPr>
        </p:nvSpPr>
        <p:spPr>
          <a:xfrm>
            <a:off x="0" y="0"/>
            <a:ext cx="8229600" cy="914400"/>
          </a:xfrm>
        </p:spPr>
        <p:txBody>
          <a:bodyPr>
            <a:normAutofit/>
          </a:bodyPr>
          <a:lstStyle/>
          <a:p>
            <a:pPr algn="l"/>
            <a:r>
              <a:rPr lang="en-US" sz="3600" dirty="0" smtClean="0">
                <a:solidFill>
                  <a:schemeClr val="bg1"/>
                </a:solidFill>
              </a:rPr>
              <a:t>Vocus Option A - $4,495\year  </a:t>
            </a:r>
            <a:r>
              <a:rPr lang="en-US" dirty="0" smtClean="0">
                <a:solidFill>
                  <a:schemeClr val="bg1"/>
                </a:solidFill>
              </a:rPr>
              <a:t/>
            </a:r>
            <a:br>
              <a:rPr lang="en-US" dirty="0" smtClean="0">
                <a:solidFill>
                  <a:schemeClr val="bg1"/>
                </a:solidFill>
              </a:rPr>
            </a:br>
            <a:r>
              <a:rPr lang="en-US" sz="1100" dirty="0" smtClean="0">
                <a:solidFill>
                  <a:schemeClr val="bg1"/>
                </a:solidFill>
              </a:rPr>
              <a:t>                                                      Pricing is for 12 month annual subscription</a:t>
            </a:r>
            <a:endParaRPr lang="en-US" dirty="0">
              <a:solidFill>
                <a:schemeClr val="bg1"/>
              </a:solidFill>
            </a:endParaRPr>
          </a:p>
        </p:txBody>
      </p:sp>
      <p:sp>
        <p:nvSpPr>
          <p:cNvPr id="17" name="TextBox 16"/>
          <p:cNvSpPr txBox="1"/>
          <p:nvPr/>
        </p:nvSpPr>
        <p:spPr>
          <a:xfrm>
            <a:off x="5029200" y="1219200"/>
            <a:ext cx="4038600" cy="646331"/>
          </a:xfrm>
          <a:prstGeom prst="rect">
            <a:avLst/>
          </a:prstGeom>
          <a:noFill/>
        </p:spPr>
        <p:txBody>
          <a:bodyPr wrap="square" rtlCol="0">
            <a:spAutoFit/>
          </a:bodyPr>
          <a:lstStyle/>
          <a:p>
            <a:r>
              <a:rPr lang="en-US" b="1" dirty="0" smtClean="0"/>
              <a:t>Professional Edition with Email Campaigns</a:t>
            </a:r>
            <a:endParaRPr lang="en-US" b="1" dirty="0"/>
          </a:p>
        </p:txBody>
      </p:sp>
      <p:sp>
        <p:nvSpPr>
          <p:cNvPr id="11" name="Content Placeholder 5"/>
          <p:cNvSpPr>
            <a:spLocks noGrp="1"/>
          </p:cNvSpPr>
          <p:nvPr>
            <p:ph sz="half" idx="2"/>
          </p:nvPr>
        </p:nvSpPr>
        <p:spPr>
          <a:xfrm>
            <a:off x="228600" y="1143000"/>
            <a:ext cx="4648200" cy="5562600"/>
          </a:xfrm>
          <a:solidFill>
            <a:schemeClr val="accent1">
              <a:lumMod val="20000"/>
              <a:lumOff val="80000"/>
            </a:schemeClr>
          </a:solidFill>
          <a:ln>
            <a:solidFill>
              <a:schemeClr val="accent1"/>
            </a:solidFill>
          </a:ln>
        </p:spPr>
        <p:txBody>
          <a:bodyPr>
            <a:normAutofit/>
          </a:bodyPr>
          <a:lstStyle/>
          <a:p>
            <a:pPr>
              <a:buNone/>
            </a:pPr>
            <a:r>
              <a:rPr lang="en-US" sz="4400" dirty="0" smtClean="0"/>
              <a:t>	</a:t>
            </a:r>
            <a:r>
              <a:rPr lang="en-US" sz="1500" b="1" dirty="0" smtClean="0"/>
              <a:t>Professional Edition – Media Relations</a:t>
            </a:r>
          </a:p>
          <a:p>
            <a:r>
              <a:rPr lang="en-US" sz="1500" dirty="0" smtClean="0"/>
              <a:t>Access to our North American database (United States &amp; Canada)</a:t>
            </a:r>
          </a:p>
          <a:p>
            <a:pPr lvl="0"/>
            <a:r>
              <a:rPr lang="en-US" sz="1500" dirty="0" smtClean="0"/>
              <a:t>Unlimited email distribution through software for the year</a:t>
            </a:r>
          </a:p>
          <a:p>
            <a:pPr lvl="0"/>
            <a:r>
              <a:rPr lang="en-US" sz="1500" dirty="0" smtClean="0"/>
              <a:t>Unlimited list building</a:t>
            </a:r>
          </a:p>
          <a:p>
            <a:pPr lvl="0"/>
            <a:r>
              <a:rPr lang="en-US" sz="1500" dirty="0" smtClean="0"/>
              <a:t>Access to opportunity database -  editorial calendars and speaking opportunities  </a:t>
            </a:r>
          </a:p>
          <a:p>
            <a:r>
              <a:rPr lang="en-US" sz="1500" dirty="0" smtClean="0"/>
              <a:t>Build media lists based off of news</a:t>
            </a:r>
          </a:p>
          <a:p>
            <a:pPr>
              <a:buNone/>
            </a:pPr>
            <a:r>
              <a:rPr lang="en-US" sz="1500" b="1" dirty="0" smtClean="0"/>
              <a:t>	</a:t>
            </a:r>
          </a:p>
          <a:p>
            <a:pPr>
              <a:buNone/>
            </a:pPr>
            <a:r>
              <a:rPr lang="en-US" sz="1500" b="1" dirty="0" smtClean="0"/>
              <a:t>	Email Campaigns </a:t>
            </a:r>
            <a:r>
              <a:rPr lang="en-US" sz="1500" dirty="0" smtClean="0"/>
              <a:t>                                                             </a:t>
            </a:r>
          </a:p>
          <a:p>
            <a:pPr lvl="0"/>
            <a:r>
              <a:rPr lang="en-US" sz="1500" dirty="0" smtClean="0"/>
              <a:t>Real time metrics on who opened each campaign and what actions they took including tracking of clicks on HTML links</a:t>
            </a:r>
          </a:p>
          <a:p>
            <a:pPr lvl="0"/>
            <a:r>
              <a:rPr lang="en-US" sz="1500" dirty="0" smtClean="0"/>
              <a:t>Determine what messaging is resonating with your audience</a:t>
            </a:r>
          </a:p>
          <a:p>
            <a:endParaRPr lang="en-US" sz="4000" b="1" dirty="0" smtClean="0"/>
          </a:p>
        </p:txBody>
      </p:sp>
      <p:sp>
        <p:nvSpPr>
          <p:cNvPr id="7" name="TextBox 6"/>
          <p:cNvSpPr txBox="1"/>
          <p:nvPr/>
        </p:nvSpPr>
        <p:spPr>
          <a:xfrm>
            <a:off x="5334000" y="2262231"/>
            <a:ext cx="3200400" cy="4216539"/>
          </a:xfrm>
          <a:prstGeom prst="rect">
            <a:avLst/>
          </a:prstGeom>
          <a:noFill/>
        </p:spPr>
        <p:txBody>
          <a:bodyPr wrap="square" rtlCol="0">
            <a:spAutoFit/>
          </a:bodyPr>
          <a:lstStyle/>
          <a:p>
            <a:pPr algn="ctr"/>
            <a:r>
              <a:rPr lang="en-US" b="1" u="sng" dirty="0" smtClean="0"/>
              <a:t>Investment Summary </a:t>
            </a:r>
            <a:endParaRPr lang="en-US" u="sng" dirty="0" smtClean="0"/>
          </a:p>
          <a:p>
            <a:endParaRPr lang="en-US" sz="1500" dirty="0" smtClean="0"/>
          </a:p>
          <a:p>
            <a:r>
              <a:rPr lang="en-US" sz="1500" b="1" dirty="0" smtClean="0"/>
              <a:t>Annual Subscription</a:t>
            </a:r>
            <a:endParaRPr lang="en-US" sz="1500" dirty="0" smtClean="0"/>
          </a:p>
          <a:p>
            <a:r>
              <a:rPr lang="en-US" sz="1400" i="1" dirty="0" smtClean="0"/>
              <a:t>May </a:t>
            </a:r>
            <a:r>
              <a:rPr lang="en-US" sz="1400" dirty="0" smtClean="0"/>
              <a:t>1</a:t>
            </a:r>
            <a:r>
              <a:rPr lang="en-US" sz="1400" baseline="30000" dirty="0" smtClean="0"/>
              <a:t>st</a:t>
            </a:r>
            <a:r>
              <a:rPr lang="en-US" sz="1400" dirty="0" smtClean="0"/>
              <a:t> 2013 – April 30</a:t>
            </a:r>
            <a:r>
              <a:rPr lang="en-US" sz="1400" baseline="30000" dirty="0" smtClean="0"/>
              <a:t>th</a:t>
            </a:r>
            <a:r>
              <a:rPr lang="en-US" sz="1400" dirty="0" smtClean="0"/>
              <a:t> 2014</a:t>
            </a:r>
          </a:p>
          <a:p>
            <a:endParaRPr lang="en-US" sz="1500" dirty="0" smtClean="0"/>
          </a:p>
          <a:p>
            <a:endParaRPr lang="en-US" sz="1500" b="1" dirty="0" smtClean="0"/>
          </a:p>
          <a:p>
            <a:r>
              <a:rPr lang="en-US" sz="1500" b="1" dirty="0" smtClean="0"/>
              <a:t>List Price for Package</a:t>
            </a:r>
            <a:r>
              <a:rPr lang="en-US" sz="1500" dirty="0" smtClean="0"/>
              <a:t>                 $8,050</a:t>
            </a:r>
          </a:p>
          <a:p>
            <a:endParaRPr lang="en-US" sz="1500" dirty="0" smtClean="0"/>
          </a:p>
          <a:p>
            <a:r>
              <a:rPr lang="en-US" sz="1500" b="1" dirty="0" smtClean="0"/>
              <a:t>2013 Promotions</a:t>
            </a:r>
            <a:r>
              <a:rPr lang="en-US" sz="1500" dirty="0" smtClean="0"/>
              <a:t>                       - 3,555</a:t>
            </a:r>
          </a:p>
          <a:p>
            <a:endParaRPr lang="en-US" sz="1500" dirty="0" smtClean="0"/>
          </a:p>
          <a:p>
            <a:r>
              <a:rPr lang="en-US" sz="1500" b="1" dirty="0" smtClean="0"/>
              <a:t>Promotional Pricing </a:t>
            </a:r>
            <a:r>
              <a:rPr lang="en-US" sz="1500" dirty="0" smtClean="0"/>
              <a:t>                </a:t>
            </a:r>
            <a:r>
              <a:rPr lang="en-US" sz="1700" b="1" dirty="0" smtClean="0"/>
              <a:t>$4,495</a:t>
            </a:r>
          </a:p>
          <a:p>
            <a:endParaRPr lang="en-US" sz="1500" i="1" dirty="0" smtClean="0"/>
          </a:p>
          <a:p>
            <a:endParaRPr lang="en-US" sz="1500" i="1" dirty="0" smtClean="0"/>
          </a:p>
          <a:p>
            <a:endParaRPr lang="en-US" sz="1500" i="1" dirty="0" smtClean="0"/>
          </a:p>
          <a:p>
            <a:endParaRPr lang="en-US" sz="1500" i="1" dirty="0" smtClean="0"/>
          </a:p>
          <a:p>
            <a:endParaRPr lang="en-US" sz="1500" i="1" dirty="0" smtClean="0"/>
          </a:p>
          <a:p>
            <a:pPr algn="ctr"/>
            <a:r>
              <a:rPr lang="en-US" sz="1200" i="1" dirty="0" smtClean="0"/>
              <a:t>Promotional pricing is based on current 2nd quarter promotions and expires on 5/30/13</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2229</TotalTime>
  <Words>282</Words>
  <Application>Microsoft Macintosh PowerPoint</Application>
  <PresentationFormat>On-screen Show (4:3)</PresentationFormat>
  <Paragraphs>49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About Vocus</vt:lpstr>
      <vt:lpstr>Media Relations Functionality</vt:lpstr>
      <vt:lpstr>Vocus Option A - $4,495\year                                                         Pricing is for 12 month annual subscription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Vocus Marketing Suite</dc:title>
  <dc:creator>aschickert</dc:creator>
  <cp:lastModifiedBy>Jo Ellen Green Kaiser</cp:lastModifiedBy>
  <cp:revision>163</cp:revision>
  <dcterms:created xsi:type="dcterms:W3CDTF">2012-05-18T16:32:55Z</dcterms:created>
  <dcterms:modified xsi:type="dcterms:W3CDTF">2013-04-03T21:21:08Z</dcterms:modified>
</cp:coreProperties>
</file>