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3" r:id="rId2"/>
    <p:sldId id="286" r:id="rId3"/>
    <p:sldId id="287" r:id="rId4"/>
    <p:sldId id="266" r:id="rId5"/>
    <p:sldId id="267" r:id="rId6"/>
    <p:sldId id="268" r:id="rId7"/>
    <p:sldId id="265" r:id="rId8"/>
    <p:sldId id="272" r:id="rId9"/>
    <p:sldId id="288" r:id="rId10"/>
    <p:sldId id="257" r:id="rId11"/>
    <p:sldId id="258" r:id="rId12"/>
    <p:sldId id="260" r:id="rId13"/>
    <p:sldId id="262" r:id="rId14"/>
    <p:sldId id="263" r:id="rId15"/>
    <p:sldId id="264" r:id="rId16"/>
    <p:sldId id="284" r:id="rId17"/>
    <p:sldId id="270" r:id="rId18"/>
    <p:sldId id="274" r:id="rId19"/>
    <p:sldId id="275" r:id="rId20"/>
    <p:sldId id="276" r:id="rId21"/>
    <p:sldId id="277" r:id="rId22"/>
    <p:sldId id="285" r:id="rId23"/>
    <p:sldId id="279" r:id="rId24"/>
    <p:sldId id="278"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893" autoAdjust="0"/>
  </p:normalViewPr>
  <p:slideViewPr>
    <p:cSldViewPr>
      <p:cViewPr varScale="1">
        <p:scale>
          <a:sx n="50" d="100"/>
          <a:sy n="50" d="100"/>
        </p:scale>
        <p:origin x="-38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2433697208303511"/>
          <c:y val="5.6410256410256425E-2"/>
          <c:w val="0.69696969696969746"/>
          <c:h val="0.94358974358974368"/>
        </c:manualLayout>
      </c:layout>
      <c:doughnutChart>
        <c:varyColors val="1"/>
        <c:ser>
          <c:idx val="0"/>
          <c:order val="0"/>
          <c:spPr>
            <a:solidFill>
              <a:srgbClr val="FFFF00"/>
            </a:solidFill>
          </c:spPr>
          <c:dPt>
            <c:idx val="1"/>
            <c:spPr>
              <a:solidFill>
                <a:srgbClr val="C00000"/>
              </a:solidFill>
            </c:spPr>
          </c:dPt>
          <c:dPt>
            <c:idx val="2"/>
            <c:spPr>
              <a:solidFill>
                <a:srgbClr val="92D050"/>
              </a:solidFill>
            </c:spPr>
          </c:dPt>
          <c:dPt>
            <c:idx val="3"/>
            <c:spPr>
              <a:solidFill>
                <a:srgbClr val="7030A0"/>
              </a:solidFill>
            </c:spPr>
          </c:dPt>
          <c:dPt>
            <c:idx val="4"/>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c:v>
                </c:pt>
                <c:pt idx="1">
                  <c:v>0</c:v>
                </c:pt>
                <c:pt idx="2">
                  <c:v>0</c:v>
                </c:pt>
                <c:pt idx="3">
                  <c:v>0</c:v>
                </c:pt>
                <c:pt idx="4">
                  <c:v>0</c:v>
                </c:pt>
              </c:numCache>
            </c:numRef>
          </c:val>
        </c:ser>
        <c:ser>
          <c:idx val="1"/>
          <c:order val="1"/>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0.30000000000000016</c:v>
                </c:pt>
                <c:pt idx="3">
                  <c:v>0.30000000000000016</c:v>
                </c:pt>
                <c:pt idx="4">
                  <c:v>0.15000000000000008</c:v>
                </c:pt>
              </c:numCache>
            </c:numRef>
          </c:val>
        </c:ser>
        <c:firstSliceAng val="0"/>
        <c:holeSize val="50"/>
      </c:doughnutChart>
    </c:plotArea>
    <c:legend>
      <c:legendPos val="r"/>
      <c:layout>
        <c:manualLayout>
          <c:xMode val="edge"/>
          <c:yMode val="edge"/>
          <c:x val="0.7711686191665067"/>
          <c:y val="0.38134514435695538"/>
          <c:w val="0.22883138083349364"/>
          <c:h val="0.39703175123942858"/>
        </c:manualLayout>
      </c:layout>
      <c:txPr>
        <a:bodyPr/>
        <a:lstStyle/>
        <a:p>
          <a:pPr>
            <a:defRPr sz="1200" b="1" i="0" baseline="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1.4821897262842157E-2"/>
          <c:y val="6.3218390804597721E-2"/>
          <c:w val="0.7056277056277056"/>
          <c:h val="0.93678160919540265"/>
        </c:manualLayout>
      </c:layout>
      <c:doughnutChart>
        <c:varyColors val="1"/>
        <c:ser>
          <c:idx val="0"/>
          <c:order val="0"/>
          <c:spPr>
            <a:solidFill>
              <a:srgbClr val="FFFF00"/>
            </a:solidFill>
          </c:spPr>
          <c:dPt>
            <c:idx val="1"/>
            <c:spPr>
              <a:solidFill>
                <a:srgbClr val="C00000"/>
              </a:solidFill>
            </c:spPr>
          </c:dPt>
          <c:dPt>
            <c:idx val="2"/>
            <c:spPr>
              <a:solidFill>
                <a:srgbClr val="92D050"/>
              </a:solidFill>
            </c:spPr>
          </c:dPt>
          <c:dPt>
            <c:idx val="3"/>
            <c:spPr>
              <a:solidFill>
                <a:srgbClr val="7030A0"/>
              </a:solidFill>
            </c:spPr>
          </c:dPt>
          <c:dPt>
            <c:idx val="4"/>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c:v>
                </c:pt>
                <c:pt idx="1">
                  <c:v>0</c:v>
                </c:pt>
                <c:pt idx="2">
                  <c:v>0</c:v>
                </c:pt>
                <c:pt idx="3">
                  <c:v>0</c:v>
                </c:pt>
                <c:pt idx="4">
                  <c:v>0</c:v>
                </c:pt>
              </c:numCache>
            </c:numRef>
          </c:val>
        </c:ser>
        <c:ser>
          <c:idx val="1"/>
          <c:order val="1"/>
          <c:dPt>
            <c:idx val="1"/>
            <c:explosion val="42"/>
          </c:dPt>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0.30000000000000016</c:v>
                </c:pt>
                <c:pt idx="3">
                  <c:v>0.30000000000000016</c:v>
                </c:pt>
                <c:pt idx="4">
                  <c:v>0.15000000000000008</c:v>
                </c:pt>
              </c:numCache>
            </c:numRef>
          </c:val>
        </c:ser>
        <c:firstSliceAng val="0"/>
        <c:holeSize val="50"/>
      </c:doughnutChart>
    </c:plotArea>
    <c:legend>
      <c:legendPos val="r"/>
      <c:layout>
        <c:manualLayout>
          <c:xMode val="edge"/>
          <c:yMode val="edge"/>
          <c:x val="0.72693197725284364"/>
          <c:y val="0.57723575440920361"/>
          <c:w val="0.25084580052493433"/>
          <c:h val="0.33774008389138288"/>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doughnutChart>
        <c:varyColors val="1"/>
        <c:ser>
          <c:idx val="0"/>
          <c:order val="0"/>
          <c:spPr>
            <a:solidFill>
              <a:srgbClr val="FFFF00"/>
            </a:solidFill>
          </c:spPr>
          <c:dPt>
            <c:idx val="1"/>
            <c:spPr>
              <a:solidFill>
                <a:srgbClr val="C00000"/>
              </a:solidFill>
            </c:spPr>
          </c:dPt>
          <c:dPt>
            <c:idx val="2"/>
            <c:spPr>
              <a:solidFill>
                <a:srgbClr val="92D050"/>
              </a:solidFill>
            </c:spPr>
          </c:dPt>
          <c:dPt>
            <c:idx val="3"/>
            <c:spPr>
              <a:solidFill>
                <a:srgbClr val="7030A0"/>
              </a:solidFill>
            </c:spPr>
          </c:dPt>
          <c:dPt>
            <c:idx val="4"/>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c:v>
                </c:pt>
                <c:pt idx="1">
                  <c:v>0</c:v>
                </c:pt>
                <c:pt idx="2">
                  <c:v>0</c:v>
                </c:pt>
                <c:pt idx="3">
                  <c:v>0</c:v>
                </c:pt>
                <c:pt idx="4">
                  <c:v>0</c:v>
                </c:pt>
              </c:numCache>
            </c:numRef>
          </c:val>
        </c:ser>
        <c:ser>
          <c:idx val="1"/>
          <c:order val="1"/>
          <c:dPt>
            <c:idx val="2"/>
            <c:explosion val="39"/>
          </c:dPt>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0.30000000000000016</c:v>
                </c:pt>
                <c:pt idx="3">
                  <c:v>0.30000000000000016</c:v>
                </c:pt>
                <c:pt idx="4">
                  <c:v>0.15000000000000008</c:v>
                </c:pt>
              </c:numCache>
            </c:numRef>
          </c:val>
        </c:ser>
        <c:firstSliceAng val="0"/>
        <c:holeSize val="50"/>
      </c:doughnutChart>
    </c:plotArea>
    <c:legend>
      <c:legendPos val="r"/>
      <c:layout>
        <c:manualLayout>
          <c:xMode val="edge"/>
          <c:yMode val="edge"/>
          <c:x val="0.73865542397751505"/>
          <c:y val="3.4001922599181285E-2"/>
          <c:w val="0.25084580052493433"/>
          <c:h val="0.33774008389138288"/>
        </c:manualLayout>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6740491833425278"/>
          <c:y val="1.8691588785046738E-2"/>
          <c:w val="0.63481953290870541"/>
          <c:h val="0.93146417445482854"/>
        </c:manualLayout>
      </c:layout>
      <c:doughnutChart>
        <c:varyColors val="1"/>
        <c:ser>
          <c:idx val="0"/>
          <c:order val="0"/>
          <c:spPr>
            <a:solidFill>
              <a:srgbClr val="FFFF00"/>
            </a:solidFill>
          </c:spPr>
          <c:dPt>
            <c:idx val="1"/>
            <c:spPr>
              <a:solidFill>
                <a:srgbClr val="C00000"/>
              </a:solidFill>
            </c:spPr>
          </c:dPt>
          <c:dPt>
            <c:idx val="2"/>
            <c:spPr>
              <a:solidFill>
                <a:srgbClr val="92D050"/>
              </a:solidFill>
            </c:spPr>
          </c:dPt>
          <c:dPt>
            <c:idx val="3"/>
            <c:spPr>
              <a:solidFill>
                <a:srgbClr val="7030A0"/>
              </a:solidFill>
            </c:spPr>
          </c:dPt>
          <c:dPt>
            <c:idx val="4"/>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c:v>
                </c:pt>
                <c:pt idx="1">
                  <c:v>0</c:v>
                </c:pt>
                <c:pt idx="2">
                  <c:v>0</c:v>
                </c:pt>
                <c:pt idx="3">
                  <c:v>0</c:v>
                </c:pt>
                <c:pt idx="4">
                  <c:v>0</c:v>
                </c:pt>
              </c:numCache>
            </c:numRef>
          </c:val>
        </c:ser>
        <c:ser>
          <c:idx val="1"/>
          <c:order val="1"/>
          <c:dPt>
            <c:idx val="3"/>
            <c:explosion val="32"/>
          </c:dPt>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0.30000000000000016</c:v>
                </c:pt>
                <c:pt idx="3">
                  <c:v>0.30000000000000016</c:v>
                </c:pt>
                <c:pt idx="4">
                  <c:v>0.15000000000000008</c:v>
                </c:pt>
              </c:numCache>
            </c:numRef>
          </c:val>
        </c:ser>
        <c:firstSliceAng val="0"/>
        <c:holeSize val="50"/>
      </c:doughnutChart>
    </c:plotArea>
    <c:legend>
      <c:legendPos val="r"/>
      <c:layout>
        <c:manualLayout>
          <c:xMode val="edge"/>
          <c:yMode val="edge"/>
          <c:x val="0.74915425380744605"/>
          <c:y val="0.65602938651360221"/>
          <c:w val="0.25084580052493433"/>
          <c:h val="0.33774008389138288"/>
        </c:manualLayout>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doughnutChart>
        <c:varyColors val="1"/>
        <c:ser>
          <c:idx val="0"/>
          <c:order val="0"/>
          <c:spPr>
            <a:solidFill>
              <a:srgbClr val="FFFF00"/>
            </a:solidFill>
          </c:spPr>
          <c:dPt>
            <c:idx val="1"/>
            <c:spPr>
              <a:solidFill>
                <a:srgbClr val="C00000"/>
              </a:solidFill>
            </c:spPr>
          </c:dPt>
          <c:dPt>
            <c:idx val="2"/>
            <c:spPr>
              <a:solidFill>
                <a:srgbClr val="92D050"/>
              </a:solidFill>
            </c:spPr>
          </c:dPt>
          <c:dPt>
            <c:idx val="3"/>
            <c:spPr>
              <a:solidFill>
                <a:srgbClr val="7030A0"/>
              </a:solidFill>
            </c:spPr>
          </c:dPt>
          <c:dPt>
            <c:idx val="4"/>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c:v>
                </c:pt>
                <c:pt idx="1">
                  <c:v>0</c:v>
                </c:pt>
                <c:pt idx="2">
                  <c:v>0</c:v>
                </c:pt>
                <c:pt idx="3">
                  <c:v>0</c:v>
                </c:pt>
                <c:pt idx="4">
                  <c:v>0</c:v>
                </c:pt>
              </c:numCache>
            </c:numRef>
          </c:val>
        </c:ser>
        <c:ser>
          <c:idx val="1"/>
          <c:order val="1"/>
          <c:dPt>
            <c:idx val="4"/>
            <c:explosion val="40"/>
          </c:dPt>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0.30000000000000016</c:v>
                </c:pt>
                <c:pt idx="3">
                  <c:v>0.30000000000000016</c:v>
                </c:pt>
                <c:pt idx="4">
                  <c:v>0.15000000000000008</c:v>
                </c:pt>
              </c:numCache>
            </c:numRef>
          </c:val>
        </c:ser>
        <c:firstSliceAng val="0"/>
        <c:holeSize val="50"/>
      </c:doughnutChart>
    </c:plotArea>
    <c:legend>
      <c:legendPos val="r"/>
      <c:layout>
        <c:manualLayout>
          <c:xMode val="edge"/>
          <c:yMode val="edge"/>
          <c:x val="0.74915419947506567"/>
          <c:y val="0.66225991610861834"/>
          <c:w val="0.25084580052493433"/>
          <c:h val="0.33774008389138288"/>
        </c:manualLayout>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doughnutChart>
        <c:varyColors val="1"/>
        <c:ser>
          <c:idx val="0"/>
          <c:order val="0"/>
          <c:spPr>
            <a:solidFill>
              <a:srgbClr val="FFFF00"/>
            </a:solidFill>
          </c:spPr>
          <c:dPt>
            <c:idx val="1"/>
            <c:spPr>
              <a:solidFill>
                <a:srgbClr val="C00000"/>
              </a:solidFill>
            </c:spPr>
          </c:dPt>
          <c:dPt>
            <c:idx val="2"/>
            <c:spPr>
              <a:solidFill>
                <a:srgbClr val="92D050"/>
              </a:solidFill>
            </c:spPr>
          </c:dPt>
          <c:dPt>
            <c:idx val="3"/>
            <c:spPr>
              <a:solidFill>
                <a:srgbClr val="7030A0"/>
              </a:solidFill>
            </c:spPr>
          </c:dPt>
          <c:dPt>
            <c:idx val="4"/>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c:v>
                </c:pt>
                <c:pt idx="1">
                  <c:v>0</c:v>
                </c:pt>
                <c:pt idx="2">
                  <c:v>0</c:v>
                </c:pt>
                <c:pt idx="3">
                  <c:v>0</c:v>
                </c:pt>
                <c:pt idx="4">
                  <c:v>0</c:v>
                </c:pt>
              </c:numCache>
            </c:numRef>
          </c:val>
        </c:ser>
        <c:firstSliceAng val="0"/>
        <c:holeSize val="70"/>
      </c:doughnutChart>
    </c:plotArea>
    <c:legend>
      <c:legendPos val="r"/>
      <c:layout>
        <c:manualLayout>
          <c:xMode val="edge"/>
          <c:yMode val="edge"/>
          <c:x val="0.74915419947506567"/>
          <c:y val="0.66225991610861834"/>
          <c:w val="0.25084580052493433"/>
          <c:h val="0.33774008389138288"/>
        </c:manualLayout>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plotArea>
      <c:layout/>
      <c:doughnutChart>
        <c:varyColors val="1"/>
        <c:ser>
          <c:idx val="0"/>
          <c:order val="0"/>
          <c:spPr>
            <a:solidFill>
              <a:srgbClr val="FFFF00"/>
            </a:solidFill>
          </c:spPr>
          <c:dPt>
            <c:idx val="1"/>
            <c:spPr>
              <a:solidFill>
                <a:srgbClr val="C00000"/>
              </a:solidFill>
            </c:spPr>
          </c:dPt>
          <c:dPt>
            <c:idx val="2"/>
            <c:spPr>
              <a:solidFill>
                <a:srgbClr val="92D050"/>
              </a:solidFill>
            </c:spPr>
          </c:dPt>
          <c:dPt>
            <c:idx val="3"/>
            <c:spPr>
              <a:solidFill>
                <a:srgbClr val="7030A0"/>
              </a:solidFill>
            </c:spPr>
          </c:dPt>
          <c:dPt>
            <c:idx val="4"/>
            <c:spPr>
              <a:solidFill>
                <a:srgbClr val="00B0F0"/>
              </a:solidFill>
            </c:spPr>
          </c:dPt>
          <c:cat>
            <c:strRef>
              <c:f>Sheet1!$H$8:$H$12</c:f>
              <c:strCache>
                <c:ptCount val="5"/>
                <c:pt idx="0">
                  <c:v>TMC Staffer</c:v>
                </c:pt>
                <c:pt idx="1">
                  <c:v>Networking</c:v>
                </c:pt>
                <c:pt idx="2">
                  <c:v>Content-Provision</c:v>
                </c:pt>
                <c:pt idx="3">
                  <c:v>Marketing </c:v>
                </c:pt>
                <c:pt idx="4">
                  <c:v>Evaluation</c:v>
                </c:pt>
              </c:strCache>
            </c:strRef>
          </c:cat>
          <c:val>
            <c:numRef>
              <c:f>Sheet1!$I$8:$I$12</c:f>
              <c:numCache>
                <c:formatCode>General</c:formatCode>
                <c:ptCount val="5"/>
                <c:pt idx="0" formatCode="0%">
                  <c:v>1</c:v>
                </c:pt>
                <c:pt idx="1">
                  <c:v>0</c:v>
                </c:pt>
                <c:pt idx="2">
                  <c:v>0</c:v>
                </c:pt>
                <c:pt idx="3">
                  <c:v>0</c:v>
                </c:pt>
                <c:pt idx="4">
                  <c:v>0</c:v>
                </c:pt>
              </c:numCache>
            </c:numRef>
          </c:val>
        </c:ser>
        <c:ser>
          <c:idx val="1"/>
          <c:order val="1"/>
          <c:cat>
            <c:strRef>
              <c:f>Sheet1!$H$8:$H$12</c:f>
              <c:strCache>
                <c:ptCount val="5"/>
                <c:pt idx="0">
                  <c:v>TMC Staffer</c:v>
                </c:pt>
                <c:pt idx="1">
                  <c:v>Networking</c:v>
                </c:pt>
                <c:pt idx="2">
                  <c:v>Content-Provision</c:v>
                </c:pt>
                <c:pt idx="3">
                  <c:v>Marketing </c:v>
                </c:pt>
                <c:pt idx="4">
                  <c:v>Evaluation</c:v>
                </c:pt>
              </c:strCache>
            </c:strRef>
          </c:cat>
          <c:val>
            <c:numRef>
              <c:f>Sheet1!$J$8:$J$12</c:f>
              <c:numCache>
                <c:formatCode>0%</c:formatCode>
                <c:ptCount val="5"/>
                <c:pt idx="1">
                  <c:v>0.25</c:v>
                </c:pt>
                <c:pt idx="2">
                  <c:v>0.30000000000000016</c:v>
                </c:pt>
                <c:pt idx="3">
                  <c:v>0.30000000000000016</c:v>
                </c:pt>
                <c:pt idx="4">
                  <c:v>0.15000000000000008</c:v>
                </c:pt>
              </c:numCache>
            </c:numRef>
          </c:val>
        </c:ser>
        <c:firstSliceAng val="0"/>
        <c:holeSize val="50"/>
      </c:doughnut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Sheet1!$B$3</c:f>
              <c:strCache>
                <c:ptCount val="1"/>
                <c:pt idx="0">
                  <c:v>2010</c:v>
                </c:pt>
              </c:strCache>
            </c:strRef>
          </c:tx>
          <c:cat>
            <c:strRef>
              <c:f>Sheet1!$A$4:$A$6</c:f>
              <c:strCache>
                <c:ptCount val="3"/>
                <c:pt idx="0">
                  <c:v>Foundations</c:v>
                </c:pt>
                <c:pt idx="1">
                  <c:v>Earned Income</c:v>
                </c:pt>
                <c:pt idx="2">
                  <c:v>Member Dues</c:v>
                </c:pt>
              </c:strCache>
            </c:strRef>
          </c:cat>
          <c:val>
            <c:numRef>
              <c:f>Sheet1!$B$4:$B$6</c:f>
              <c:numCache>
                <c:formatCode>General</c:formatCode>
                <c:ptCount val="3"/>
                <c:pt idx="0" formatCode="#,##0">
                  <c:v>306500</c:v>
                </c:pt>
                <c:pt idx="1">
                  <c:v>9000</c:v>
                </c:pt>
                <c:pt idx="2" formatCode="#,##0">
                  <c:v>18150</c:v>
                </c:pt>
              </c:numCache>
            </c:numRef>
          </c:val>
        </c:ser>
        <c:ser>
          <c:idx val="1"/>
          <c:order val="1"/>
          <c:tx>
            <c:strRef>
              <c:f>Sheet1!$C$3</c:f>
              <c:strCache>
                <c:ptCount val="1"/>
                <c:pt idx="0">
                  <c:v>2011</c:v>
                </c:pt>
              </c:strCache>
            </c:strRef>
          </c:tx>
          <c:cat>
            <c:strRef>
              <c:f>Sheet1!$A$4:$A$6</c:f>
              <c:strCache>
                <c:ptCount val="3"/>
                <c:pt idx="0">
                  <c:v>Foundations</c:v>
                </c:pt>
                <c:pt idx="1">
                  <c:v>Earned Income</c:v>
                </c:pt>
                <c:pt idx="2">
                  <c:v>Member Dues</c:v>
                </c:pt>
              </c:strCache>
            </c:strRef>
          </c:cat>
          <c:val>
            <c:numRef>
              <c:f>Sheet1!$C$4:$C$6</c:f>
              <c:numCache>
                <c:formatCode>General</c:formatCode>
                <c:ptCount val="3"/>
                <c:pt idx="0" formatCode="#,##0">
                  <c:v>269250</c:v>
                </c:pt>
                <c:pt idx="1">
                  <c:v>2000</c:v>
                </c:pt>
                <c:pt idx="2" formatCode="#,##0">
                  <c:v>20000</c:v>
                </c:pt>
              </c:numCache>
            </c:numRef>
          </c:val>
        </c:ser>
        <c:axId val="112398336"/>
        <c:axId val="112399872"/>
      </c:barChart>
      <c:catAx>
        <c:axId val="112398336"/>
        <c:scaling>
          <c:orientation val="minMax"/>
        </c:scaling>
        <c:axPos val="b"/>
        <c:tickLblPos val="nextTo"/>
        <c:txPr>
          <a:bodyPr/>
          <a:lstStyle/>
          <a:p>
            <a:pPr>
              <a:defRPr sz="1600"/>
            </a:pPr>
            <a:endParaRPr lang="en-US"/>
          </a:p>
        </c:txPr>
        <c:crossAx val="112399872"/>
        <c:crosses val="autoZero"/>
        <c:auto val="1"/>
        <c:lblAlgn val="ctr"/>
        <c:lblOffset val="100"/>
      </c:catAx>
      <c:valAx>
        <c:axId val="112399872"/>
        <c:scaling>
          <c:orientation val="minMax"/>
        </c:scaling>
        <c:axPos val="l"/>
        <c:majorGridlines/>
        <c:numFmt formatCode="#,##0" sourceLinked="1"/>
        <c:tickLblPos val="nextTo"/>
        <c:crossAx val="112398336"/>
        <c:crosses val="autoZero"/>
        <c:crossBetween val="between"/>
      </c:valAx>
    </c:plotArea>
    <c:legend>
      <c:legendPos val="r"/>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64D618-2D66-4B94-964E-2E039C1F6B3F}"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84F1D3A5-70EB-4DCD-B109-7410B2EDB5C6}">
      <dgm:prSet phldrT="[Text]"/>
      <dgm:spPr/>
      <dgm:t>
        <a:bodyPr/>
        <a:lstStyle/>
        <a:p>
          <a:r>
            <a:rPr lang="en-US" dirty="0" smtClean="0"/>
            <a:t>TMC</a:t>
          </a:r>
          <a:endParaRPr lang="en-US" dirty="0"/>
        </a:p>
      </dgm:t>
    </dgm:pt>
    <dgm:pt modelId="{47BDCFDE-B830-4B02-9C8D-BA505C5BFAB9}" type="parTrans" cxnId="{4EB306AC-4B2F-4741-825E-75D30BA9C034}">
      <dgm:prSet/>
      <dgm:spPr/>
      <dgm:t>
        <a:bodyPr/>
        <a:lstStyle/>
        <a:p>
          <a:endParaRPr lang="en-US"/>
        </a:p>
      </dgm:t>
    </dgm:pt>
    <dgm:pt modelId="{222C7FD7-DC82-4E6C-A041-F039CDC80B3E}" type="sibTrans" cxnId="{4EB306AC-4B2F-4741-825E-75D30BA9C034}">
      <dgm:prSet/>
      <dgm:spPr/>
      <dgm:t>
        <a:bodyPr/>
        <a:lstStyle/>
        <a:p>
          <a:endParaRPr lang="en-US"/>
        </a:p>
      </dgm:t>
    </dgm:pt>
    <dgm:pt modelId="{95D1D85C-C0F9-42C3-B7E0-6783EB9587EA}">
      <dgm:prSet phldrT="[Text]"/>
      <dgm:spPr/>
      <dgm:t>
        <a:bodyPr/>
        <a:lstStyle/>
        <a:p>
          <a:r>
            <a:rPr lang="en-US" dirty="0" smtClean="0"/>
            <a:t>Media Policy NGOs</a:t>
          </a:r>
          <a:endParaRPr lang="en-US" dirty="0"/>
        </a:p>
      </dgm:t>
    </dgm:pt>
    <dgm:pt modelId="{0C3B91E6-2A66-44C9-AE74-CC51DC0C079E}" type="parTrans" cxnId="{10D61E8E-D186-4235-8192-6C07EE654B82}">
      <dgm:prSet/>
      <dgm:spPr/>
      <dgm:t>
        <a:bodyPr/>
        <a:lstStyle/>
        <a:p>
          <a:endParaRPr lang="en-US"/>
        </a:p>
      </dgm:t>
    </dgm:pt>
    <dgm:pt modelId="{B9FC159F-3757-489A-83DC-DAE3D06CA028}" type="sibTrans" cxnId="{10D61E8E-D186-4235-8192-6C07EE654B82}">
      <dgm:prSet/>
      <dgm:spPr/>
      <dgm:t>
        <a:bodyPr/>
        <a:lstStyle/>
        <a:p>
          <a:endParaRPr lang="en-US"/>
        </a:p>
      </dgm:t>
    </dgm:pt>
    <dgm:pt modelId="{9B46D81E-1AAB-4A23-9A6B-B56068762DD6}">
      <dgm:prSet phldrT="[Text]"/>
      <dgm:spPr/>
      <dgm:t>
        <a:bodyPr/>
        <a:lstStyle/>
        <a:p>
          <a:r>
            <a:rPr lang="en-US" dirty="0" smtClean="0"/>
            <a:t>Media Partners</a:t>
          </a:r>
          <a:endParaRPr lang="en-US" dirty="0"/>
        </a:p>
      </dgm:t>
    </dgm:pt>
    <dgm:pt modelId="{0BCDF6B4-2A75-4848-B228-AE456CF4D4B4}" type="parTrans" cxnId="{BBF65259-793A-4B63-BDD3-9573DCCEE564}">
      <dgm:prSet/>
      <dgm:spPr/>
      <dgm:t>
        <a:bodyPr/>
        <a:lstStyle/>
        <a:p>
          <a:endParaRPr lang="en-US"/>
        </a:p>
      </dgm:t>
    </dgm:pt>
    <dgm:pt modelId="{81ED91EC-F390-43C3-BA21-D461C423086D}" type="sibTrans" cxnId="{BBF65259-793A-4B63-BDD3-9573DCCEE564}">
      <dgm:prSet/>
      <dgm:spPr/>
      <dgm:t>
        <a:bodyPr/>
        <a:lstStyle/>
        <a:p>
          <a:endParaRPr lang="en-US"/>
        </a:p>
      </dgm:t>
    </dgm:pt>
    <dgm:pt modelId="{ACF4928B-103E-4FFE-B22F-FE49D93A015E}">
      <dgm:prSet phldrT="[Text]"/>
      <dgm:spPr/>
      <dgm:t>
        <a:bodyPr/>
        <a:lstStyle/>
        <a:p>
          <a:r>
            <a:rPr lang="en-US" dirty="0" smtClean="0"/>
            <a:t>Ethnic Press</a:t>
          </a:r>
          <a:endParaRPr lang="en-US" dirty="0"/>
        </a:p>
      </dgm:t>
    </dgm:pt>
    <dgm:pt modelId="{1919263B-3201-4E24-82EF-875A0F39A490}" type="parTrans" cxnId="{39E1E2F7-6208-4BB1-A701-40C28DC09E4C}">
      <dgm:prSet/>
      <dgm:spPr/>
      <dgm:t>
        <a:bodyPr/>
        <a:lstStyle/>
        <a:p>
          <a:endParaRPr lang="en-US"/>
        </a:p>
      </dgm:t>
    </dgm:pt>
    <dgm:pt modelId="{F5FFD338-05C8-4A57-AB56-8DB38449DE6E}" type="sibTrans" cxnId="{39E1E2F7-6208-4BB1-A701-40C28DC09E4C}">
      <dgm:prSet/>
      <dgm:spPr/>
      <dgm:t>
        <a:bodyPr/>
        <a:lstStyle/>
        <a:p>
          <a:endParaRPr lang="en-US"/>
        </a:p>
      </dgm:t>
    </dgm:pt>
    <dgm:pt modelId="{16F1C3F3-D77B-4456-85B0-162538D18AC9}">
      <dgm:prSet phldrT="[Text]"/>
      <dgm:spPr/>
      <dgm:t>
        <a:bodyPr/>
        <a:lstStyle/>
        <a:p>
          <a:r>
            <a:rPr lang="en-US" dirty="0" smtClean="0"/>
            <a:t>Advocacy NGOs</a:t>
          </a:r>
          <a:endParaRPr lang="en-US" dirty="0"/>
        </a:p>
      </dgm:t>
    </dgm:pt>
    <dgm:pt modelId="{3A27FE46-5343-4A43-9088-4B61EEDBD90E}" type="parTrans" cxnId="{86257892-0640-42A0-B3FB-5BC01AEB0FB9}">
      <dgm:prSet/>
      <dgm:spPr/>
      <dgm:t>
        <a:bodyPr/>
        <a:lstStyle/>
        <a:p>
          <a:endParaRPr lang="en-US"/>
        </a:p>
      </dgm:t>
    </dgm:pt>
    <dgm:pt modelId="{6598102C-B8F7-42AB-B624-66165FA0B00A}" type="sibTrans" cxnId="{86257892-0640-42A0-B3FB-5BC01AEB0FB9}">
      <dgm:prSet/>
      <dgm:spPr/>
      <dgm:t>
        <a:bodyPr/>
        <a:lstStyle/>
        <a:p>
          <a:endParaRPr lang="en-US"/>
        </a:p>
      </dgm:t>
    </dgm:pt>
    <dgm:pt modelId="{D2437165-09B2-4872-8C1C-1E680F4A0455}" type="pres">
      <dgm:prSet presAssocID="{6B64D618-2D66-4B94-964E-2E039C1F6B3F}" presName="cycle" presStyleCnt="0">
        <dgm:presLayoutVars>
          <dgm:chMax val="1"/>
          <dgm:dir/>
          <dgm:animLvl val="ctr"/>
          <dgm:resizeHandles val="exact"/>
        </dgm:presLayoutVars>
      </dgm:prSet>
      <dgm:spPr/>
      <dgm:t>
        <a:bodyPr/>
        <a:lstStyle/>
        <a:p>
          <a:endParaRPr lang="en-US"/>
        </a:p>
      </dgm:t>
    </dgm:pt>
    <dgm:pt modelId="{5549C589-E6DD-4470-87DE-97C7C30A3708}" type="pres">
      <dgm:prSet presAssocID="{84F1D3A5-70EB-4DCD-B109-7410B2EDB5C6}" presName="centerShape" presStyleLbl="node0" presStyleIdx="0" presStyleCnt="1"/>
      <dgm:spPr/>
      <dgm:t>
        <a:bodyPr/>
        <a:lstStyle/>
        <a:p>
          <a:endParaRPr lang="en-US"/>
        </a:p>
      </dgm:t>
    </dgm:pt>
    <dgm:pt modelId="{6D3D32DB-F8F7-4F5E-B219-A7401251E250}" type="pres">
      <dgm:prSet presAssocID="{0C3B91E6-2A66-44C9-AE74-CC51DC0C079E}" presName="Name9" presStyleLbl="parChTrans1D2" presStyleIdx="0" presStyleCnt="4"/>
      <dgm:spPr/>
      <dgm:t>
        <a:bodyPr/>
        <a:lstStyle/>
        <a:p>
          <a:endParaRPr lang="en-US"/>
        </a:p>
      </dgm:t>
    </dgm:pt>
    <dgm:pt modelId="{B26140E7-3FE6-4F9F-A677-82AC743F0DB8}" type="pres">
      <dgm:prSet presAssocID="{0C3B91E6-2A66-44C9-AE74-CC51DC0C079E}" presName="connTx" presStyleLbl="parChTrans1D2" presStyleIdx="0" presStyleCnt="4"/>
      <dgm:spPr/>
      <dgm:t>
        <a:bodyPr/>
        <a:lstStyle/>
        <a:p>
          <a:endParaRPr lang="en-US"/>
        </a:p>
      </dgm:t>
    </dgm:pt>
    <dgm:pt modelId="{816EE45A-A664-488D-B848-C361C26A7B67}" type="pres">
      <dgm:prSet presAssocID="{95D1D85C-C0F9-42C3-B7E0-6783EB9587EA}" presName="node" presStyleLbl="node1" presStyleIdx="0" presStyleCnt="4">
        <dgm:presLayoutVars>
          <dgm:bulletEnabled val="1"/>
        </dgm:presLayoutVars>
      </dgm:prSet>
      <dgm:spPr/>
      <dgm:t>
        <a:bodyPr/>
        <a:lstStyle/>
        <a:p>
          <a:endParaRPr lang="en-US"/>
        </a:p>
      </dgm:t>
    </dgm:pt>
    <dgm:pt modelId="{EECD5DDE-8AB7-4AF7-B0DD-7FFCD0C9B502}" type="pres">
      <dgm:prSet presAssocID="{0BCDF6B4-2A75-4848-B228-AE456CF4D4B4}" presName="Name9" presStyleLbl="parChTrans1D2" presStyleIdx="1" presStyleCnt="4"/>
      <dgm:spPr/>
      <dgm:t>
        <a:bodyPr/>
        <a:lstStyle/>
        <a:p>
          <a:endParaRPr lang="en-US"/>
        </a:p>
      </dgm:t>
    </dgm:pt>
    <dgm:pt modelId="{00C1ED71-9963-4B28-AC9D-448A6F988505}" type="pres">
      <dgm:prSet presAssocID="{0BCDF6B4-2A75-4848-B228-AE456CF4D4B4}" presName="connTx" presStyleLbl="parChTrans1D2" presStyleIdx="1" presStyleCnt="4"/>
      <dgm:spPr/>
      <dgm:t>
        <a:bodyPr/>
        <a:lstStyle/>
        <a:p>
          <a:endParaRPr lang="en-US"/>
        </a:p>
      </dgm:t>
    </dgm:pt>
    <dgm:pt modelId="{7820F156-03FC-42DF-A723-79C9FEB5AE82}" type="pres">
      <dgm:prSet presAssocID="{9B46D81E-1AAB-4A23-9A6B-B56068762DD6}" presName="node" presStyleLbl="node1" presStyleIdx="1" presStyleCnt="4">
        <dgm:presLayoutVars>
          <dgm:bulletEnabled val="1"/>
        </dgm:presLayoutVars>
      </dgm:prSet>
      <dgm:spPr/>
      <dgm:t>
        <a:bodyPr/>
        <a:lstStyle/>
        <a:p>
          <a:endParaRPr lang="en-US"/>
        </a:p>
      </dgm:t>
    </dgm:pt>
    <dgm:pt modelId="{39B9B4D9-0E4F-466B-A153-485B754ACE65}" type="pres">
      <dgm:prSet presAssocID="{1919263B-3201-4E24-82EF-875A0F39A490}" presName="Name9" presStyleLbl="parChTrans1D2" presStyleIdx="2" presStyleCnt="4"/>
      <dgm:spPr/>
      <dgm:t>
        <a:bodyPr/>
        <a:lstStyle/>
        <a:p>
          <a:endParaRPr lang="en-US"/>
        </a:p>
      </dgm:t>
    </dgm:pt>
    <dgm:pt modelId="{6B532E48-C665-4CB8-B543-E4CAF1CAC74B}" type="pres">
      <dgm:prSet presAssocID="{1919263B-3201-4E24-82EF-875A0F39A490}" presName="connTx" presStyleLbl="parChTrans1D2" presStyleIdx="2" presStyleCnt="4"/>
      <dgm:spPr/>
      <dgm:t>
        <a:bodyPr/>
        <a:lstStyle/>
        <a:p>
          <a:endParaRPr lang="en-US"/>
        </a:p>
      </dgm:t>
    </dgm:pt>
    <dgm:pt modelId="{AF12174A-3AB8-4B60-AAAD-69DFADA18ABA}" type="pres">
      <dgm:prSet presAssocID="{ACF4928B-103E-4FFE-B22F-FE49D93A015E}" presName="node" presStyleLbl="node1" presStyleIdx="2" presStyleCnt="4">
        <dgm:presLayoutVars>
          <dgm:bulletEnabled val="1"/>
        </dgm:presLayoutVars>
      </dgm:prSet>
      <dgm:spPr/>
      <dgm:t>
        <a:bodyPr/>
        <a:lstStyle/>
        <a:p>
          <a:endParaRPr lang="en-US"/>
        </a:p>
      </dgm:t>
    </dgm:pt>
    <dgm:pt modelId="{A92B2777-8684-4761-8D36-96FA3FCA1A11}" type="pres">
      <dgm:prSet presAssocID="{3A27FE46-5343-4A43-9088-4B61EEDBD90E}" presName="Name9" presStyleLbl="parChTrans1D2" presStyleIdx="3" presStyleCnt="4"/>
      <dgm:spPr/>
      <dgm:t>
        <a:bodyPr/>
        <a:lstStyle/>
        <a:p>
          <a:endParaRPr lang="en-US"/>
        </a:p>
      </dgm:t>
    </dgm:pt>
    <dgm:pt modelId="{418BBACC-796A-4BE2-A50C-C7545C8AA380}" type="pres">
      <dgm:prSet presAssocID="{3A27FE46-5343-4A43-9088-4B61EEDBD90E}" presName="connTx" presStyleLbl="parChTrans1D2" presStyleIdx="3" presStyleCnt="4"/>
      <dgm:spPr/>
      <dgm:t>
        <a:bodyPr/>
        <a:lstStyle/>
        <a:p>
          <a:endParaRPr lang="en-US"/>
        </a:p>
      </dgm:t>
    </dgm:pt>
    <dgm:pt modelId="{0D70E5D4-B19C-4A58-BF11-34863E885CEC}" type="pres">
      <dgm:prSet presAssocID="{16F1C3F3-D77B-4456-85B0-162538D18AC9}" presName="node" presStyleLbl="node1" presStyleIdx="3" presStyleCnt="4">
        <dgm:presLayoutVars>
          <dgm:bulletEnabled val="1"/>
        </dgm:presLayoutVars>
      </dgm:prSet>
      <dgm:spPr/>
      <dgm:t>
        <a:bodyPr/>
        <a:lstStyle/>
        <a:p>
          <a:endParaRPr lang="en-US"/>
        </a:p>
      </dgm:t>
    </dgm:pt>
  </dgm:ptLst>
  <dgm:cxnLst>
    <dgm:cxn modelId="{45A0F278-D9CE-40C0-ACCE-82862CDECF47}" type="presOf" srcId="{0BCDF6B4-2A75-4848-B228-AE456CF4D4B4}" destId="{00C1ED71-9963-4B28-AC9D-448A6F988505}" srcOrd="1" destOrd="0" presId="urn:microsoft.com/office/officeart/2005/8/layout/radial1"/>
    <dgm:cxn modelId="{D695208B-9E0A-457E-95B8-81F6986592C3}" type="presOf" srcId="{16F1C3F3-D77B-4456-85B0-162538D18AC9}" destId="{0D70E5D4-B19C-4A58-BF11-34863E885CEC}" srcOrd="0" destOrd="0" presId="urn:microsoft.com/office/officeart/2005/8/layout/radial1"/>
    <dgm:cxn modelId="{BBF65259-793A-4B63-BDD3-9573DCCEE564}" srcId="{84F1D3A5-70EB-4DCD-B109-7410B2EDB5C6}" destId="{9B46D81E-1AAB-4A23-9A6B-B56068762DD6}" srcOrd="1" destOrd="0" parTransId="{0BCDF6B4-2A75-4848-B228-AE456CF4D4B4}" sibTransId="{81ED91EC-F390-43C3-BA21-D461C423086D}"/>
    <dgm:cxn modelId="{39E1E2F7-6208-4BB1-A701-40C28DC09E4C}" srcId="{84F1D3A5-70EB-4DCD-B109-7410B2EDB5C6}" destId="{ACF4928B-103E-4FFE-B22F-FE49D93A015E}" srcOrd="2" destOrd="0" parTransId="{1919263B-3201-4E24-82EF-875A0F39A490}" sibTransId="{F5FFD338-05C8-4A57-AB56-8DB38449DE6E}"/>
    <dgm:cxn modelId="{B9336484-3C34-4E97-8C0B-F2041D31BB88}" type="presOf" srcId="{0BCDF6B4-2A75-4848-B228-AE456CF4D4B4}" destId="{EECD5DDE-8AB7-4AF7-B0DD-7FFCD0C9B502}" srcOrd="0" destOrd="0" presId="urn:microsoft.com/office/officeart/2005/8/layout/radial1"/>
    <dgm:cxn modelId="{F1557C6B-D73D-451D-BEFE-617ED2A823C9}" type="presOf" srcId="{1919263B-3201-4E24-82EF-875A0F39A490}" destId="{6B532E48-C665-4CB8-B543-E4CAF1CAC74B}" srcOrd="1" destOrd="0" presId="urn:microsoft.com/office/officeart/2005/8/layout/radial1"/>
    <dgm:cxn modelId="{8AC1AD3E-73E9-4834-A520-60C848D6F30C}" type="presOf" srcId="{3A27FE46-5343-4A43-9088-4B61EEDBD90E}" destId="{418BBACC-796A-4BE2-A50C-C7545C8AA380}" srcOrd="1" destOrd="0" presId="urn:microsoft.com/office/officeart/2005/8/layout/radial1"/>
    <dgm:cxn modelId="{83FA8716-A724-40AB-A097-4D06C1B40753}" type="presOf" srcId="{0C3B91E6-2A66-44C9-AE74-CC51DC0C079E}" destId="{B26140E7-3FE6-4F9F-A677-82AC743F0DB8}" srcOrd="1" destOrd="0" presId="urn:microsoft.com/office/officeart/2005/8/layout/radial1"/>
    <dgm:cxn modelId="{0CA0A83C-F11B-453D-AC67-023C245A7189}" type="presOf" srcId="{3A27FE46-5343-4A43-9088-4B61EEDBD90E}" destId="{A92B2777-8684-4761-8D36-96FA3FCA1A11}" srcOrd="0" destOrd="0" presId="urn:microsoft.com/office/officeart/2005/8/layout/radial1"/>
    <dgm:cxn modelId="{86257892-0640-42A0-B3FB-5BC01AEB0FB9}" srcId="{84F1D3A5-70EB-4DCD-B109-7410B2EDB5C6}" destId="{16F1C3F3-D77B-4456-85B0-162538D18AC9}" srcOrd="3" destOrd="0" parTransId="{3A27FE46-5343-4A43-9088-4B61EEDBD90E}" sibTransId="{6598102C-B8F7-42AB-B624-66165FA0B00A}"/>
    <dgm:cxn modelId="{F7ACD4A3-BC8B-4BF7-B533-84F3B08F76B6}" type="presOf" srcId="{9B46D81E-1AAB-4A23-9A6B-B56068762DD6}" destId="{7820F156-03FC-42DF-A723-79C9FEB5AE82}" srcOrd="0" destOrd="0" presId="urn:microsoft.com/office/officeart/2005/8/layout/radial1"/>
    <dgm:cxn modelId="{D661B040-5AF2-4EDC-BA75-E6B8754CCDD9}" type="presOf" srcId="{ACF4928B-103E-4FFE-B22F-FE49D93A015E}" destId="{AF12174A-3AB8-4B60-AAAD-69DFADA18ABA}" srcOrd="0" destOrd="0" presId="urn:microsoft.com/office/officeart/2005/8/layout/radial1"/>
    <dgm:cxn modelId="{7FF3F1BD-68D5-45A9-8D14-B996F90CD221}" type="presOf" srcId="{84F1D3A5-70EB-4DCD-B109-7410B2EDB5C6}" destId="{5549C589-E6DD-4470-87DE-97C7C30A3708}" srcOrd="0" destOrd="0" presId="urn:microsoft.com/office/officeart/2005/8/layout/radial1"/>
    <dgm:cxn modelId="{6BE9C4EF-1211-4BA3-8E3A-593264163BE6}" type="presOf" srcId="{95D1D85C-C0F9-42C3-B7E0-6783EB9587EA}" destId="{816EE45A-A664-488D-B848-C361C26A7B67}" srcOrd="0" destOrd="0" presId="urn:microsoft.com/office/officeart/2005/8/layout/radial1"/>
    <dgm:cxn modelId="{4EB306AC-4B2F-4741-825E-75D30BA9C034}" srcId="{6B64D618-2D66-4B94-964E-2E039C1F6B3F}" destId="{84F1D3A5-70EB-4DCD-B109-7410B2EDB5C6}" srcOrd="0" destOrd="0" parTransId="{47BDCFDE-B830-4B02-9C8D-BA505C5BFAB9}" sibTransId="{222C7FD7-DC82-4E6C-A041-F039CDC80B3E}"/>
    <dgm:cxn modelId="{6118E2D7-523B-4536-B857-C77AF56265F2}" type="presOf" srcId="{1919263B-3201-4E24-82EF-875A0F39A490}" destId="{39B9B4D9-0E4F-466B-A153-485B754ACE65}" srcOrd="0" destOrd="0" presId="urn:microsoft.com/office/officeart/2005/8/layout/radial1"/>
    <dgm:cxn modelId="{7B649ADE-CDC9-44A7-AF77-28C3D6E52783}" type="presOf" srcId="{0C3B91E6-2A66-44C9-AE74-CC51DC0C079E}" destId="{6D3D32DB-F8F7-4F5E-B219-A7401251E250}" srcOrd="0" destOrd="0" presId="urn:microsoft.com/office/officeart/2005/8/layout/radial1"/>
    <dgm:cxn modelId="{10D61E8E-D186-4235-8192-6C07EE654B82}" srcId="{84F1D3A5-70EB-4DCD-B109-7410B2EDB5C6}" destId="{95D1D85C-C0F9-42C3-B7E0-6783EB9587EA}" srcOrd="0" destOrd="0" parTransId="{0C3B91E6-2A66-44C9-AE74-CC51DC0C079E}" sibTransId="{B9FC159F-3757-489A-83DC-DAE3D06CA028}"/>
    <dgm:cxn modelId="{0D32A145-E083-4632-A62D-AB2778066253}" type="presOf" srcId="{6B64D618-2D66-4B94-964E-2E039C1F6B3F}" destId="{D2437165-09B2-4872-8C1C-1E680F4A0455}" srcOrd="0" destOrd="0" presId="urn:microsoft.com/office/officeart/2005/8/layout/radial1"/>
    <dgm:cxn modelId="{F3EDF3EA-A4D7-4DF7-B1F1-563B424123D3}" type="presParOf" srcId="{D2437165-09B2-4872-8C1C-1E680F4A0455}" destId="{5549C589-E6DD-4470-87DE-97C7C30A3708}" srcOrd="0" destOrd="0" presId="urn:microsoft.com/office/officeart/2005/8/layout/radial1"/>
    <dgm:cxn modelId="{BC66F843-3837-457F-87E5-D0A4C455C556}" type="presParOf" srcId="{D2437165-09B2-4872-8C1C-1E680F4A0455}" destId="{6D3D32DB-F8F7-4F5E-B219-A7401251E250}" srcOrd="1" destOrd="0" presId="urn:microsoft.com/office/officeart/2005/8/layout/radial1"/>
    <dgm:cxn modelId="{5F5E18D0-6B7A-416B-B921-E3DCF110DAAD}" type="presParOf" srcId="{6D3D32DB-F8F7-4F5E-B219-A7401251E250}" destId="{B26140E7-3FE6-4F9F-A677-82AC743F0DB8}" srcOrd="0" destOrd="0" presId="urn:microsoft.com/office/officeart/2005/8/layout/radial1"/>
    <dgm:cxn modelId="{34C4EB97-7330-4BD8-BE0B-DE47E3F97467}" type="presParOf" srcId="{D2437165-09B2-4872-8C1C-1E680F4A0455}" destId="{816EE45A-A664-488D-B848-C361C26A7B67}" srcOrd="2" destOrd="0" presId="urn:microsoft.com/office/officeart/2005/8/layout/radial1"/>
    <dgm:cxn modelId="{7137A30D-23FE-4497-A8A8-EF187B1F46B0}" type="presParOf" srcId="{D2437165-09B2-4872-8C1C-1E680F4A0455}" destId="{EECD5DDE-8AB7-4AF7-B0DD-7FFCD0C9B502}" srcOrd="3" destOrd="0" presId="urn:microsoft.com/office/officeart/2005/8/layout/radial1"/>
    <dgm:cxn modelId="{29291B94-BE02-4E7B-B861-BB3525371405}" type="presParOf" srcId="{EECD5DDE-8AB7-4AF7-B0DD-7FFCD0C9B502}" destId="{00C1ED71-9963-4B28-AC9D-448A6F988505}" srcOrd="0" destOrd="0" presId="urn:microsoft.com/office/officeart/2005/8/layout/radial1"/>
    <dgm:cxn modelId="{AF7DC7C4-1DAD-4F2A-A2E9-C79BE41A2B7B}" type="presParOf" srcId="{D2437165-09B2-4872-8C1C-1E680F4A0455}" destId="{7820F156-03FC-42DF-A723-79C9FEB5AE82}" srcOrd="4" destOrd="0" presId="urn:microsoft.com/office/officeart/2005/8/layout/radial1"/>
    <dgm:cxn modelId="{50378EE9-53F4-4868-996D-36E18647CD27}" type="presParOf" srcId="{D2437165-09B2-4872-8C1C-1E680F4A0455}" destId="{39B9B4D9-0E4F-466B-A153-485B754ACE65}" srcOrd="5" destOrd="0" presId="urn:microsoft.com/office/officeart/2005/8/layout/radial1"/>
    <dgm:cxn modelId="{8D9CE7CB-7CF4-432A-A78D-4BB98F7E7A9F}" type="presParOf" srcId="{39B9B4D9-0E4F-466B-A153-485B754ACE65}" destId="{6B532E48-C665-4CB8-B543-E4CAF1CAC74B}" srcOrd="0" destOrd="0" presId="urn:microsoft.com/office/officeart/2005/8/layout/radial1"/>
    <dgm:cxn modelId="{6A1DE193-49B3-435C-9C58-5C5E3EFC5A53}" type="presParOf" srcId="{D2437165-09B2-4872-8C1C-1E680F4A0455}" destId="{AF12174A-3AB8-4B60-AAAD-69DFADA18ABA}" srcOrd="6" destOrd="0" presId="urn:microsoft.com/office/officeart/2005/8/layout/radial1"/>
    <dgm:cxn modelId="{81C531D4-F85C-4BB6-8F71-D025733BD30B}" type="presParOf" srcId="{D2437165-09B2-4872-8C1C-1E680F4A0455}" destId="{A92B2777-8684-4761-8D36-96FA3FCA1A11}" srcOrd="7" destOrd="0" presId="urn:microsoft.com/office/officeart/2005/8/layout/radial1"/>
    <dgm:cxn modelId="{76D0818C-2F8F-4AAE-899A-E0384D04B3C2}" type="presParOf" srcId="{A92B2777-8684-4761-8D36-96FA3FCA1A11}" destId="{418BBACC-796A-4BE2-A50C-C7545C8AA380}" srcOrd="0" destOrd="0" presId="urn:microsoft.com/office/officeart/2005/8/layout/radial1"/>
    <dgm:cxn modelId="{0247809E-6687-48CB-938F-DA48E0BA92AB}" type="presParOf" srcId="{D2437165-09B2-4872-8C1C-1E680F4A0455}" destId="{0D70E5D4-B19C-4A58-BF11-34863E885CEC}" srcOrd="8"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49C589-E6DD-4470-87DE-97C7C30A3708}">
      <dsp:nvSpPr>
        <dsp:cNvPr id="0" name=""/>
        <dsp:cNvSpPr/>
      </dsp:nvSpPr>
      <dsp:spPr>
        <a:xfrm>
          <a:off x="3135590" y="1637897"/>
          <a:ext cx="1245404" cy="12454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smtClean="0"/>
            <a:t>TMC</a:t>
          </a:r>
          <a:endParaRPr lang="en-US" sz="3500" kern="1200" dirty="0"/>
        </a:p>
      </dsp:txBody>
      <dsp:txXfrm>
        <a:off x="3135590" y="1637897"/>
        <a:ext cx="1245404" cy="1245404"/>
      </dsp:txXfrm>
    </dsp:sp>
    <dsp:sp modelId="{6D3D32DB-F8F7-4F5E-B219-A7401251E250}">
      <dsp:nvSpPr>
        <dsp:cNvPr id="0" name=""/>
        <dsp:cNvSpPr/>
      </dsp:nvSpPr>
      <dsp:spPr>
        <a:xfrm rot="16200000">
          <a:off x="3570259" y="1434951"/>
          <a:ext cx="376067" cy="29823"/>
        </a:xfrm>
        <a:custGeom>
          <a:avLst/>
          <a:gdLst/>
          <a:ahLst/>
          <a:cxnLst/>
          <a:rect l="0" t="0" r="0" b="0"/>
          <a:pathLst>
            <a:path>
              <a:moveTo>
                <a:pt x="0" y="14911"/>
              </a:moveTo>
              <a:lnTo>
                <a:pt x="376067" y="149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6200000">
        <a:off x="3748891" y="1440462"/>
        <a:ext cx="18803" cy="18803"/>
      </dsp:txXfrm>
    </dsp:sp>
    <dsp:sp modelId="{816EE45A-A664-488D-B848-C361C26A7B67}">
      <dsp:nvSpPr>
        <dsp:cNvPr id="0" name=""/>
        <dsp:cNvSpPr/>
      </dsp:nvSpPr>
      <dsp:spPr>
        <a:xfrm>
          <a:off x="3135590" y="16425"/>
          <a:ext cx="1245404" cy="12454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Media Policy NGOs</a:t>
          </a:r>
          <a:endParaRPr lang="en-US" sz="1700" kern="1200" dirty="0"/>
        </a:p>
      </dsp:txBody>
      <dsp:txXfrm>
        <a:off x="3135590" y="16425"/>
        <a:ext cx="1245404" cy="1245404"/>
      </dsp:txXfrm>
    </dsp:sp>
    <dsp:sp modelId="{EECD5DDE-8AB7-4AF7-B0DD-7FFCD0C9B502}">
      <dsp:nvSpPr>
        <dsp:cNvPr id="0" name=""/>
        <dsp:cNvSpPr/>
      </dsp:nvSpPr>
      <dsp:spPr>
        <a:xfrm>
          <a:off x="4380995" y="2245688"/>
          <a:ext cx="376067" cy="29823"/>
        </a:xfrm>
        <a:custGeom>
          <a:avLst/>
          <a:gdLst/>
          <a:ahLst/>
          <a:cxnLst/>
          <a:rect l="0" t="0" r="0" b="0"/>
          <a:pathLst>
            <a:path>
              <a:moveTo>
                <a:pt x="0" y="14911"/>
              </a:moveTo>
              <a:lnTo>
                <a:pt x="376067" y="149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59627" y="2251198"/>
        <a:ext cx="18803" cy="18803"/>
      </dsp:txXfrm>
    </dsp:sp>
    <dsp:sp modelId="{7820F156-03FC-42DF-A723-79C9FEB5AE82}">
      <dsp:nvSpPr>
        <dsp:cNvPr id="0" name=""/>
        <dsp:cNvSpPr/>
      </dsp:nvSpPr>
      <dsp:spPr>
        <a:xfrm>
          <a:off x="4757062" y="1637897"/>
          <a:ext cx="1245404" cy="12454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Media Partners</a:t>
          </a:r>
          <a:endParaRPr lang="en-US" sz="1700" kern="1200" dirty="0"/>
        </a:p>
      </dsp:txBody>
      <dsp:txXfrm>
        <a:off x="4757062" y="1637897"/>
        <a:ext cx="1245404" cy="1245404"/>
      </dsp:txXfrm>
    </dsp:sp>
    <dsp:sp modelId="{39B9B4D9-0E4F-466B-A153-485B754ACE65}">
      <dsp:nvSpPr>
        <dsp:cNvPr id="0" name=""/>
        <dsp:cNvSpPr/>
      </dsp:nvSpPr>
      <dsp:spPr>
        <a:xfrm rot="5400000">
          <a:off x="3570259" y="3056424"/>
          <a:ext cx="376067" cy="29823"/>
        </a:xfrm>
        <a:custGeom>
          <a:avLst/>
          <a:gdLst/>
          <a:ahLst/>
          <a:cxnLst/>
          <a:rect l="0" t="0" r="0" b="0"/>
          <a:pathLst>
            <a:path>
              <a:moveTo>
                <a:pt x="0" y="14911"/>
              </a:moveTo>
              <a:lnTo>
                <a:pt x="376067" y="149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5400000">
        <a:off x="3748891" y="3061934"/>
        <a:ext cx="18803" cy="18803"/>
      </dsp:txXfrm>
    </dsp:sp>
    <dsp:sp modelId="{AF12174A-3AB8-4B60-AAAD-69DFADA18ABA}">
      <dsp:nvSpPr>
        <dsp:cNvPr id="0" name=""/>
        <dsp:cNvSpPr/>
      </dsp:nvSpPr>
      <dsp:spPr>
        <a:xfrm>
          <a:off x="3135590" y="3259369"/>
          <a:ext cx="1245404" cy="12454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Ethnic Press</a:t>
          </a:r>
          <a:endParaRPr lang="en-US" sz="1700" kern="1200" dirty="0"/>
        </a:p>
      </dsp:txBody>
      <dsp:txXfrm>
        <a:off x="3135590" y="3259369"/>
        <a:ext cx="1245404" cy="1245404"/>
      </dsp:txXfrm>
    </dsp:sp>
    <dsp:sp modelId="{A92B2777-8684-4761-8D36-96FA3FCA1A11}">
      <dsp:nvSpPr>
        <dsp:cNvPr id="0" name=""/>
        <dsp:cNvSpPr/>
      </dsp:nvSpPr>
      <dsp:spPr>
        <a:xfrm rot="10800000">
          <a:off x="2759523" y="2245688"/>
          <a:ext cx="376067" cy="29823"/>
        </a:xfrm>
        <a:custGeom>
          <a:avLst/>
          <a:gdLst/>
          <a:ahLst/>
          <a:cxnLst/>
          <a:rect l="0" t="0" r="0" b="0"/>
          <a:pathLst>
            <a:path>
              <a:moveTo>
                <a:pt x="0" y="14911"/>
              </a:moveTo>
              <a:lnTo>
                <a:pt x="376067" y="149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38155" y="2251198"/>
        <a:ext cx="18803" cy="18803"/>
      </dsp:txXfrm>
    </dsp:sp>
    <dsp:sp modelId="{0D70E5D4-B19C-4A58-BF11-34863E885CEC}">
      <dsp:nvSpPr>
        <dsp:cNvPr id="0" name=""/>
        <dsp:cNvSpPr/>
      </dsp:nvSpPr>
      <dsp:spPr>
        <a:xfrm>
          <a:off x="1514118" y="1637897"/>
          <a:ext cx="1245404" cy="12454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Advocacy NGOs</a:t>
          </a:r>
          <a:endParaRPr lang="en-US" sz="1700" kern="1200" dirty="0"/>
        </a:p>
      </dsp:txBody>
      <dsp:txXfrm>
        <a:off x="1514118" y="1637897"/>
        <a:ext cx="1245404" cy="124540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F0C60B-6F94-4D77-9AE9-7FCF67289718}" type="datetimeFigureOut">
              <a:rPr lang="en-US" smtClean="0"/>
              <a:pPr/>
              <a:t>10/25/2011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F79901-87F1-4167-A318-DE5954A36B2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Yesterday, we experienced</a:t>
            </a:r>
            <a:r>
              <a:rPr lang="en-US" baseline="0" dirty="0" smtClean="0"/>
              <a:t> the strength of our consortium as we learned and planned together for our individual futures. Today, I want to talk about how we can strengthen the Consortium itself. I am going to talk about our future plans, and, yes, about how we can pay for those plans. I want you to understand what the Consortium really does, and how we really work. </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successful collaboration requires four different types of infrastructure: networking, content-provision, marketing, and evaluation, with TMC staffers keeping the community going.</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r>
              <a:rPr lang="en-US" baseline="0" dirty="0" smtClean="0"/>
              <a:t> each of our collaborations, TMC staff have pulled together a dedicated </a:t>
            </a:r>
            <a:r>
              <a:rPr lang="en-US" baseline="0" dirty="0" err="1" smtClean="0"/>
              <a:t>google</a:t>
            </a:r>
            <a:r>
              <a:rPr lang="en-US" baseline="0" dirty="0" smtClean="0"/>
              <a:t> group, regular conference calls between collaborators, and a </a:t>
            </a:r>
            <a:r>
              <a:rPr lang="en-US" baseline="0" dirty="0" err="1" smtClean="0"/>
              <a:t>google</a:t>
            </a:r>
            <a:r>
              <a:rPr lang="en-US" baseline="0" dirty="0" smtClean="0"/>
              <a:t> doc through which we can share editorial calendars. Timing is critical to a collaboration that creates impact.</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support your collaborations through raising seed money for your reporting. We help you diversify your content by linking members with different platforms together, so you can run rich, </a:t>
            </a:r>
            <a:r>
              <a:rPr lang="en-US" baseline="0" dirty="0" err="1" smtClean="0"/>
              <a:t>highquality</a:t>
            </a:r>
            <a:r>
              <a:rPr lang="en-US" baseline="0" dirty="0" smtClean="0"/>
              <a:t> text, podcast and video. When we have time—when the story is not breaking—we create webinars with experts to provide you with sources and background for your reporting.</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Content creation is not enough. For impact, stories must be marketed. TMC has</a:t>
            </a:r>
            <a:r>
              <a:rPr lang="en-US" baseline="0" dirty="0" smtClean="0"/>
              <a:t> been creating a marketing infrastructure by assembling a </a:t>
            </a:r>
            <a:r>
              <a:rPr lang="en-US" baseline="0" dirty="0" err="1" smtClean="0"/>
              <a:t>google</a:t>
            </a:r>
            <a:r>
              <a:rPr lang="en-US" baseline="0" dirty="0" smtClean="0"/>
              <a:t> group listserv for staffers at your outlets who tweet and </a:t>
            </a:r>
            <a:r>
              <a:rPr lang="en-US" baseline="0" dirty="0" err="1" smtClean="0"/>
              <a:t>fb</a:t>
            </a:r>
            <a:r>
              <a:rPr lang="en-US" baseline="0" dirty="0" smtClean="0"/>
              <a:t> for you. We’ve hired a social media curator to push out your stories on our </a:t>
            </a:r>
            <a:r>
              <a:rPr lang="en-US" baseline="0" dirty="0" err="1" smtClean="0"/>
              <a:t>facebook</a:t>
            </a:r>
            <a:r>
              <a:rPr lang="en-US" baseline="0" dirty="0" smtClean="0"/>
              <a:t> and twitter pages. We’ve begun creating </a:t>
            </a:r>
            <a:r>
              <a:rPr lang="en-US" baseline="0" dirty="0" err="1" smtClean="0"/>
              <a:t>tumblrs</a:t>
            </a:r>
            <a:r>
              <a:rPr lang="en-US" baseline="0" dirty="0" smtClean="0"/>
              <a:t> for each collaboration, and placing the </a:t>
            </a:r>
            <a:r>
              <a:rPr lang="en-US" baseline="0" dirty="0" err="1" smtClean="0"/>
              <a:t>tumblr</a:t>
            </a:r>
            <a:r>
              <a:rPr lang="en-US" baseline="0" dirty="0" smtClean="0"/>
              <a:t> under a topic-driven </a:t>
            </a:r>
            <a:r>
              <a:rPr lang="en-US" baseline="0" dirty="0" err="1" smtClean="0"/>
              <a:t>Url</a:t>
            </a:r>
            <a:r>
              <a:rPr lang="en-US" baseline="0" dirty="0" smtClean="0"/>
              <a:t> for better SEO. When we obtain funding, we hire a professional publicist to get your journalists those mainstream media interviews. And we network with our advocacy allies to tie your stories to their campaigns.</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a:t>
            </a:r>
            <a:r>
              <a:rPr lang="en-US" baseline="0" dirty="0" smtClean="0"/>
              <a:t> we aspire to do better each time. So we keep a social media dashboard to track our social media work. We plan to begin placing pixel pings in collaborative content so we can track those metrics. And after each collaboration, we ask you to evaluate what went well and what we can do better.</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short, editorial collaborations take a significant amount of work to be successful. Right now, that infrastructure has been created by TMC. When collaborations are going, she is working full-time pulling these different pieces together to create success. So when we ask, how can we strengthen the Consortium, we not only mean, how can we strengthen our individual members, but how can we support staff like Erin, to make sure that infrastructure work gets done?</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a:t>
            </a:r>
            <a:r>
              <a:rPr lang="en-US" baseline="0" dirty="0" smtClean="0"/>
              <a:t> you’ve been in business—any kind of business—for any length of time, you know that the story of an organization lies in its numbers. A budget tells you what an organization values and how it functions. A budget creates a blueprint for success or failure. So if we want to strengthen the Consortium, we have to look at the numbers…</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rely</a:t>
            </a:r>
            <a:r>
              <a:rPr lang="en-US" baseline="0" dirty="0" smtClean="0"/>
              <a:t> heavily on foundations to fund Consortium activities.  We have the highest ratio of foundation to external revenue funding of any of our comparable organizations. </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Sixty-five percent of our dollars are going directly into programs. That means providing</a:t>
            </a:r>
            <a:r>
              <a:rPr lang="en-US" baseline="0" dirty="0" smtClean="0"/>
              <a:t> members with dollars for reporting, providing experts to work with you on labs, and paying marketing/pr folk to promote your material.</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we constantly are scrambling to make ends meet. </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a:t>
            </a:r>
            <a:r>
              <a:rPr lang="en-US" baseline="0" dirty="0" smtClean="0"/>
              <a:t> six years and a tremendous amount of work, the Consortium has created the possibility of a self-sustaining, high quality, high visibility, high impact independent media sector. You have evolved to meet the challenges of the digital revolution. Collaboration has become one of our favorite terms. But we are by no means where we need to be—and we know it. We know we don’t yet have the influence of mainstream media or the sheer brawn of the right-wing echo chamber. This is a critical moment. Because if we don’t go up,  </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Editorial</a:t>
            </a:r>
            <a:r>
              <a:rPr lang="en-US" baseline="0" dirty="0" smtClean="0"/>
              <a:t> </a:t>
            </a:r>
            <a:r>
              <a:rPr lang="en-US" baseline="0" dirty="0" err="1" smtClean="0"/>
              <a:t>collabs</a:t>
            </a:r>
            <a:r>
              <a:rPr lang="en-US" baseline="0" dirty="0" smtClean="0"/>
              <a:t> take more $$ and staff time than tech labs.</a:t>
            </a:r>
          </a:p>
          <a:p>
            <a:pPr marL="228600" indent="-228600">
              <a:buAutoNum type="arabicPeriod"/>
            </a:pPr>
            <a:r>
              <a:rPr lang="en-US" baseline="0" dirty="0" smtClean="0"/>
              <a:t>Most philanthropists give interest on their nut; they have less to give.</a:t>
            </a:r>
          </a:p>
          <a:p>
            <a:pPr marL="228600" indent="-228600">
              <a:buAutoNum type="arabicPeriod"/>
            </a:pPr>
            <a:r>
              <a:rPr lang="en-US" dirty="0" smtClean="0"/>
              <a:t>Philanthropists expect us to cover our general</a:t>
            </a:r>
            <a:r>
              <a:rPr lang="en-US" baseline="0" dirty="0" smtClean="0"/>
              <a:t> operating expenses.</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we’re doing is totally amazing. This is not the time to cut back. It’s the time to push forward.</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Foundations</a:t>
            </a:r>
            <a:r>
              <a:rPr lang="en-US" baseline="0" dirty="0" smtClean="0"/>
              <a:t> will always give grants for one-time projects. What’s difficult is getting general support. If we don’t get general support, we have to take it out of project funding, and that leaves less for what we actually want to do. So what if we could raise enough money for staff and overhead in some other way?</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achieve this new model, we’d have to multiply our current earned income by 5. That’s pretty steep. It really does mean thinking outside</a:t>
            </a:r>
            <a:r>
              <a:rPr lang="en-US" baseline="0" dirty="0" smtClean="0"/>
              <a:t> the box. </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 am going to turn the conversation over to Jamie, who will facilitate a discussion about how we can strengthen our Consortium. </a:t>
            </a:r>
            <a:r>
              <a:rPr lang="en-US" smtClean="0"/>
              <a:t>Thank you.</a:t>
            </a:r>
          </a:p>
          <a:p>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will be hard pressed to stay where we are. The media field is changing too fast to stay still.  And our funders and supporters look for us to be ahead of change, rather than behind. </a:t>
            </a:r>
          </a:p>
          <a:p>
            <a:endParaRPr lang="en-US" baseline="0" dirty="0" smtClean="0"/>
          </a:p>
          <a:p>
            <a:r>
              <a:rPr lang="en-US" baseline="0" dirty="0" smtClean="0"/>
              <a:t>We should not fear this moment. On the contrary, this is why the Media Consortium exists. We know how to innovate. We know how to meet challenges. We can make the leap to the next level. But to do so, we will have to harness our collective power. That’s why we are meeting today.</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let’s start</a:t>
            </a:r>
            <a:r>
              <a:rPr lang="en-US" baseline="0" dirty="0" smtClean="0"/>
              <a:t> digging into the details. How do we attain the kind of success we seek? How do we fulfill our highest vision? To start answering that, let’s go back to basics and talk about what we do. Simply put, we support and grow the independent media sector. </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Over</a:t>
            </a:r>
            <a:r>
              <a:rPr lang="en-US" baseline="0" dirty="0" smtClean="0"/>
              <a:t> the next year, we will continue to support the Consortium. </a:t>
            </a:r>
            <a:r>
              <a:rPr lang="en-US" dirty="0" smtClean="0"/>
              <a:t>We</a:t>
            </a:r>
            <a:r>
              <a:rPr lang="en-US" baseline="0" dirty="0" smtClean="0"/>
              <a:t> are planning three Innovation and Incubation labs—working with partners in each case to defray the cost to the Consortium. </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plan to implement monthly</a:t>
            </a:r>
            <a:r>
              <a:rPr lang="en-US" baseline="0" dirty="0" smtClean="0"/>
              <a:t> webinars to fill the gaps between labs. TMC staff act as your curators to keep track of trends in the media space and connect the dots for how they will impact members. And of course, we will start planning now for our next annual meeting.</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Supporting our sector is core to our mission. The key to achieving that tipping point, however, will likely come through our collaborations.  In the past year, the independent media sector has moved into the national spotlight when we collaborated with each other and allies on editorial projects.</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deepen</a:t>
            </a:r>
            <a:r>
              <a:rPr lang="en-US" baseline="0" dirty="0" smtClean="0"/>
              <a:t> our reach, TMC staff work with the ethnic press. To strengthen our services, we work with partner organizations like ONA and AAN. To amplify our voices and increase our impact, we work with Media Policy and Advocacy NGOs. This external network amplifies our voices and is critical to harnessing our collective power.</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Here’s what we have learned about creating a successful collaboration , whether that’s within the TMC network or with our allies.  It takes a willingness to collaborate first of all. It takes trust that your partner is committed to collaborating, rather than simply sharing content. It takes a topic of mutual interest, like Occupy NY. But we’ve discovered that alone is not enough. A successful collaboration takes infrastructure.</a:t>
            </a:r>
            <a:endParaRPr lang="en-US" dirty="0"/>
          </a:p>
        </p:txBody>
      </p:sp>
      <p:sp>
        <p:nvSpPr>
          <p:cNvPr id="4" name="Slide Number Placeholder 3"/>
          <p:cNvSpPr>
            <a:spLocks noGrp="1"/>
          </p:cNvSpPr>
          <p:nvPr>
            <p:ph type="sldNum" sz="quarter" idx="10"/>
          </p:nvPr>
        </p:nvSpPr>
        <p:spPr/>
        <p:txBody>
          <a:bodyPr/>
          <a:lstStyle/>
          <a:p>
            <a:fld id="{FAF79901-87F1-4167-A318-DE5954A36B2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AFC403-5A6E-48BA-ACB1-C0FE951EB1CA}" type="datetimeFigureOut">
              <a:rPr lang="en-US" smtClean="0"/>
              <a:pPr/>
              <a:t>10/25/2011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DB66FF-B06C-4FE3-923E-47228ED61E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FC403-5A6E-48BA-ACB1-C0FE951EB1CA}" type="datetimeFigureOut">
              <a:rPr lang="en-US" smtClean="0"/>
              <a:pPr/>
              <a:t>10/25/2011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DB66FF-B06C-4FE3-923E-47228ED61E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Harnessing Our Collective Power</a:t>
            </a:r>
            <a:endParaRPr lang="en-US" dirty="0"/>
          </a:p>
        </p:txBody>
      </p:sp>
      <p:pic>
        <p:nvPicPr>
          <p:cNvPr id="5" name="Content Placeholder 4" descr="photo.JPG"/>
          <p:cNvPicPr>
            <a:picLocks noGrp="1" noChangeAspect="1"/>
          </p:cNvPicPr>
          <p:nvPr>
            <p:ph idx="1"/>
          </p:nvPr>
        </p:nvPicPr>
        <p:blipFill>
          <a:blip r:embed="rId3" cstate="print"/>
          <a:stretch>
            <a:fillRect/>
          </a:stretch>
        </p:blipFill>
        <p:spPr>
          <a:xfrm>
            <a:off x="1542223" y="1600200"/>
            <a:ext cx="6059554" cy="4525963"/>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838200" y="1219200"/>
          <a:ext cx="67056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fontScale="90000"/>
          </a:bodyPr>
          <a:lstStyle/>
          <a:p>
            <a:r>
              <a:rPr lang="en-US" dirty="0" smtClean="0"/>
              <a:t>What is a Collaborative Infrastructure?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Networking Infrastructure</a:t>
            </a:r>
            <a:endParaRPr lang="en-US" sz="3600" dirty="0"/>
          </a:p>
        </p:txBody>
      </p:sp>
      <p:graphicFrame>
        <p:nvGraphicFramePr>
          <p:cNvPr id="3" name="Chart 2"/>
          <p:cNvGraphicFramePr/>
          <p:nvPr/>
        </p:nvGraphicFramePr>
        <p:xfrm>
          <a:off x="685800" y="1752600"/>
          <a:ext cx="58674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486400" y="2133600"/>
            <a:ext cx="3276600" cy="1200329"/>
          </a:xfrm>
          <a:prstGeom prst="rect">
            <a:avLst/>
          </a:prstGeom>
          <a:noFill/>
        </p:spPr>
        <p:txBody>
          <a:bodyPr wrap="square" rtlCol="0">
            <a:spAutoFit/>
          </a:bodyPr>
          <a:lstStyle/>
          <a:p>
            <a:r>
              <a:rPr lang="en-US" dirty="0" smtClean="0"/>
              <a:t>Networking Infrastructure</a:t>
            </a:r>
          </a:p>
          <a:p>
            <a:pPr>
              <a:buFont typeface="Arial" pitchFamily="34" charset="0"/>
              <a:buChar char="•"/>
            </a:pPr>
            <a:r>
              <a:rPr lang="en-US" dirty="0" smtClean="0"/>
              <a:t>Dedicated Listserv</a:t>
            </a:r>
          </a:p>
          <a:p>
            <a:pPr>
              <a:buFont typeface="Arial" pitchFamily="34" charset="0"/>
              <a:buChar char="•"/>
            </a:pPr>
            <a:r>
              <a:rPr lang="en-US" dirty="0" smtClean="0"/>
              <a:t>Regular Conference Calls</a:t>
            </a:r>
          </a:p>
          <a:p>
            <a:pPr>
              <a:buFont typeface="Arial" pitchFamily="34" charset="0"/>
              <a:buChar char="•"/>
            </a:pPr>
            <a:r>
              <a:rPr lang="en-US" dirty="0" smtClean="0"/>
              <a:t>Shared Editorial Calendars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Content-Provision Infrastructure</a:t>
            </a:r>
            <a:endParaRPr lang="en-US" sz="3600" dirty="0"/>
          </a:p>
        </p:txBody>
      </p:sp>
      <p:graphicFrame>
        <p:nvGraphicFramePr>
          <p:cNvPr id="3" name="Chart 2"/>
          <p:cNvGraphicFramePr/>
          <p:nvPr/>
        </p:nvGraphicFramePr>
        <p:xfrm>
          <a:off x="381000" y="1676400"/>
          <a:ext cx="4838700" cy="46291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029200" y="4343400"/>
            <a:ext cx="3657600" cy="1200329"/>
          </a:xfrm>
          <a:prstGeom prst="rect">
            <a:avLst/>
          </a:prstGeom>
          <a:noFill/>
        </p:spPr>
        <p:txBody>
          <a:bodyPr wrap="square" rtlCol="0">
            <a:spAutoFit/>
          </a:bodyPr>
          <a:lstStyle/>
          <a:p>
            <a:r>
              <a:rPr lang="en-US" dirty="0" smtClean="0"/>
              <a:t>Content-Provision</a:t>
            </a:r>
          </a:p>
          <a:p>
            <a:pPr>
              <a:buFont typeface="Arial" pitchFamily="34" charset="0"/>
              <a:buChar char="•"/>
            </a:pPr>
            <a:r>
              <a:rPr lang="en-US" dirty="0" smtClean="0"/>
              <a:t>Webinars w/experts</a:t>
            </a:r>
          </a:p>
          <a:p>
            <a:pPr>
              <a:buFont typeface="Arial" pitchFamily="34" charset="0"/>
              <a:buChar char="•"/>
            </a:pPr>
            <a:r>
              <a:rPr lang="en-US" dirty="0" err="1" smtClean="0"/>
              <a:t>Multiplatforming</a:t>
            </a:r>
            <a:r>
              <a:rPr lang="en-US" dirty="0" smtClean="0"/>
              <a:t> </a:t>
            </a:r>
          </a:p>
          <a:p>
            <a:pPr>
              <a:buFont typeface="Arial" pitchFamily="34" charset="0"/>
              <a:buChar char="•"/>
            </a:pPr>
            <a:r>
              <a:rPr lang="en-US" dirty="0" smtClean="0"/>
              <a:t>Seed money for reporting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Marketing Infrastructure</a:t>
            </a:r>
            <a:endParaRPr lang="en-US" sz="3600" dirty="0"/>
          </a:p>
        </p:txBody>
      </p:sp>
      <p:graphicFrame>
        <p:nvGraphicFramePr>
          <p:cNvPr id="3" name="Chart 2"/>
          <p:cNvGraphicFramePr/>
          <p:nvPr/>
        </p:nvGraphicFramePr>
        <p:xfrm>
          <a:off x="2590800" y="2209800"/>
          <a:ext cx="6248400" cy="40767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04800" y="3352800"/>
            <a:ext cx="2514600" cy="2308324"/>
          </a:xfrm>
          <a:prstGeom prst="rect">
            <a:avLst/>
          </a:prstGeom>
          <a:noFill/>
        </p:spPr>
        <p:txBody>
          <a:bodyPr wrap="square" rtlCol="0">
            <a:spAutoFit/>
          </a:bodyPr>
          <a:lstStyle/>
          <a:p>
            <a:r>
              <a:rPr lang="en-US" dirty="0" smtClean="0"/>
              <a:t>Marketing</a:t>
            </a:r>
          </a:p>
          <a:p>
            <a:pPr>
              <a:buFont typeface="Arial" pitchFamily="34" charset="0"/>
              <a:buChar char="•"/>
            </a:pPr>
            <a:r>
              <a:rPr lang="en-US" dirty="0" smtClean="0"/>
              <a:t>Social Media listserv</a:t>
            </a:r>
          </a:p>
          <a:p>
            <a:pPr>
              <a:buFont typeface="Arial" pitchFamily="34" charset="0"/>
              <a:buChar char="•"/>
            </a:pPr>
            <a:r>
              <a:rPr lang="en-US" dirty="0" smtClean="0"/>
              <a:t>TMC social media curator</a:t>
            </a:r>
          </a:p>
          <a:p>
            <a:pPr>
              <a:buFont typeface="Arial" pitchFamily="34" charset="0"/>
              <a:buChar char="•"/>
            </a:pPr>
            <a:r>
              <a:rPr lang="en-US" dirty="0" smtClean="0"/>
              <a:t>TMC Tumblr </a:t>
            </a:r>
          </a:p>
          <a:p>
            <a:pPr>
              <a:buFont typeface="Arial" pitchFamily="34" charset="0"/>
              <a:buChar char="•"/>
            </a:pPr>
            <a:r>
              <a:rPr lang="en-US" dirty="0" smtClean="0"/>
              <a:t>Topic-driven URL</a:t>
            </a:r>
          </a:p>
          <a:p>
            <a:pPr>
              <a:buFont typeface="Arial" pitchFamily="34" charset="0"/>
              <a:buChar char="•"/>
            </a:pPr>
            <a:r>
              <a:rPr lang="en-US" dirty="0" smtClean="0"/>
              <a:t>Professional publicist</a:t>
            </a:r>
            <a:endParaRPr lang="en-US" dirty="0"/>
          </a:p>
          <a:p>
            <a:pPr>
              <a:buFont typeface="Arial" pitchFamily="34" charset="0"/>
              <a:buChar char="•"/>
            </a:pPr>
            <a:r>
              <a:rPr lang="en-US" dirty="0" smtClean="0"/>
              <a:t>Networking with allies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Evaluation Infrastructure</a:t>
            </a:r>
            <a:endParaRPr lang="en-US" sz="3600" dirty="0"/>
          </a:p>
        </p:txBody>
      </p:sp>
      <p:graphicFrame>
        <p:nvGraphicFramePr>
          <p:cNvPr id="3" name="Chart 2"/>
          <p:cNvGraphicFramePr/>
          <p:nvPr/>
        </p:nvGraphicFramePr>
        <p:xfrm>
          <a:off x="3657600" y="2438400"/>
          <a:ext cx="4838700" cy="40767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33400" y="1600200"/>
            <a:ext cx="3276600" cy="1477328"/>
          </a:xfrm>
          <a:prstGeom prst="rect">
            <a:avLst/>
          </a:prstGeom>
          <a:noFill/>
        </p:spPr>
        <p:txBody>
          <a:bodyPr wrap="square" rtlCol="0">
            <a:spAutoFit/>
          </a:bodyPr>
          <a:lstStyle/>
          <a:p>
            <a:r>
              <a:rPr lang="en-US" dirty="0" smtClean="0"/>
              <a:t>Evaluation</a:t>
            </a:r>
          </a:p>
          <a:p>
            <a:pPr>
              <a:buFont typeface="Arial" pitchFamily="34" charset="0"/>
              <a:buChar char="•"/>
            </a:pPr>
            <a:r>
              <a:rPr lang="en-US" dirty="0" smtClean="0"/>
              <a:t>Pixel Ping w/stories</a:t>
            </a:r>
          </a:p>
          <a:p>
            <a:pPr>
              <a:buFont typeface="Arial" pitchFamily="34" charset="0"/>
              <a:buChar char="•"/>
            </a:pPr>
            <a:r>
              <a:rPr lang="en-US" dirty="0" smtClean="0"/>
              <a:t>Social Media Dashboard</a:t>
            </a:r>
          </a:p>
          <a:p>
            <a:pPr>
              <a:buFont typeface="Arial" pitchFamily="34" charset="0"/>
              <a:buChar char="•"/>
            </a:pPr>
            <a:r>
              <a:rPr lang="en-US" dirty="0" smtClean="0"/>
              <a:t>Publicists keep interview file</a:t>
            </a:r>
          </a:p>
          <a:p>
            <a:pPr>
              <a:buFont typeface="Arial" pitchFamily="34" charset="0"/>
              <a:buChar char="•"/>
            </a:pPr>
            <a:r>
              <a:rPr lang="en-US" dirty="0" smtClean="0"/>
              <a:t>Qualitative surveys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TMC Staff</a:t>
            </a:r>
            <a:endParaRPr lang="en-US" dirty="0"/>
          </a:p>
        </p:txBody>
      </p:sp>
      <p:graphicFrame>
        <p:nvGraphicFramePr>
          <p:cNvPr id="3" name="Chart 2"/>
          <p:cNvGraphicFramePr/>
          <p:nvPr/>
        </p:nvGraphicFramePr>
        <p:xfrm>
          <a:off x="4572000" y="2286000"/>
          <a:ext cx="4267200" cy="4000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0" y="2133600"/>
          <a:ext cx="4838700" cy="40767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600200"/>
            <a:ext cx="6858000" cy="3416320"/>
          </a:xfrm>
          <a:prstGeom prst="rect">
            <a:avLst/>
          </a:prstGeom>
          <a:noFill/>
        </p:spPr>
        <p:txBody>
          <a:bodyPr wrap="square" rtlCol="0">
            <a:spAutoFit/>
          </a:bodyPr>
          <a:lstStyle/>
          <a:p>
            <a:r>
              <a:rPr lang="en-US" sz="7200" dirty="0" smtClean="0"/>
              <a:t>It’s time to look at ….</a:t>
            </a:r>
          </a:p>
          <a:p>
            <a:r>
              <a:rPr lang="en-US" sz="7200" dirty="0" smtClean="0"/>
              <a:t>the Numbers</a:t>
            </a:r>
            <a:endParaRPr lang="en-US" sz="7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we pay for all this?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868362"/>
          </a:xfrm>
        </p:spPr>
        <p:txBody>
          <a:bodyPr/>
          <a:lstStyle/>
          <a:p>
            <a:r>
              <a:rPr lang="en-US" dirty="0" smtClean="0"/>
              <a:t>What Are Our Costs?</a:t>
            </a:r>
            <a:endParaRPr lang="en-US" dirty="0"/>
          </a:p>
        </p:txBody>
      </p:sp>
      <p:graphicFrame>
        <p:nvGraphicFramePr>
          <p:cNvPr id="4" name="Content Placeholder 3"/>
          <p:cNvGraphicFramePr>
            <a:graphicFrameLocks noGrp="1"/>
          </p:cNvGraphicFramePr>
          <p:nvPr>
            <p:ph idx="1"/>
          </p:nvPr>
        </p:nvGraphicFramePr>
        <p:xfrm>
          <a:off x="1524000" y="1143000"/>
          <a:ext cx="6400800" cy="5480955"/>
        </p:xfrm>
        <a:graphic>
          <a:graphicData uri="http://schemas.openxmlformats.org/drawingml/2006/table">
            <a:tbl>
              <a:tblPr>
                <a:tableStyleId>{5C22544A-7EE6-4342-B048-85BDC9FD1C3A}</a:tableStyleId>
              </a:tblPr>
              <a:tblGrid>
                <a:gridCol w="5511800"/>
                <a:gridCol w="889000"/>
              </a:tblGrid>
              <a:tr h="365397">
                <a:tc>
                  <a:txBody>
                    <a:bodyPr/>
                    <a:lstStyle/>
                    <a:p>
                      <a:pPr algn="l" fontAlgn="b"/>
                      <a:r>
                        <a:rPr lang="en-US" sz="1400" b="1" i="0" u="none" strike="noStrike" dirty="0">
                          <a:solidFill>
                            <a:srgbClr val="000000"/>
                          </a:solidFill>
                          <a:latin typeface="+mn-lt"/>
                        </a:rPr>
                        <a:t>General Operations</a:t>
                      </a:r>
                    </a:p>
                  </a:txBody>
                  <a:tcPr marL="9525" marR="9525" marT="9525" marB="0" anchor="b"/>
                </a:tc>
                <a:tc>
                  <a:txBody>
                    <a:bodyPr/>
                    <a:lstStyle/>
                    <a:p>
                      <a:pPr algn="l" fontAlgn="b"/>
                      <a:endParaRPr lang="en-US" sz="1400" b="0" i="0" u="none" strike="noStrike" dirty="0">
                        <a:solidFill>
                          <a:srgbClr val="000000"/>
                        </a:solidFill>
                        <a:latin typeface="+mn-lt"/>
                      </a:endParaRPr>
                    </a:p>
                  </a:txBody>
                  <a:tcPr marL="9525" marR="9525" marT="9525" marB="0" anchor="b"/>
                </a:tc>
              </a:tr>
              <a:tr h="365397">
                <a:tc>
                  <a:txBody>
                    <a:bodyPr/>
                    <a:lstStyle/>
                    <a:p>
                      <a:pPr algn="l" fontAlgn="b"/>
                      <a:r>
                        <a:rPr lang="en-US" sz="1400" b="0" i="0" u="none" strike="noStrike">
                          <a:solidFill>
                            <a:srgbClr val="000000"/>
                          </a:solidFill>
                          <a:latin typeface="+mn-lt"/>
                        </a:rPr>
                        <a:t>Total Personnel </a:t>
                      </a:r>
                    </a:p>
                  </a:txBody>
                  <a:tcPr marL="9525" marR="9525" marT="9525" marB="0" anchor="b"/>
                </a:tc>
                <a:tc>
                  <a:txBody>
                    <a:bodyPr/>
                    <a:lstStyle/>
                    <a:p>
                      <a:pPr algn="r" fontAlgn="b"/>
                      <a:r>
                        <a:rPr lang="en-US" sz="1400" b="0" i="0" u="none" strike="noStrike" dirty="0" smtClean="0">
                          <a:solidFill>
                            <a:srgbClr val="000000"/>
                          </a:solidFill>
                          <a:latin typeface="+mn-lt"/>
                        </a:rPr>
                        <a:t>152,000</a:t>
                      </a:r>
                      <a:endParaRPr lang="en-US" sz="1400" b="0" i="0" u="none" strike="noStrike" dirty="0">
                        <a:solidFill>
                          <a:srgbClr val="000000"/>
                        </a:solidFill>
                        <a:latin typeface="+mn-lt"/>
                      </a:endParaRPr>
                    </a:p>
                  </a:txBody>
                  <a:tcPr marL="9525" marR="9525" marT="9525" marB="0" anchor="b"/>
                </a:tc>
              </a:tr>
              <a:tr h="365397">
                <a:tc>
                  <a:txBody>
                    <a:bodyPr/>
                    <a:lstStyle/>
                    <a:p>
                      <a:pPr algn="l" fontAlgn="b"/>
                      <a:r>
                        <a:rPr lang="en-US" sz="1400" b="0" i="0" u="none" strike="noStrike" dirty="0">
                          <a:solidFill>
                            <a:srgbClr val="000000"/>
                          </a:solidFill>
                          <a:latin typeface="+mn-lt"/>
                        </a:rPr>
                        <a:t>Total Non-Personnel Administrative </a:t>
                      </a:r>
                    </a:p>
                  </a:txBody>
                  <a:tcPr marL="9525" marR="9525" marT="9525" marB="0" anchor="b"/>
                </a:tc>
                <a:tc>
                  <a:txBody>
                    <a:bodyPr/>
                    <a:lstStyle/>
                    <a:p>
                      <a:pPr algn="r" fontAlgn="b"/>
                      <a:r>
                        <a:rPr lang="en-US" sz="1400" b="0" i="0" u="none" strike="noStrike" dirty="0">
                          <a:solidFill>
                            <a:srgbClr val="000000"/>
                          </a:solidFill>
                          <a:latin typeface="+mn-lt"/>
                        </a:rPr>
                        <a:t>14,500</a:t>
                      </a:r>
                    </a:p>
                  </a:txBody>
                  <a:tcPr marL="9525" marR="9525" marT="9525" marB="0" anchor="b"/>
                </a:tc>
              </a:tr>
              <a:tr h="365397">
                <a:tc>
                  <a:txBody>
                    <a:bodyPr/>
                    <a:lstStyle/>
                    <a:p>
                      <a:pPr algn="l" fontAlgn="b"/>
                      <a:r>
                        <a:rPr lang="en-US" sz="1400" b="1" i="0" u="none" strike="noStrike" dirty="0">
                          <a:solidFill>
                            <a:srgbClr val="000000"/>
                          </a:solidFill>
                          <a:latin typeface="+mn-lt"/>
                        </a:rPr>
                        <a:t>Total General Operations Expense</a:t>
                      </a:r>
                    </a:p>
                  </a:txBody>
                  <a:tcPr marL="9525" marR="9525" marT="9525" marB="0" anchor="b"/>
                </a:tc>
                <a:tc>
                  <a:txBody>
                    <a:bodyPr/>
                    <a:lstStyle/>
                    <a:p>
                      <a:pPr algn="r" fontAlgn="b"/>
                      <a:r>
                        <a:rPr lang="en-US" sz="1400" b="1" i="0" u="none" strike="noStrike" dirty="0" smtClean="0">
                          <a:solidFill>
                            <a:srgbClr val="000000"/>
                          </a:solidFill>
                          <a:latin typeface="+mn-lt"/>
                        </a:rPr>
                        <a:t>166,500</a:t>
                      </a:r>
                      <a:endParaRPr lang="en-US" sz="1400" b="1" i="0" u="none" strike="noStrike" dirty="0">
                        <a:solidFill>
                          <a:srgbClr val="000000"/>
                        </a:solidFill>
                        <a:latin typeface="+mn-lt"/>
                      </a:endParaRPr>
                    </a:p>
                  </a:txBody>
                  <a:tcPr marL="9525" marR="9525" marT="9525" marB="0" anchor="b"/>
                </a:tc>
              </a:tr>
              <a:tr h="365397">
                <a:tc>
                  <a:txBody>
                    <a:bodyPr/>
                    <a:lstStyle/>
                    <a:p>
                      <a:pPr algn="l" fontAlgn="b"/>
                      <a:endParaRPr lang="en-US" sz="1400" b="0" i="0" u="none" strike="noStrike" dirty="0">
                        <a:solidFill>
                          <a:srgbClr val="000000"/>
                        </a:solidFill>
                        <a:latin typeface="+mn-lt"/>
                      </a:endParaRPr>
                    </a:p>
                  </a:txBody>
                  <a:tcPr marL="9525" marR="9525" marT="9525" marB="0" anchor="b"/>
                </a:tc>
                <a:tc>
                  <a:txBody>
                    <a:bodyPr/>
                    <a:lstStyle/>
                    <a:p>
                      <a:pPr algn="l" fontAlgn="b"/>
                      <a:endParaRPr lang="en-US" sz="1400" b="0" i="0" u="none" strike="noStrike" dirty="0">
                        <a:solidFill>
                          <a:srgbClr val="000000"/>
                        </a:solidFill>
                        <a:latin typeface="+mn-lt"/>
                      </a:endParaRPr>
                    </a:p>
                  </a:txBody>
                  <a:tcPr marL="9525" marR="9525" marT="9525" marB="0" anchor="b"/>
                </a:tc>
              </a:tr>
              <a:tr h="365397">
                <a:tc>
                  <a:txBody>
                    <a:bodyPr/>
                    <a:lstStyle/>
                    <a:p>
                      <a:pPr algn="l" fontAlgn="b"/>
                      <a:r>
                        <a:rPr lang="en-US" sz="1400" b="1" i="0" u="none" strike="noStrike" dirty="0">
                          <a:solidFill>
                            <a:srgbClr val="000000"/>
                          </a:solidFill>
                          <a:latin typeface="+mn-lt"/>
                        </a:rPr>
                        <a:t>Project </a:t>
                      </a:r>
                      <a:r>
                        <a:rPr lang="en-US" sz="1400" b="1" i="0" u="none" strike="noStrike" dirty="0" smtClean="0">
                          <a:solidFill>
                            <a:srgbClr val="000000"/>
                          </a:solidFill>
                          <a:latin typeface="+mn-lt"/>
                        </a:rPr>
                        <a:t>Expense (exclusive</a:t>
                      </a:r>
                      <a:r>
                        <a:rPr lang="en-US" sz="1400" b="1" i="0" u="none" strike="noStrike" baseline="0" dirty="0" smtClean="0">
                          <a:solidFill>
                            <a:srgbClr val="000000"/>
                          </a:solidFill>
                          <a:latin typeface="+mn-lt"/>
                        </a:rPr>
                        <a:t> of staff time)</a:t>
                      </a:r>
                      <a:endParaRPr lang="en-US" sz="1400" b="1" i="0" u="none" strike="noStrike" dirty="0">
                        <a:solidFill>
                          <a:srgbClr val="000000"/>
                        </a:solidFill>
                        <a:latin typeface="+mn-lt"/>
                      </a:endParaRPr>
                    </a:p>
                  </a:txBody>
                  <a:tcPr marL="9525" marR="9525" marT="9525" marB="0" anchor="b"/>
                </a:tc>
                <a:tc>
                  <a:txBody>
                    <a:bodyPr/>
                    <a:lstStyle/>
                    <a:p>
                      <a:pPr algn="l" fontAlgn="b"/>
                      <a:endParaRPr lang="en-US" sz="1400" b="0" i="0" u="none" strike="noStrike" dirty="0">
                        <a:solidFill>
                          <a:srgbClr val="000000"/>
                        </a:solidFill>
                        <a:latin typeface="+mn-lt"/>
                      </a:endParaRPr>
                    </a:p>
                  </a:txBody>
                  <a:tcPr marL="9525" marR="9525" marT="9525" marB="0" anchor="b"/>
                </a:tc>
              </a:tr>
              <a:tr h="365397">
                <a:tc>
                  <a:txBody>
                    <a:bodyPr/>
                    <a:lstStyle/>
                    <a:p>
                      <a:pPr algn="l" fontAlgn="b"/>
                      <a:r>
                        <a:rPr lang="en-US" sz="1400" b="0" i="0" u="none" strike="noStrike" dirty="0">
                          <a:solidFill>
                            <a:srgbClr val="000000"/>
                          </a:solidFill>
                          <a:latin typeface="+mn-lt"/>
                        </a:rPr>
                        <a:t>TMC Annual Meeting</a:t>
                      </a:r>
                    </a:p>
                  </a:txBody>
                  <a:tcPr marL="9525" marR="9525" marT="9525" marB="0" anchor="b"/>
                </a:tc>
                <a:tc>
                  <a:txBody>
                    <a:bodyPr/>
                    <a:lstStyle/>
                    <a:p>
                      <a:pPr algn="r" fontAlgn="b"/>
                      <a:r>
                        <a:rPr lang="en-US" sz="1400" b="0" i="0" u="none" strike="noStrike" dirty="0">
                          <a:solidFill>
                            <a:srgbClr val="000000"/>
                          </a:solidFill>
                          <a:latin typeface="+mn-lt"/>
                        </a:rPr>
                        <a:t>10,000</a:t>
                      </a:r>
                    </a:p>
                  </a:txBody>
                  <a:tcPr marL="9525" marR="9525" marT="9525" marB="0" anchor="b"/>
                </a:tc>
              </a:tr>
              <a:tr h="365397">
                <a:tc>
                  <a:txBody>
                    <a:bodyPr/>
                    <a:lstStyle/>
                    <a:p>
                      <a:pPr algn="l" fontAlgn="b"/>
                      <a:r>
                        <a:rPr lang="en-US" sz="1400" b="0" i="0" u="none" strike="noStrike" dirty="0" smtClean="0">
                          <a:solidFill>
                            <a:srgbClr val="000000"/>
                          </a:solidFill>
                          <a:latin typeface="+mn-lt"/>
                        </a:rPr>
                        <a:t>Social Media Blogger/</a:t>
                      </a:r>
                      <a:r>
                        <a:rPr lang="en-US" sz="1400" b="0" i="0" u="none" strike="noStrike" dirty="0" err="1" smtClean="0">
                          <a:solidFill>
                            <a:srgbClr val="000000"/>
                          </a:solidFill>
                          <a:latin typeface="+mn-lt"/>
                        </a:rPr>
                        <a:t>MediaWires</a:t>
                      </a:r>
                      <a:endParaRPr lang="en-US" sz="1400" b="0" i="0" u="none" strike="noStrike" dirty="0">
                        <a:solidFill>
                          <a:srgbClr val="000000"/>
                        </a:solidFill>
                        <a:latin typeface="+mn-lt"/>
                      </a:endParaRPr>
                    </a:p>
                  </a:txBody>
                  <a:tcPr marL="9525" marR="9525" marT="9525" marB="0" anchor="b"/>
                </a:tc>
                <a:tc>
                  <a:txBody>
                    <a:bodyPr/>
                    <a:lstStyle/>
                    <a:p>
                      <a:pPr algn="r" fontAlgn="b"/>
                      <a:r>
                        <a:rPr lang="en-US" sz="1400" b="0" i="0" u="none" strike="noStrike" dirty="0" smtClean="0">
                          <a:solidFill>
                            <a:srgbClr val="000000"/>
                          </a:solidFill>
                          <a:latin typeface="+mn-lt"/>
                        </a:rPr>
                        <a:t>20,000</a:t>
                      </a:r>
                      <a:endParaRPr lang="en-US" sz="1400" b="0" i="0" u="none" strike="noStrike" dirty="0">
                        <a:solidFill>
                          <a:srgbClr val="000000"/>
                        </a:solidFill>
                        <a:latin typeface="+mn-lt"/>
                      </a:endParaRPr>
                    </a:p>
                  </a:txBody>
                  <a:tcPr marL="9525" marR="9525" marT="9525" marB="0" anchor="b"/>
                </a:tc>
              </a:tr>
              <a:tr h="365397">
                <a:tc>
                  <a:txBody>
                    <a:bodyPr/>
                    <a:lstStyle/>
                    <a:p>
                      <a:pPr algn="l" fontAlgn="b"/>
                      <a:r>
                        <a:rPr lang="en-US" sz="1400" b="0" i="0" u="none" strike="noStrike" dirty="0">
                          <a:solidFill>
                            <a:srgbClr val="000000"/>
                          </a:solidFill>
                          <a:latin typeface="+mn-lt"/>
                        </a:rPr>
                        <a:t>Media Policy Reporting and Education Program</a:t>
                      </a:r>
                    </a:p>
                  </a:txBody>
                  <a:tcPr marL="9525" marR="9525" marT="9525" marB="0" anchor="b"/>
                </a:tc>
                <a:tc>
                  <a:txBody>
                    <a:bodyPr/>
                    <a:lstStyle/>
                    <a:p>
                      <a:pPr algn="r" fontAlgn="b"/>
                      <a:r>
                        <a:rPr lang="en-US" sz="1400" b="0" i="0" u="none" strike="noStrike" dirty="0">
                          <a:solidFill>
                            <a:srgbClr val="000000"/>
                          </a:solidFill>
                          <a:latin typeface="+mn-lt"/>
                        </a:rPr>
                        <a:t>84,750</a:t>
                      </a:r>
                    </a:p>
                  </a:txBody>
                  <a:tcPr marL="9525" marR="9525" marT="9525" marB="0" anchor="b"/>
                </a:tc>
              </a:tr>
              <a:tr h="365397">
                <a:tc>
                  <a:txBody>
                    <a:bodyPr/>
                    <a:lstStyle/>
                    <a:p>
                      <a:pPr algn="l" fontAlgn="b"/>
                      <a:r>
                        <a:rPr lang="en-US" sz="1400" b="0" i="0" u="none" strike="noStrike">
                          <a:solidFill>
                            <a:srgbClr val="000000"/>
                          </a:solidFill>
                          <a:latin typeface="+mn-lt"/>
                        </a:rPr>
                        <a:t>Campaign Cash Collaboration</a:t>
                      </a:r>
                    </a:p>
                  </a:txBody>
                  <a:tcPr marL="9525" marR="9525" marT="9525" marB="0" anchor="b"/>
                </a:tc>
                <a:tc>
                  <a:txBody>
                    <a:bodyPr/>
                    <a:lstStyle/>
                    <a:p>
                      <a:pPr algn="r" fontAlgn="b"/>
                      <a:r>
                        <a:rPr lang="en-US" sz="1400" b="0" i="0" u="none" strike="noStrike" dirty="0">
                          <a:solidFill>
                            <a:srgbClr val="000000"/>
                          </a:solidFill>
                          <a:latin typeface="+mn-lt"/>
                        </a:rPr>
                        <a:t>45,250</a:t>
                      </a:r>
                    </a:p>
                  </a:txBody>
                  <a:tcPr marL="9525" marR="9525" marT="9525" marB="0" anchor="b"/>
                </a:tc>
              </a:tr>
              <a:tr h="365397">
                <a:tc>
                  <a:txBody>
                    <a:bodyPr/>
                    <a:lstStyle/>
                    <a:p>
                      <a:pPr algn="l" fontAlgn="b"/>
                      <a:r>
                        <a:rPr lang="en-US" sz="1400" b="0" i="0" u="none" strike="noStrike">
                          <a:solidFill>
                            <a:srgbClr val="000000"/>
                          </a:solidFill>
                          <a:latin typeface="+mn-lt"/>
                        </a:rPr>
                        <a:t>Metrics Experiment</a:t>
                      </a:r>
                    </a:p>
                  </a:txBody>
                  <a:tcPr marL="9525" marR="9525" marT="9525" marB="0" anchor="b"/>
                </a:tc>
                <a:tc>
                  <a:txBody>
                    <a:bodyPr/>
                    <a:lstStyle/>
                    <a:p>
                      <a:pPr algn="r" fontAlgn="b"/>
                      <a:r>
                        <a:rPr lang="en-US" sz="1400" b="0" i="0" u="none" strike="noStrike" dirty="0">
                          <a:solidFill>
                            <a:srgbClr val="000000"/>
                          </a:solidFill>
                          <a:latin typeface="+mn-lt"/>
                        </a:rPr>
                        <a:t>111,150</a:t>
                      </a:r>
                    </a:p>
                  </a:txBody>
                  <a:tcPr marL="9525" marR="9525" marT="9525" marB="0" anchor="b"/>
                </a:tc>
              </a:tr>
              <a:tr h="365397">
                <a:tc>
                  <a:txBody>
                    <a:bodyPr/>
                    <a:lstStyle/>
                    <a:p>
                      <a:pPr algn="l" fontAlgn="b"/>
                      <a:r>
                        <a:rPr lang="en-US" sz="1400" b="0" i="0" u="none" strike="noStrike">
                          <a:solidFill>
                            <a:srgbClr val="000000"/>
                          </a:solidFill>
                          <a:latin typeface="+mn-lt"/>
                        </a:rPr>
                        <a:t>Visual Journalism Lab</a:t>
                      </a:r>
                    </a:p>
                  </a:txBody>
                  <a:tcPr marL="9525" marR="9525" marT="9525" marB="0" anchor="b"/>
                </a:tc>
                <a:tc>
                  <a:txBody>
                    <a:bodyPr/>
                    <a:lstStyle/>
                    <a:p>
                      <a:pPr algn="r" fontAlgn="b"/>
                      <a:r>
                        <a:rPr lang="en-US" sz="1400" b="0" i="0" u="none" strike="noStrike" dirty="0">
                          <a:solidFill>
                            <a:srgbClr val="000000"/>
                          </a:solidFill>
                          <a:latin typeface="+mn-lt"/>
                        </a:rPr>
                        <a:t>21,750</a:t>
                      </a:r>
                    </a:p>
                  </a:txBody>
                  <a:tcPr marL="9525" marR="9525" marT="9525" marB="0" anchor="b"/>
                </a:tc>
              </a:tr>
              <a:tr h="365397">
                <a:tc>
                  <a:txBody>
                    <a:bodyPr/>
                    <a:lstStyle/>
                    <a:p>
                      <a:pPr algn="l" fontAlgn="b"/>
                      <a:r>
                        <a:rPr lang="en-US" sz="1400" b="0" i="0" u="none" strike="noStrike">
                          <a:solidFill>
                            <a:srgbClr val="000000"/>
                          </a:solidFill>
                          <a:latin typeface="+mn-lt"/>
                        </a:rPr>
                        <a:t>Collaborative Fundraiser</a:t>
                      </a:r>
                    </a:p>
                  </a:txBody>
                  <a:tcPr marL="9525" marR="9525" marT="9525" marB="0" anchor="b"/>
                </a:tc>
                <a:tc>
                  <a:txBody>
                    <a:bodyPr/>
                    <a:lstStyle/>
                    <a:p>
                      <a:pPr algn="r" fontAlgn="b"/>
                      <a:r>
                        <a:rPr lang="en-US" sz="1400" b="0" i="0" u="none" strike="noStrike" dirty="0">
                          <a:solidFill>
                            <a:srgbClr val="000000"/>
                          </a:solidFill>
                          <a:latin typeface="+mn-lt"/>
                        </a:rPr>
                        <a:t>20,000</a:t>
                      </a:r>
                    </a:p>
                  </a:txBody>
                  <a:tcPr marL="9525" marR="9525" marT="9525" marB="0" anchor="b"/>
                </a:tc>
              </a:tr>
              <a:tr h="365397">
                <a:tc>
                  <a:txBody>
                    <a:bodyPr/>
                    <a:lstStyle/>
                    <a:p>
                      <a:pPr algn="l" fontAlgn="b"/>
                      <a:r>
                        <a:rPr lang="en-US" sz="1400" b="1" i="0" u="none" strike="noStrike" dirty="0">
                          <a:solidFill>
                            <a:srgbClr val="000000"/>
                          </a:solidFill>
                          <a:latin typeface="+mn-lt"/>
                        </a:rPr>
                        <a:t>Total Project Expense (Direct Costs)</a:t>
                      </a:r>
                    </a:p>
                  </a:txBody>
                  <a:tcPr marL="9525" marR="9525" marT="9525" marB="0" anchor="b"/>
                </a:tc>
                <a:tc>
                  <a:txBody>
                    <a:bodyPr/>
                    <a:lstStyle/>
                    <a:p>
                      <a:pPr algn="r" fontAlgn="b"/>
                      <a:r>
                        <a:rPr lang="en-US" sz="1400" b="1" i="0" u="none" strike="noStrike" dirty="0" smtClean="0">
                          <a:solidFill>
                            <a:srgbClr val="000000"/>
                          </a:solidFill>
                          <a:latin typeface="+mn-lt"/>
                        </a:rPr>
                        <a:t>312,900</a:t>
                      </a:r>
                      <a:endParaRPr lang="en-US" sz="1400" b="1" i="0" u="none" strike="noStrike" dirty="0">
                        <a:solidFill>
                          <a:srgbClr val="000000"/>
                        </a:solidFill>
                        <a:latin typeface="+mn-lt"/>
                      </a:endParaRPr>
                    </a:p>
                  </a:txBody>
                  <a:tcPr marL="9525" marR="9525" marT="9525" marB="0" anchor="b"/>
                </a:tc>
              </a:tr>
              <a:tr h="365397">
                <a:tc>
                  <a:txBody>
                    <a:bodyPr/>
                    <a:lstStyle/>
                    <a:p>
                      <a:pPr algn="l" fontAlgn="b"/>
                      <a:r>
                        <a:rPr lang="en-US" sz="1400" b="1" i="0" u="none" strike="noStrike" dirty="0">
                          <a:solidFill>
                            <a:srgbClr val="FF0000"/>
                          </a:solidFill>
                          <a:latin typeface="+mn-lt"/>
                        </a:rPr>
                        <a:t>Total Expenses</a:t>
                      </a:r>
                    </a:p>
                  </a:txBody>
                  <a:tcPr marL="9525" marR="9525" marT="9525" marB="0" anchor="b"/>
                </a:tc>
                <a:tc>
                  <a:txBody>
                    <a:bodyPr/>
                    <a:lstStyle/>
                    <a:p>
                      <a:pPr algn="r" fontAlgn="b"/>
                      <a:r>
                        <a:rPr lang="en-US" sz="1400" b="1" i="0" u="none" strike="noStrike" dirty="0">
                          <a:solidFill>
                            <a:srgbClr val="FF0000"/>
                          </a:solidFill>
                          <a:latin typeface="+mn-lt"/>
                        </a:rPr>
                        <a:t>479,400</a:t>
                      </a: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2012 Looking?</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a:t> </a:t>
            </a:r>
            <a:r>
              <a:rPr lang="en-US" dirty="0" smtClean="0"/>
              <a:t> 	</a:t>
            </a:r>
          </a:p>
          <a:p>
            <a:pPr>
              <a:buNone/>
            </a:pPr>
            <a:r>
              <a:rPr lang="en-US" dirty="0" smtClean="0"/>
              <a:t>	The budget I just showed had expenses of  $480,000.</a:t>
            </a:r>
          </a:p>
          <a:p>
            <a:pPr>
              <a:buNone/>
            </a:pPr>
            <a:r>
              <a:rPr lang="en-US" dirty="0" smtClean="0"/>
              <a:t>	We expect to receive foundation funding at a max of $300,000.</a:t>
            </a:r>
          </a:p>
          <a:p>
            <a:pPr>
              <a:buNone/>
            </a:pPr>
            <a:r>
              <a:rPr lang="en-US" dirty="0"/>
              <a:t>	</a:t>
            </a:r>
            <a:endParaRPr lang="en-US" dirty="0" smtClean="0"/>
          </a:p>
          <a:p>
            <a:pPr>
              <a:buNone/>
            </a:pPr>
            <a:r>
              <a:rPr lang="en-US" dirty="0"/>
              <a:t>	</a:t>
            </a:r>
            <a:r>
              <a:rPr lang="en-US" dirty="0" smtClean="0"/>
              <a:t>And that is not a worst-case scenario…</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are at a Tipping Point</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3633671" y="1808956"/>
            <a:ext cx="4976929" cy="3372644"/>
          </a:xfrm>
          <a:prstGeom prst="rect">
            <a:avLst/>
          </a:prstGeom>
          <a:noFill/>
          <a:ln w="9525">
            <a:noFill/>
            <a:miter lim="800000"/>
            <a:headEnd/>
            <a:tailEnd/>
          </a:ln>
        </p:spPr>
      </p:pic>
      <p:sp>
        <p:nvSpPr>
          <p:cNvPr id="5" name="TextBox 4"/>
          <p:cNvSpPr txBox="1"/>
          <p:nvPr/>
        </p:nvSpPr>
        <p:spPr>
          <a:xfrm>
            <a:off x="457200" y="3657600"/>
            <a:ext cx="3200400" cy="2677656"/>
          </a:xfrm>
          <a:prstGeom prst="rect">
            <a:avLst/>
          </a:prstGeom>
          <a:noFill/>
        </p:spPr>
        <p:txBody>
          <a:bodyPr wrap="square" rtlCol="0">
            <a:spAutoFit/>
          </a:bodyPr>
          <a:lstStyle/>
          <a:p>
            <a:r>
              <a:rPr lang="en-US" sz="2400" dirty="0" smtClean="0"/>
              <a:t>Social tipping points, though they may appear to occur spontaneously, do not happen by accident.</a:t>
            </a:r>
          </a:p>
          <a:p>
            <a:r>
              <a:rPr lang="en-US" sz="2400" dirty="0" smtClean="0"/>
              <a:t>--Gary Horvitz, </a:t>
            </a:r>
            <a:r>
              <a:rPr lang="en-US" sz="2400" dirty="0" err="1" smtClean="0"/>
              <a:t>FourYearsGo</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Where’s the Dough?</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We are more ambitious today than we were yesterday—our expenses are higher. </a:t>
            </a:r>
          </a:p>
          <a:p>
            <a:pPr marL="514350" indent="-514350">
              <a:buFont typeface="+mj-lt"/>
              <a:buAutoNum type="arabicPeriod"/>
            </a:pPr>
            <a:endParaRPr lang="en-US" dirty="0" smtClean="0"/>
          </a:p>
          <a:p>
            <a:pPr marL="514350" indent="-514350">
              <a:buFont typeface="+mj-lt"/>
              <a:buAutoNum type="arabicPeriod"/>
            </a:pPr>
            <a:r>
              <a:rPr lang="en-US" dirty="0" smtClean="0"/>
              <a:t>The economy is recessionary, and we’re back in a bear stock market. </a:t>
            </a:r>
          </a:p>
          <a:p>
            <a:pPr marL="514350" indent="-514350">
              <a:buFont typeface="+mj-lt"/>
              <a:buAutoNum type="arabicPeriod"/>
            </a:pPr>
            <a:endParaRPr lang="en-US" dirty="0" smtClean="0"/>
          </a:p>
          <a:p>
            <a:pPr marL="514350" indent="-514350">
              <a:buFont typeface="+mj-lt"/>
              <a:buAutoNum type="arabicPeriod"/>
            </a:pPr>
            <a:r>
              <a:rPr lang="en-US" dirty="0" smtClean="0"/>
              <a:t>TMC is 6 years old—we no longer are the cute nonprofit on the block.</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Innovate and Incubate</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2154381" y="1600200"/>
            <a:ext cx="4835237" cy="4525963"/>
          </a:xfrm>
          <a:prstGeom prst="rect">
            <a:avLst/>
          </a:prstGeom>
          <a:noFill/>
          <a:ln w="9525">
            <a:noFill/>
            <a:miter lim="800000"/>
            <a:headEnd/>
            <a:tailEnd/>
          </a:ln>
        </p:spPr>
      </p:pic>
      <p:sp>
        <p:nvSpPr>
          <p:cNvPr id="5" name="TextBox 4"/>
          <p:cNvSpPr txBox="1"/>
          <p:nvPr/>
        </p:nvSpPr>
        <p:spPr>
          <a:xfrm>
            <a:off x="7239000" y="6096000"/>
            <a:ext cx="1600200" cy="461665"/>
          </a:xfrm>
          <a:prstGeom prst="rect">
            <a:avLst/>
          </a:prstGeom>
          <a:noFill/>
        </p:spPr>
        <p:txBody>
          <a:bodyPr wrap="square" rtlCol="0">
            <a:spAutoFit/>
          </a:bodyPr>
          <a:lstStyle/>
          <a:p>
            <a:r>
              <a:rPr lang="en-US" sz="1200" dirty="0" smtClean="0"/>
              <a:t>Stephanie </a:t>
            </a:r>
            <a:r>
              <a:rPr lang="en-US" sz="1200" dirty="0" err="1" smtClean="0"/>
              <a:t>Cashteen</a:t>
            </a:r>
            <a:endParaRPr lang="en-US" sz="1200" dirty="0" smtClean="0"/>
          </a:p>
          <a:p>
            <a:r>
              <a:rPr lang="en-US" sz="1200" dirty="0" smtClean="0"/>
              <a:t>Wikimedia commons</a:t>
            </a:r>
            <a:endParaRPr lang="en-US"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Create a New Biz Model</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Grant Income= Project Expenses</a:t>
            </a:r>
          </a:p>
          <a:p>
            <a:pPr>
              <a:buNone/>
            </a:pPr>
            <a:endParaRPr lang="en-US" dirty="0" smtClean="0"/>
          </a:p>
          <a:p>
            <a:pPr>
              <a:buNone/>
            </a:pPr>
            <a:r>
              <a:rPr lang="en-US" dirty="0" smtClean="0"/>
              <a:t>Earned Income= General Operations Expenses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Payoff</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TMC no longer competes with members for grant dollars (grant $ all goes back to members).</a:t>
            </a:r>
          </a:p>
          <a:p>
            <a:pPr marL="514350" indent="-514350">
              <a:buFont typeface="+mj-lt"/>
              <a:buAutoNum type="arabicPeriod"/>
            </a:pPr>
            <a:endParaRPr lang="en-US" dirty="0" smtClean="0"/>
          </a:p>
          <a:p>
            <a:pPr marL="514350" indent="-514350">
              <a:buFont typeface="+mj-lt"/>
              <a:buAutoNum type="arabicPeriod"/>
            </a:pPr>
            <a:r>
              <a:rPr lang="en-US" dirty="0" smtClean="0"/>
              <a:t>TMC is sustainable for the long term. </a:t>
            </a:r>
          </a:p>
          <a:p>
            <a:pPr marL="514350" indent="-514350">
              <a:buFont typeface="+mj-lt"/>
              <a:buAutoNum type="arabicPeriod"/>
            </a:pPr>
            <a:endParaRPr lang="en-US" dirty="0" smtClean="0"/>
          </a:p>
          <a:p>
            <a:pPr marL="514350" indent="-514350">
              <a:buFont typeface="+mj-lt"/>
              <a:buAutoNum type="arabicPeriod"/>
            </a:pPr>
            <a:r>
              <a:rPr lang="en-US" dirty="0" smtClean="0"/>
              <a:t>TMC becomes independent of funders as well as corporations and government. </a:t>
            </a:r>
          </a:p>
          <a:p>
            <a:pPr marL="514350" indent="-514350">
              <a:buNone/>
            </a:pPr>
            <a:endParaRPr lang="en-US" dirty="0" smtClean="0"/>
          </a:p>
          <a:p>
            <a:pPr marL="514350" indent="-514350">
              <a:buNone/>
            </a:pPr>
            <a:r>
              <a:rPr lang="en-US" dirty="0" smtClean="0"/>
              <a:t>	Huzzah!</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Talk Numbers Again</a:t>
            </a:r>
            <a:endParaRPr lang="en-US" dirty="0"/>
          </a:p>
        </p:txBody>
      </p:sp>
      <p:sp>
        <p:nvSpPr>
          <p:cNvPr id="3" name="Content Placeholder 2"/>
          <p:cNvSpPr>
            <a:spLocks noGrp="1"/>
          </p:cNvSpPr>
          <p:nvPr>
            <p:ph idx="1"/>
          </p:nvPr>
        </p:nvSpPr>
        <p:spPr/>
        <p:txBody>
          <a:bodyPr/>
          <a:lstStyle/>
          <a:p>
            <a:pPr>
              <a:buNone/>
            </a:pPr>
            <a:r>
              <a:rPr lang="en-US" dirty="0" smtClean="0"/>
              <a:t>In today’s model, earned income = $25,000</a:t>
            </a:r>
          </a:p>
          <a:p>
            <a:pPr>
              <a:buNone/>
            </a:pPr>
            <a:r>
              <a:rPr lang="en-US" dirty="0" smtClean="0"/>
              <a:t>								x     5</a:t>
            </a:r>
          </a:p>
          <a:p>
            <a:pPr>
              <a:buNone/>
            </a:pPr>
            <a:r>
              <a:rPr lang="en-US" dirty="0" smtClean="0"/>
              <a:t>							_________	</a:t>
            </a:r>
          </a:p>
          <a:p>
            <a:pPr>
              <a:buNone/>
            </a:pPr>
            <a:r>
              <a:rPr lang="en-US" dirty="0" smtClean="0"/>
              <a:t>In tomorrow’s model 			$125,000</a:t>
            </a:r>
          </a:p>
          <a:p>
            <a:pPr>
              <a:buNone/>
            </a:pPr>
            <a:endParaRPr lang="en-US" dirty="0" smtClean="0"/>
          </a:p>
          <a:p>
            <a:pPr>
              <a:buNone/>
            </a:pPr>
            <a:r>
              <a:rPr lang="en-US" sz="2400" dirty="0" smtClean="0"/>
              <a:t>	(Staffing currently costs $175,000, so this still imagines some grant money to cover staff , but a much smaller amount)</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we find this Earned Income? Yes!</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I Will Help Too</a:t>
            </a:r>
            <a:endParaRPr lang="en-US" dirty="0"/>
          </a:p>
        </p:txBody>
      </p:sp>
      <p:sp>
        <p:nvSpPr>
          <p:cNvPr id="3" name="Content Placeholder 2"/>
          <p:cNvSpPr>
            <a:spLocks noGrp="1"/>
          </p:cNvSpPr>
          <p:nvPr>
            <p:ph idx="1"/>
          </p:nvPr>
        </p:nvSpPr>
        <p:spPr/>
        <p:txBody>
          <a:bodyPr/>
          <a:lstStyle/>
          <a:p>
            <a:r>
              <a:rPr lang="en-US" dirty="0" smtClean="0"/>
              <a:t>Continue to bring in grant money</a:t>
            </a:r>
          </a:p>
          <a:p>
            <a:r>
              <a:rPr lang="en-US" dirty="0" smtClean="0"/>
              <a:t>Raise money from corporate sponsors for non-editorial projects (like this meeting)</a:t>
            </a:r>
          </a:p>
          <a:p>
            <a:r>
              <a:rPr lang="en-US" dirty="0" smtClean="0"/>
              <a:t>Look for programs that could be opened to non-members in order to bring in extra revenue (like the media trainings)</a:t>
            </a:r>
          </a:p>
          <a:p>
            <a:r>
              <a:rPr lang="en-US" dirty="0" smtClean="0"/>
              <a:t>Keep our overhead costs low</a:t>
            </a:r>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Up to All of Us</a:t>
            </a:r>
            <a:endParaRPr lang="en-US" dirty="0"/>
          </a:p>
        </p:txBody>
      </p:sp>
      <p:sp>
        <p:nvSpPr>
          <p:cNvPr id="3" name="Content Placeholder 2"/>
          <p:cNvSpPr>
            <a:spLocks noGrp="1"/>
          </p:cNvSpPr>
          <p:nvPr>
            <p:ph idx="1"/>
          </p:nvPr>
        </p:nvSpPr>
        <p:spPr/>
        <p:txBody>
          <a:bodyPr/>
          <a:lstStyle/>
          <a:p>
            <a:pPr>
              <a:buNone/>
            </a:pPr>
            <a:r>
              <a:rPr lang="en-US" dirty="0" smtClean="0"/>
              <a:t>We are a Consortium, a network of partners, working together to strengthen each other. </a:t>
            </a:r>
          </a:p>
          <a:p>
            <a:pPr>
              <a:buNone/>
            </a:pPr>
            <a:r>
              <a:rPr lang="en-US" dirty="0" smtClean="0"/>
              <a:t>We know when we work together, we all become stronger.  </a:t>
            </a:r>
          </a:p>
          <a:p>
            <a:pPr>
              <a:buNone/>
            </a:pPr>
            <a:r>
              <a:rPr lang="en-US" dirty="0" smtClean="0"/>
              <a:t>Let’s move the Consortium to a more sustainable place, together!</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Tipping Point or Stasis?</a:t>
            </a:r>
            <a:endParaRPr lang="en-US" dirty="0"/>
          </a:p>
        </p:txBody>
      </p:sp>
      <p:graphicFrame>
        <p:nvGraphicFramePr>
          <p:cNvPr id="2050" name="Object 2"/>
          <p:cNvGraphicFramePr>
            <a:graphicFrameLocks noChangeAspect="1"/>
          </p:cNvGraphicFramePr>
          <p:nvPr/>
        </p:nvGraphicFramePr>
        <p:xfrm>
          <a:off x="4628984" y="1763713"/>
          <a:ext cx="6648616" cy="4484687"/>
        </p:xfrm>
        <a:graphic>
          <a:graphicData uri="http://schemas.openxmlformats.org/presentationml/2006/ole">
            <p:oleObj spid="_x0000_s2050" name="Chart" r:id="rId4" imgW="6038850" imgH="4391025" progId="MSGraph.Chart.8">
              <p:embed followColorScheme="full"/>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TMC Supports and Grows the Independent Media Sector</a:t>
            </a:r>
            <a:endParaRPr lang="en-US" dirty="0"/>
          </a:p>
        </p:txBody>
      </p:sp>
      <p:sp>
        <p:nvSpPr>
          <p:cNvPr id="3" name="Content Placeholder 2"/>
          <p:cNvSpPr>
            <a:spLocks noGrp="1"/>
          </p:cNvSpPr>
          <p:nvPr>
            <p:ph sz="half" idx="1"/>
          </p:nvPr>
        </p:nvSpPr>
        <p:spPr>
          <a:xfrm>
            <a:off x="457200" y="2209800"/>
            <a:ext cx="4038600" cy="3962400"/>
          </a:xfrm>
        </p:spPr>
        <p:txBody>
          <a:bodyPr/>
          <a:lstStyle/>
          <a:p>
            <a:pPr>
              <a:buNone/>
            </a:pPr>
            <a:r>
              <a:rPr lang="en-US" dirty="0" smtClean="0"/>
              <a:t>Support = </a:t>
            </a:r>
          </a:p>
          <a:p>
            <a:r>
              <a:rPr lang="en-US" dirty="0" smtClean="0"/>
              <a:t>Innovation Labs</a:t>
            </a:r>
          </a:p>
          <a:p>
            <a:r>
              <a:rPr lang="en-US" dirty="0" smtClean="0"/>
              <a:t>Webinars</a:t>
            </a:r>
          </a:p>
          <a:p>
            <a:r>
              <a:rPr lang="en-US" dirty="0" smtClean="0"/>
              <a:t>Listserv/Newsletter</a:t>
            </a:r>
          </a:p>
          <a:p>
            <a:r>
              <a:rPr lang="en-US" dirty="0" smtClean="0"/>
              <a:t>Meetings	</a:t>
            </a:r>
            <a:endParaRPr lang="en-US" dirty="0"/>
          </a:p>
        </p:txBody>
      </p:sp>
      <p:sp>
        <p:nvSpPr>
          <p:cNvPr id="4" name="Content Placeholder 3"/>
          <p:cNvSpPr>
            <a:spLocks noGrp="1"/>
          </p:cNvSpPr>
          <p:nvPr>
            <p:ph sz="half" idx="2"/>
          </p:nvPr>
        </p:nvSpPr>
        <p:spPr>
          <a:xfrm>
            <a:off x="4648200" y="2209800"/>
            <a:ext cx="4038600" cy="3962400"/>
          </a:xfrm>
        </p:spPr>
        <p:txBody>
          <a:bodyPr/>
          <a:lstStyle/>
          <a:p>
            <a:pPr>
              <a:buNone/>
            </a:pPr>
            <a:r>
              <a:rPr lang="en-US" dirty="0" smtClean="0"/>
              <a:t>Grow = </a:t>
            </a:r>
          </a:p>
          <a:p>
            <a:r>
              <a:rPr lang="en-US" dirty="0" smtClean="0"/>
              <a:t>Editorial Collaborations</a:t>
            </a:r>
          </a:p>
          <a:p>
            <a:r>
              <a:rPr lang="en-US" dirty="0" smtClean="0"/>
              <a:t>Social Media Promotion</a:t>
            </a:r>
          </a:p>
          <a:p>
            <a:r>
              <a:rPr lang="en-US" dirty="0" smtClean="0"/>
              <a:t>Networking with Allies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Support the Sector through Innovation and Incubation Labs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Metrics Experiment</a:t>
            </a:r>
          </a:p>
          <a:p>
            <a:pPr>
              <a:buNone/>
            </a:pPr>
            <a:r>
              <a:rPr lang="en-US" dirty="0" smtClean="0"/>
              <a:t>	</a:t>
            </a:r>
            <a:r>
              <a:rPr lang="en-US" sz="2600" dirty="0" smtClean="0"/>
              <a:t>We look forward to working with John Schwartz and Gary King on this Consortium-wide experiment to measure the power of our collaborations.</a:t>
            </a:r>
          </a:p>
          <a:p>
            <a:pPr>
              <a:buNone/>
            </a:pPr>
            <a:endParaRPr lang="en-US" dirty="0" smtClean="0"/>
          </a:p>
          <a:p>
            <a:r>
              <a:rPr lang="en-US" dirty="0" smtClean="0"/>
              <a:t>Visual Journalism: Spring 2012</a:t>
            </a:r>
          </a:p>
          <a:p>
            <a:pPr>
              <a:buNone/>
            </a:pPr>
            <a:r>
              <a:rPr lang="en-US" dirty="0" smtClean="0"/>
              <a:t>	</a:t>
            </a:r>
            <a:r>
              <a:rPr lang="en-US" sz="2600" dirty="0" smtClean="0"/>
              <a:t>Led by Erin Polgreen, this lab will place visual journalists with participating member outlets. We are seeking funding now.</a:t>
            </a:r>
            <a:endParaRPr lang="en-US" sz="2600" dirty="0"/>
          </a:p>
          <a:p>
            <a:pPr>
              <a:buNone/>
            </a:pPr>
            <a:endParaRPr lang="en-US" dirty="0" smtClean="0"/>
          </a:p>
          <a:p>
            <a:r>
              <a:rPr lang="en-US" dirty="0" smtClean="0"/>
              <a:t>Mobile II: Fall 2012</a:t>
            </a:r>
          </a:p>
          <a:p>
            <a:pPr>
              <a:buNone/>
            </a:pPr>
            <a:r>
              <a:rPr lang="en-US" sz="2400" dirty="0" smtClean="0"/>
              <a:t>	</a:t>
            </a:r>
            <a:r>
              <a:rPr lang="en-US" sz="2600" dirty="0" smtClean="0"/>
              <a:t>Working with partners at University-based labs, we will pair graduate students with member outlets to create mobile apps you can actually use.</a:t>
            </a:r>
            <a:endParaRPr lang="en-US" sz="2600" dirty="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Monthly Webinars</a:t>
            </a:r>
            <a:endParaRPr lang="en-US" dirty="0"/>
          </a:p>
        </p:txBody>
      </p:sp>
      <p:sp>
        <p:nvSpPr>
          <p:cNvPr id="3" name="Content Placeholder 2"/>
          <p:cNvSpPr>
            <a:spLocks noGrp="1"/>
          </p:cNvSpPr>
          <p:nvPr>
            <p:ph idx="1"/>
          </p:nvPr>
        </p:nvSpPr>
        <p:spPr/>
        <p:txBody>
          <a:bodyPr>
            <a:normAutofit/>
          </a:bodyPr>
          <a:lstStyle/>
          <a:p>
            <a:r>
              <a:rPr lang="en-US" sz="2600" dirty="0" smtClean="0"/>
              <a:t>Teresa Stack, The Nation, “Why </a:t>
            </a:r>
            <a:r>
              <a:rPr lang="en-US" sz="2600" dirty="0"/>
              <a:t>and How to Respond to Post Office Cutbacks”</a:t>
            </a:r>
          </a:p>
          <a:p>
            <a:r>
              <a:rPr lang="en-US" sz="2600" dirty="0" smtClean="0"/>
              <a:t>Michelle </a:t>
            </a:r>
            <a:r>
              <a:rPr lang="en-US" sz="2600" dirty="0" err="1"/>
              <a:t>Minkoff</a:t>
            </a:r>
            <a:r>
              <a:rPr lang="en-US" sz="2600" dirty="0" smtClean="0"/>
              <a:t>, AP </a:t>
            </a:r>
            <a:r>
              <a:rPr lang="en-US" sz="2600" dirty="0"/>
              <a:t>Interactive Producer, “Visual Journalism HTML Open Source Modules ”</a:t>
            </a:r>
          </a:p>
          <a:p>
            <a:r>
              <a:rPr lang="en-US" sz="2600" dirty="0" err="1" smtClean="0"/>
              <a:t>Rajat</a:t>
            </a:r>
            <a:r>
              <a:rPr lang="en-US" sz="2600" dirty="0" smtClean="0"/>
              <a:t> </a:t>
            </a:r>
            <a:r>
              <a:rPr lang="en-US" sz="2600" dirty="0" err="1"/>
              <a:t>Paharia</a:t>
            </a:r>
            <a:r>
              <a:rPr lang="en-US" sz="2600" dirty="0"/>
              <a:t>, </a:t>
            </a:r>
            <a:r>
              <a:rPr lang="en-US" sz="2600" dirty="0" err="1"/>
              <a:t>Bunchball</a:t>
            </a:r>
            <a:r>
              <a:rPr lang="en-US" sz="2600" dirty="0"/>
              <a:t>, “</a:t>
            </a:r>
            <a:r>
              <a:rPr lang="en-US" sz="2600" dirty="0" err="1"/>
              <a:t>Gamifying</a:t>
            </a:r>
            <a:r>
              <a:rPr lang="en-US" sz="2600" dirty="0"/>
              <a:t> Comments”</a:t>
            </a:r>
          </a:p>
          <a:p>
            <a:r>
              <a:rPr lang="en-US" sz="2600" dirty="0" smtClean="0"/>
              <a:t>TBA</a:t>
            </a:r>
            <a:r>
              <a:rPr lang="en-US" sz="2600" dirty="0"/>
              <a:t>, New America Media, “The Shadow Economy: Connecting with Ethnic Media Reporters”</a:t>
            </a:r>
          </a:p>
          <a:p>
            <a:pPr>
              <a:buNone/>
            </a:pPr>
            <a:endParaRPr lang="en-US" dirty="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305800" cy="1935162"/>
          </a:xfrm>
        </p:spPr>
        <p:txBody>
          <a:bodyPr>
            <a:normAutofit/>
          </a:bodyPr>
          <a:lstStyle/>
          <a:p>
            <a:r>
              <a:rPr lang="en-US" dirty="0" smtClean="0"/>
              <a:t>We GROW the Sector through Collaborations</a:t>
            </a:r>
            <a:endParaRPr lang="en-US" dirty="0"/>
          </a:p>
        </p:txBody>
      </p:sp>
      <p:sp>
        <p:nvSpPr>
          <p:cNvPr id="4" name="Content Placeholder 3"/>
          <p:cNvSpPr>
            <a:spLocks noGrp="1"/>
          </p:cNvSpPr>
          <p:nvPr>
            <p:ph idx="1"/>
          </p:nvPr>
        </p:nvSpPr>
        <p:spPr>
          <a:xfrm>
            <a:off x="990600" y="2286000"/>
            <a:ext cx="6858000" cy="3429000"/>
          </a:xfrm>
        </p:spPr>
        <p:txBody>
          <a:bodyPr>
            <a:normAutofit/>
          </a:bodyPr>
          <a:lstStyle/>
          <a:p>
            <a:pPr>
              <a:buNone/>
            </a:pPr>
            <a:endParaRPr lang="en-US" dirty="0" smtClean="0">
              <a:solidFill>
                <a:srgbClr val="0070C0"/>
              </a:solidFill>
            </a:endParaRPr>
          </a:p>
          <a:p>
            <a:pPr>
              <a:buNone/>
            </a:pPr>
            <a:r>
              <a:rPr lang="en-US" dirty="0" smtClean="0"/>
              <a:t>National Coverage: Wisconsin</a:t>
            </a:r>
          </a:p>
          <a:p>
            <a:pPr>
              <a:buNone/>
            </a:pPr>
            <a:r>
              <a:rPr lang="en-US" dirty="0" smtClean="0"/>
              <a:t>National Meme:      #</a:t>
            </a:r>
            <a:r>
              <a:rPr lang="en-US" dirty="0" err="1" smtClean="0"/>
              <a:t>campaigncash</a:t>
            </a:r>
            <a:endParaRPr lang="en-US" dirty="0" smtClean="0"/>
          </a:p>
          <a:p>
            <a:pPr>
              <a:buNone/>
            </a:pPr>
            <a:r>
              <a:rPr lang="en-US" dirty="0" smtClean="0"/>
              <a:t>National Allies:         media policy</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create an External Network</a:t>
            </a:r>
            <a:endParaRPr lang="en-US" dirty="0"/>
          </a:p>
        </p:txBody>
      </p:sp>
      <p:graphicFrame>
        <p:nvGraphicFramePr>
          <p:cNvPr id="4" name="Diagram 3"/>
          <p:cNvGraphicFramePr/>
          <p:nvPr/>
        </p:nvGraphicFramePr>
        <p:xfrm>
          <a:off x="838200" y="1524000"/>
          <a:ext cx="7516586" cy="452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8038"/>
            <a:ext cx="8382000" cy="1249362"/>
          </a:xfrm>
        </p:spPr>
        <p:txBody>
          <a:bodyPr>
            <a:normAutofit fontScale="90000"/>
          </a:bodyPr>
          <a:lstStyle/>
          <a:p>
            <a:r>
              <a:rPr lang="en-US" sz="4900" dirty="0" smtClean="0"/>
              <a:t>What is the Key to Successful Collaborations? </a:t>
            </a:r>
            <a:r>
              <a:rPr lang="en-US" dirty="0" smtClean="0">
                <a:solidFill>
                  <a:srgbClr val="0070C0"/>
                </a:solidFill>
              </a:rPr>
              <a:t/>
            </a:r>
            <a:br>
              <a:rPr lang="en-US" dirty="0" smtClean="0">
                <a:solidFill>
                  <a:srgbClr val="0070C0"/>
                </a:solidFill>
              </a:rPr>
            </a:br>
            <a:endParaRPr lang="en-US" dirty="0"/>
          </a:p>
        </p:txBody>
      </p:sp>
      <p:sp>
        <p:nvSpPr>
          <p:cNvPr id="3" name="Content Placeholder 2"/>
          <p:cNvSpPr>
            <a:spLocks noGrp="1"/>
          </p:cNvSpPr>
          <p:nvPr>
            <p:ph idx="1"/>
          </p:nvPr>
        </p:nvSpPr>
        <p:spPr>
          <a:xfrm>
            <a:off x="1600200" y="1981200"/>
            <a:ext cx="5715000" cy="4495799"/>
          </a:xfrm>
        </p:spPr>
        <p:txBody>
          <a:bodyPr>
            <a:normAutofit/>
          </a:bodyPr>
          <a:lstStyle/>
          <a:p>
            <a:pPr>
              <a:buNone/>
            </a:pPr>
            <a:endParaRPr lang="en-US" dirty="0" smtClean="0">
              <a:solidFill>
                <a:srgbClr val="0070C0"/>
              </a:solidFill>
            </a:endParaRPr>
          </a:p>
          <a:p>
            <a:pPr marL="342900" lvl="1" indent="-342900">
              <a:buNone/>
            </a:pPr>
            <a:r>
              <a:rPr lang="en-US" dirty="0" smtClean="0">
                <a:solidFill>
                  <a:srgbClr val="0070C0"/>
                </a:solidFill>
              </a:rPr>
              <a:t>	</a:t>
            </a:r>
            <a:endParaRPr lang="en-US" dirty="0" smtClean="0"/>
          </a:p>
          <a:p>
            <a:pPr lvl="1"/>
            <a:r>
              <a:rPr lang="en-US" sz="3200" dirty="0" smtClean="0"/>
              <a:t>A Willingness to Collaborate</a:t>
            </a:r>
          </a:p>
          <a:p>
            <a:pPr lvl="1"/>
            <a:r>
              <a:rPr lang="en-US" sz="3200" dirty="0" smtClean="0"/>
              <a:t>Trust between Collaborators</a:t>
            </a:r>
          </a:p>
          <a:p>
            <a:pPr lvl="1"/>
            <a:r>
              <a:rPr lang="en-US" sz="3200" dirty="0" smtClean="0"/>
              <a:t>A Topic of Mutual Interest</a:t>
            </a:r>
          </a:p>
          <a:p>
            <a:pPr lvl="1"/>
            <a:r>
              <a:rPr lang="en-US" sz="3200" dirty="0" smtClean="0"/>
              <a:t>Infrastructure!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1081</TotalTime>
  <Words>1915</Words>
  <Application>Microsoft Office PowerPoint</Application>
  <PresentationFormat>On-screen Show (4:3)</PresentationFormat>
  <Paragraphs>201</Paragraphs>
  <Slides>27</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Chart</vt:lpstr>
      <vt:lpstr>Harnessing Our Collective Power</vt:lpstr>
      <vt:lpstr>We are at a Tipping Point</vt:lpstr>
      <vt:lpstr>Tipping Point or Stasis?</vt:lpstr>
      <vt:lpstr>TMC Supports and Grows the Independent Media Sector</vt:lpstr>
      <vt:lpstr>We Support the Sector through Innovation and Incubation Labs</vt:lpstr>
      <vt:lpstr>And Monthly Webinars</vt:lpstr>
      <vt:lpstr>We GROW the Sector through Collaborations</vt:lpstr>
      <vt:lpstr>We create an External Network</vt:lpstr>
      <vt:lpstr>What is the Key to Successful Collaborations?  </vt:lpstr>
      <vt:lpstr>What is a Collaborative Infrastructure?</vt:lpstr>
      <vt:lpstr>Networking Infrastructure</vt:lpstr>
      <vt:lpstr>Content-Provision Infrastructure</vt:lpstr>
      <vt:lpstr>Marketing Infrastructure</vt:lpstr>
      <vt:lpstr>Evaluation Infrastructure</vt:lpstr>
      <vt:lpstr>TMC Staff</vt:lpstr>
      <vt:lpstr>Slide 16</vt:lpstr>
      <vt:lpstr>How do we pay for all this?</vt:lpstr>
      <vt:lpstr>What Are Our Costs?</vt:lpstr>
      <vt:lpstr>How is 2012 Looking?</vt:lpstr>
      <vt:lpstr>Where’s the Dough?</vt:lpstr>
      <vt:lpstr>Let’s Innovate and Incubate</vt:lpstr>
      <vt:lpstr>Let’s Create a New Biz Model</vt:lpstr>
      <vt:lpstr>The Payoff</vt:lpstr>
      <vt:lpstr>Let’s Talk Numbers Again</vt:lpstr>
      <vt:lpstr>Can we find this Earned Income? Yes!</vt:lpstr>
      <vt:lpstr>And I Will Help Too</vt:lpstr>
      <vt:lpstr>It’s Up to All of Us</vt:lpstr>
    </vt:vector>
  </TitlesOfParts>
  <Company>Zeek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jgkaiser</dc:creator>
  <cp:lastModifiedBy>jgkaiser</cp:lastModifiedBy>
  <cp:revision>47</cp:revision>
  <dcterms:created xsi:type="dcterms:W3CDTF">2011-10-04T21:34:02Z</dcterms:created>
  <dcterms:modified xsi:type="dcterms:W3CDTF">2011-10-25T19:20:06Z</dcterms:modified>
</cp:coreProperties>
</file>