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0" r:id="rId1"/>
    <p:sldMasterId id="2147483648" r:id="rId2"/>
  </p:sldMasterIdLst>
  <p:notesMasterIdLst>
    <p:notesMasterId r:id="rId33"/>
  </p:notesMasterIdLst>
  <p:sldIdLst>
    <p:sldId id="256" r:id="rId3"/>
    <p:sldId id="280" r:id="rId4"/>
    <p:sldId id="298" r:id="rId5"/>
    <p:sldId id="292" r:id="rId6"/>
    <p:sldId id="293" r:id="rId7"/>
    <p:sldId id="314" r:id="rId8"/>
    <p:sldId id="273" r:id="rId9"/>
    <p:sldId id="299" r:id="rId10"/>
    <p:sldId id="282" r:id="rId11"/>
    <p:sldId id="320" r:id="rId12"/>
    <p:sldId id="317" r:id="rId13"/>
    <p:sldId id="289" r:id="rId14"/>
    <p:sldId id="321" r:id="rId15"/>
    <p:sldId id="322" r:id="rId16"/>
    <p:sldId id="323" r:id="rId17"/>
    <p:sldId id="290" r:id="rId18"/>
    <p:sldId id="303" r:id="rId19"/>
    <p:sldId id="301" r:id="rId20"/>
    <p:sldId id="304" r:id="rId21"/>
    <p:sldId id="324" r:id="rId22"/>
    <p:sldId id="295" r:id="rId23"/>
    <p:sldId id="325" r:id="rId24"/>
    <p:sldId id="326" r:id="rId25"/>
    <p:sldId id="302" r:id="rId26"/>
    <p:sldId id="319" r:id="rId27"/>
    <p:sldId id="300" r:id="rId28"/>
    <p:sldId id="316" r:id="rId29"/>
    <p:sldId id="305" r:id="rId30"/>
    <p:sldId id="306" r:id="rId31"/>
    <p:sldId id="287" r:id="rId32"/>
  </p:sldIdLst>
  <p:sldSz cx="9144000" cy="6858000" type="screen4x3"/>
  <p:notesSz cx="6858000" cy="9144000"/>
  <p:defaultTextStyle>
    <a:defPPr>
      <a:defRPr lang="en-US"/>
    </a:defPPr>
    <a:lvl1pPr algn="l" rtl="0" fontAlgn="base">
      <a:lnSpc>
        <a:spcPct val="125000"/>
      </a:lnSpc>
      <a:spcBef>
        <a:spcPct val="2000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rtl="0" fontAlgn="base">
      <a:lnSpc>
        <a:spcPct val="125000"/>
      </a:lnSpc>
      <a:spcBef>
        <a:spcPct val="2000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rtl="0" fontAlgn="base">
      <a:lnSpc>
        <a:spcPct val="125000"/>
      </a:lnSpc>
      <a:spcBef>
        <a:spcPct val="2000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rtl="0" fontAlgn="base">
      <a:lnSpc>
        <a:spcPct val="125000"/>
      </a:lnSpc>
      <a:spcBef>
        <a:spcPct val="2000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rtl="0" fontAlgn="base">
      <a:lnSpc>
        <a:spcPct val="125000"/>
      </a:lnSpc>
      <a:spcBef>
        <a:spcPct val="2000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FF99CC"/>
    <a:srgbClr val="FFFF66"/>
    <a:srgbClr val="FFFFCC"/>
    <a:srgbClr val="EAEAEA"/>
    <a:srgbClr val="FFFFFF"/>
    <a:srgbClr val="FFFF99"/>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0909" autoAdjust="0"/>
    <p:restoredTop sz="76337" autoAdjust="0"/>
  </p:normalViewPr>
  <p:slideViewPr>
    <p:cSldViewPr>
      <p:cViewPr varScale="1">
        <p:scale>
          <a:sx n="82" d="100"/>
          <a:sy n="82" d="100"/>
        </p:scale>
        <p:origin x="-1304" y="-112"/>
      </p:cViewPr>
      <p:guideLst>
        <p:guide orient="horz" pos="2160"/>
        <p:guide pos="4032"/>
        <p:guide pos="4944"/>
      </p:guideLst>
    </p:cSldViewPr>
  </p:slideViewPr>
  <p:outlineViewPr>
    <p:cViewPr>
      <p:scale>
        <a:sx n="33" d="100"/>
        <a:sy n="33" d="100"/>
      </p:scale>
      <p:origin x="0" y="40056"/>
    </p:cViewPr>
  </p:outlineViewPr>
  <p:notesTextViewPr>
    <p:cViewPr>
      <p:scale>
        <a:sx n="100" d="100"/>
        <a:sy n="100" d="100"/>
      </p:scale>
      <p:origin x="0" y="0"/>
    </p:cViewPr>
  </p:notesTextViewPr>
  <p:sorterViewPr>
    <p:cViewPr>
      <p:scale>
        <a:sx n="66" d="100"/>
        <a:sy n="66" d="100"/>
      </p:scale>
      <p:origin x="0" y="456"/>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29.xml"/><Relationship Id="rId34" Type="http://schemas.openxmlformats.org/officeDocument/2006/relationships/printerSettings" Target="printerSettings/printerSettings1.bin"/><Relationship Id="rId7" Type="http://schemas.openxmlformats.org/officeDocument/2006/relationships/slide" Target="slides/slide5.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tableStyles" Target="tableStyles.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atin typeface="Arial" pitchFamily="-65" charset="0"/>
                <a:ea typeface="+mn-ea"/>
                <a:cs typeface="+mn-cs"/>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atin typeface="Arial" pitchFamily="-65" charset="0"/>
                <a:ea typeface="+mn-ea"/>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atin typeface="Arial" pitchFamily="-65" charset="0"/>
                <a:ea typeface="+mn-ea"/>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atin typeface="Arial" pitchFamily="-112" charset="0"/>
                <a:ea typeface="ＭＳ Ｐゴシック" pitchFamily="-112" charset="-128"/>
                <a:cs typeface="ＭＳ Ｐゴシック" pitchFamily="-112" charset="-128"/>
              </a:defRPr>
            </a:lvl1pPr>
          </a:lstStyle>
          <a:p>
            <a:pPr>
              <a:defRPr/>
            </a:pPr>
            <a:fld id="{AEBD32FC-0AFC-A041-B615-406C71EF63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we’re still working on making tracking more efficient, here’s what we do know:</a:t>
            </a:r>
            <a:endParaRPr lang="en-US" dirty="0" smtClean="0"/>
          </a:p>
          <a:p>
            <a:r>
              <a:rPr lang="en-US" b="1" dirty="0" smtClean="0"/>
              <a:t>Huffington Post: </a:t>
            </a:r>
            <a:r>
              <a:rPr lang="en-US" dirty="0" smtClean="0"/>
              <a:t>Content is regularly featured</a:t>
            </a:r>
            <a:r>
              <a:rPr lang="en-US" baseline="0" dirty="0" smtClean="0"/>
              <a:t> on Business and Media Sites. John McCain content was featured on election page. </a:t>
            </a:r>
            <a:endParaRPr lang="en-US" dirty="0" smtClean="0"/>
          </a:p>
          <a:p>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TPM</a:t>
            </a:r>
            <a:r>
              <a:rPr lang="en-US" b="1" baseline="0" dirty="0" smtClean="0"/>
              <a:t> Café: </a:t>
            </a:r>
            <a:r>
              <a:rPr lang="en-US" dirty="0" smtClean="0"/>
              <a:t>One of their top 20 </a:t>
            </a:r>
            <a:r>
              <a:rPr lang="en-US" b="1" dirty="0" smtClean="0"/>
              <a:t>cafe</a:t>
            </a:r>
            <a:r>
              <a:rPr lang="en-US" b="1" baseline="0" dirty="0" smtClean="0"/>
              <a:t> </a:t>
            </a:r>
            <a:r>
              <a:rPr lang="en-US" baseline="0" dirty="0" smtClean="0"/>
              <a:t>blogs. </a:t>
            </a:r>
            <a:r>
              <a:rPr lang="en-US" dirty="0" smtClean="0"/>
              <a:t>The Media Consortium’s</a:t>
            </a:r>
            <a:r>
              <a:rPr lang="en-US" baseline="0" dirty="0" smtClean="0"/>
              <a:t> posts got almost 1800 unique </a:t>
            </a:r>
            <a:r>
              <a:rPr lang="en-US" baseline="0" dirty="0" err="1" smtClean="0"/>
              <a:t>pageviews</a:t>
            </a:r>
            <a:r>
              <a:rPr lang="en-US" baseline="0" dirty="0" smtClean="0"/>
              <a:t> in January</a:t>
            </a:r>
          </a:p>
          <a:p>
            <a:endParaRPr lang="en-US" baseline="0" dirty="0" smtClean="0"/>
          </a:p>
          <a:p>
            <a:r>
              <a:rPr lang="en-US" b="1" baseline="0" dirty="0" err="1" smtClean="0"/>
              <a:t>DailyKos</a:t>
            </a:r>
            <a:r>
              <a:rPr lang="en-US" b="1" baseline="0" dirty="0" smtClean="0"/>
              <a:t>: </a:t>
            </a:r>
            <a:r>
              <a:rPr lang="en-US" baseline="0" dirty="0" err="1" smtClean="0"/>
              <a:t>Commenters</a:t>
            </a:r>
            <a:r>
              <a:rPr lang="en-US" baseline="0" dirty="0" smtClean="0"/>
              <a:t> are active and definitely paying attention to our work. </a:t>
            </a:r>
          </a:p>
          <a:p>
            <a:endParaRPr lang="en-US" baseline="0" dirty="0" smtClean="0"/>
          </a:p>
          <a:p>
            <a:r>
              <a:rPr lang="en-US" baseline="0" dirty="0" smtClean="0"/>
              <a:t>We’re working to figure out how to track </a:t>
            </a:r>
            <a:r>
              <a:rPr lang="en-US" baseline="0" dirty="0" err="1" smtClean="0"/>
              <a:t>pageviews</a:t>
            </a:r>
            <a:r>
              <a:rPr lang="en-US" baseline="0" dirty="0" smtClean="0"/>
              <a:t> for blogs on separate sites and should have a solution in the next few weeks. </a:t>
            </a:r>
          </a:p>
          <a:p>
            <a:endParaRPr lang="en-US" baseline="0" dirty="0" smtClean="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I said earlier, we’re also working on one-on-one partnerships with immigration, healthcare, economic-focused blogs, orgs, and think tanks to pick up and distribute blog posts.</a:t>
            </a:r>
            <a:r>
              <a:rPr lang="en-US" baseline="0" dirty="0" smtClean="0"/>
              <a:t> </a:t>
            </a:r>
            <a:r>
              <a:rPr lang="en-US" dirty="0" smtClean="0"/>
              <a:t>These</a:t>
            </a:r>
            <a:r>
              <a:rPr lang="en-US" baseline="0" dirty="0" smtClean="0"/>
              <a:t> listed organizations are interested in implementing this project, or already have. All of these contacts were generated by MC members. It’s an organizing process—lots of phone calls and follow up. Over all feeling is that people are very interested and excited by this project. It’s a tremendous way for our sector to engage likeminded partners. Pick up has been slow due to the election/inauguration—apparently people were busy then? Did you all know about this? But now that things are evening out, folks are starting to implement. </a:t>
            </a:r>
          </a:p>
          <a:p>
            <a:r>
              <a:rPr lang="en-US" b="1" baseline="0" dirty="0" smtClean="0"/>
              <a:t>Here are some of the commitments we’ve gotten so far: TCDP, USWSS, In Motion are all working on implementing the widgets.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CAF is interest in hosting the blogs.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Young People For is going to in hosting the blogs and widgets across the board.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OneAmerica</a:t>
            </a:r>
            <a:r>
              <a:rPr lang="en-US" baseline="0" dirty="0" smtClean="0"/>
              <a:t> plans to begin hosting the blogs and Immigration widgets.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Student-</a:t>
            </a:r>
            <a:r>
              <a:rPr lang="en-US" baseline="0" dirty="0" err="1" smtClean="0"/>
              <a:t>Farmworker</a:t>
            </a:r>
            <a:r>
              <a:rPr lang="en-US" baseline="0" dirty="0" smtClean="0"/>
              <a:t> Alliance is hosting the widgets and blogs and is also helping promote immigration wire via </a:t>
            </a:r>
            <a:r>
              <a:rPr lang="en-US" baseline="0" dirty="0" err="1" smtClean="0"/>
              <a:t>facebook</a:t>
            </a:r>
            <a:r>
              <a:rPr lang="en-US" baseline="0" dirty="0" smtClean="0"/>
              <a:t>.</a:t>
            </a:r>
          </a:p>
          <a:p>
            <a:r>
              <a:rPr lang="en-US" baseline="0" dirty="0" smtClean="0"/>
              <a:t>The National Council for Research on Women is currently hosting the widgets, and we’re working on a strategy to roll these tools out to their network of more than 100 U.S.-based research, advocacy, and policy centers.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WhiteHouse2 is featuring RSS feeds from the </a:t>
            </a:r>
            <a:r>
              <a:rPr lang="en-US" baseline="0" dirty="0" err="1" smtClean="0"/>
              <a:t>NewsLadders</a:t>
            </a:r>
            <a:r>
              <a:rPr lang="en-US" baseline="0" dirty="0" smtClean="0"/>
              <a:t> on its discussion pages. You’ll see a screenshot in a moment.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Center for Health and Gender Equity is interested in helping build a reproductive health </a:t>
            </a:r>
            <a:r>
              <a:rPr lang="en-US" baseline="0" dirty="0" err="1" smtClean="0"/>
              <a:t>subladder</a:t>
            </a:r>
            <a:r>
              <a:rPr lang="en-US" baseline="0" dirty="0" smtClean="0"/>
              <a:t>—but we’ll talk more about that later.</a:t>
            </a:r>
            <a:endParaRPr lang="en-US" b="1" baseline="0" dirty="0" smtClean="0"/>
          </a:p>
          <a:p>
            <a:r>
              <a:rPr lang="en-US" b="1" baseline="0" dirty="0" smtClean="0"/>
              <a:t>Groups that we reached out to in Dec and early Jan are also starting to respond, so expect more good news to come.</a:t>
            </a:r>
            <a:r>
              <a:rPr lang="en-US" baseline="0" dirty="0" smtClean="0"/>
              <a:t> </a:t>
            </a:r>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baseline="0" dirty="0" smtClean="0">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b="1" dirty="0" smtClean="0">
                <a:solidFill>
                  <a:schemeClr val="accent2"/>
                </a:solidFill>
                <a:ea typeface="ＭＳ Ｐゴシック" pitchFamily="-65" charset="-128"/>
                <a:cs typeface="ＭＳ Ｐゴシック" pitchFamily="-65" charset="-128"/>
              </a:rPr>
              <a:t>Twitter</a:t>
            </a:r>
          </a:p>
          <a:p>
            <a:pPr lvl="1">
              <a:lnSpc>
                <a:spcPct val="90000"/>
              </a:lnSpc>
            </a:pPr>
            <a:r>
              <a:rPr lang="en-US" dirty="0" smtClean="0"/>
              <a:t>Follow the Media Wires on Twitter</a:t>
            </a:r>
          </a:p>
          <a:p>
            <a:pPr lvl="1">
              <a:lnSpc>
                <a:spcPct val="90000"/>
              </a:lnSpc>
            </a:pPr>
            <a:r>
              <a:rPr lang="en-US" dirty="0" smtClean="0"/>
              <a:t>Twitter feeds are available for every Media Wire</a:t>
            </a:r>
          </a:p>
          <a:p>
            <a:pPr lvl="1">
              <a:lnSpc>
                <a:spcPct val="90000"/>
              </a:lnSpc>
            </a:pPr>
            <a:r>
              <a:rPr lang="en-US" dirty="0" smtClean="0"/>
              <a:t>Re-Tweet when a blog post goes up. </a:t>
            </a:r>
          </a:p>
          <a:p>
            <a:pPr lvl="1">
              <a:lnSpc>
                <a:spcPct val="90000"/>
              </a:lnSpc>
            </a:pPr>
            <a:r>
              <a:rPr lang="en-US" dirty="0" smtClean="0"/>
              <a:t>Twitter</a:t>
            </a:r>
            <a:r>
              <a:rPr lang="en-US" baseline="0" dirty="0" smtClean="0"/>
              <a:t> followers are growing—we’re at approximately 250 followers now for our sponsored ladders, and it’s growing by 30-40 people a month.</a:t>
            </a:r>
            <a:endParaRPr lang="en-US" dirty="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WIDGETS!</a:t>
            </a:r>
          </a:p>
          <a:p>
            <a:r>
              <a:rPr lang="en-US" dirty="0" smtClean="0"/>
              <a:t>Here’s an example of the Widgets at work on </a:t>
            </a:r>
            <a:r>
              <a:rPr lang="en-US" dirty="0" err="1" smtClean="0"/>
              <a:t>LinkTV’s</a:t>
            </a:r>
            <a:r>
              <a:rPr lang="en-US" dirty="0" smtClean="0"/>
              <a:t> current event’s site.</a:t>
            </a:r>
          </a:p>
          <a:p>
            <a:r>
              <a:rPr lang="en-US" dirty="0" smtClean="0"/>
              <a:t>We’ve</a:t>
            </a:r>
            <a:r>
              <a:rPr lang="en-US" baseline="0" dirty="0" smtClean="0"/>
              <a:t> just launched an improved tracking system for widgets and should have a good snapshot on this content next month. </a:t>
            </a:r>
          </a:p>
          <a:p>
            <a:r>
              <a:rPr lang="en-US" baseline="0" dirty="0" smtClean="0"/>
              <a:t>Widgets are easy to implement and available in flash and java, in multiple sizes. They are very popular among our non-profit partners, who see them as the perfect way to help inform their audiences. Of our non-profit partners, several have referred to these widgets as a perfect compliments to their own sites and work.</a:t>
            </a:r>
            <a:endParaRPr lang="en-US" dirty="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RSS!</a:t>
            </a:r>
          </a:p>
          <a:p>
            <a:r>
              <a:rPr lang="en-US" dirty="0" smtClean="0"/>
              <a:t>We also have RSS feeds that can be fed into your site to fit your design specs.</a:t>
            </a:r>
            <a:r>
              <a:rPr lang="en-US" baseline="0" dirty="0" smtClean="0"/>
              <a:t> Tracking on these links is also up and running. Here’s a visual of how WhiteHouse2 is working with the feeds.</a:t>
            </a:r>
            <a:endParaRPr lang="en-US" dirty="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Our</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FaceBook</a:t>
            </a:r>
            <a:r>
              <a:rPr lang="en-US" baseline="0" dirty="0" smtClean="0">
                <a:ea typeface="ＭＳ Ｐゴシック" pitchFamily="-65" charset="-128"/>
                <a:cs typeface="ＭＳ Ｐゴシック" pitchFamily="-65" charset="-128"/>
              </a:rPr>
              <a:t> page and applications are helping connect your content to new audiences. </a:t>
            </a:r>
          </a:p>
          <a:p>
            <a:r>
              <a:rPr lang="en-US" b="1" baseline="0" dirty="0" smtClean="0">
                <a:ea typeface="ＭＳ Ｐゴシック" pitchFamily="-65" charset="-128"/>
                <a:cs typeface="ＭＳ Ｐゴシック" pitchFamily="-65" charset="-128"/>
              </a:rPr>
              <a:t>Current App users:</a:t>
            </a:r>
          </a:p>
          <a:p>
            <a:r>
              <a:rPr lang="en-US" baseline="0" dirty="0" smtClean="0">
                <a:ea typeface="ＭＳ Ｐゴシック" pitchFamily="-65" charset="-128"/>
                <a:cs typeface="ＭＳ Ｐゴシック" pitchFamily="-65" charset="-128"/>
              </a:rPr>
              <a:t>Economy - 54</a:t>
            </a:r>
          </a:p>
          <a:p>
            <a:r>
              <a:rPr lang="en-US" baseline="0" dirty="0" smtClean="0">
                <a:ea typeface="ＭＳ Ｐゴシック" pitchFamily="-65" charset="-128"/>
                <a:cs typeface="ＭＳ Ｐゴシック" pitchFamily="-65" charset="-128"/>
              </a:rPr>
              <a:t>Immigration - 63</a:t>
            </a:r>
          </a:p>
          <a:p>
            <a:r>
              <a:rPr lang="en-US" baseline="0" dirty="0" smtClean="0">
                <a:ea typeface="ＭＳ Ｐゴシック" pitchFamily="-65" charset="-128"/>
                <a:cs typeface="ＭＳ Ｐゴシック" pitchFamily="-65" charset="-128"/>
              </a:rPr>
              <a:t>Healthcare - 26</a:t>
            </a:r>
          </a:p>
          <a:p>
            <a:r>
              <a:rPr lang="en-US" baseline="0" dirty="0" smtClean="0">
                <a:ea typeface="ＭＳ Ｐゴシック" pitchFamily="-65" charset="-128"/>
                <a:cs typeface="ＭＳ Ｐゴシック" pitchFamily="-65" charset="-128"/>
              </a:rPr>
              <a:t>ALL TMC - 23</a:t>
            </a:r>
          </a:p>
          <a:p>
            <a:r>
              <a:rPr lang="en-US" baseline="0" dirty="0" smtClean="0">
                <a:ea typeface="ＭＳ Ｐゴシック" pitchFamily="-65" charset="-128"/>
                <a:cs typeface="ＭＳ Ｐゴシック" pitchFamily="-65" charset="-128"/>
              </a:rPr>
              <a:t>Fans: 238</a:t>
            </a:r>
          </a:p>
          <a:p>
            <a:endParaRPr lang="en-US" baseline="0" dirty="0" smtClean="0">
              <a:ea typeface="ＭＳ Ｐゴシック" pitchFamily="-65" charset="-128"/>
              <a:cs typeface="ＭＳ Ｐゴシック" pitchFamily="-65" charset="-128"/>
            </a:endParaRPr>
          </a:p>
          <a:p>
            <a:r>
              <a:rPr lang="en-US" baseline="0" dirty="0" smtClean="0"/>
              <a:t> The applications are by far the easiest way to participate in this project: adding them to a page or profile is just a matter of clicks. You can see them in action on the right hand side of this slide.</a:t>
            </a:r>
            <a:endParaRPr lang="en-US" dirty="0" smtClean="0">
              <a:ea typeface="ＭＳ Ｐゴシック" pitchFamily="-65" charset="-128"/>
              <a:cs typeface="ＭＳ Ｐゴシック" pitchFamily="-65" charset="-128"/>
            </a:endParaRPr>
          </a:p>
          <a:p>
            <a:pPr>
              <a:lnSpc>
                <a:spcPct val="90000"/>
              </a:lnSpc>
            </a:pPr>
            <a:endParaRPr lang="en-US" dirty="0" smtClean="0">
              <a:ea typeface="ＭＳ Ｐゴシック" pitchFamily="-65" charset="-128"/>
              <a:cs typeface="ＭＳ Ｐゴシック" pitchFamily="-65" charset="-128"/>
            </a:endParaRPr>
          </a:p>
          <a:p>
            <a:pPr>
              <a:lnSpc>
                <a:spcPct val="90000"/>
              </a:lnSpc>
            </a:pPr>
            <a:r>
              <a:rPr lang="en-US" dirty="0" smtClean="0">
                <a:ea typeface="ＭＳ Ｐゴシック" pitchFamily="-65" charset="-128"/>
                <a:cs typeface="ＭＳ Ｐゴシック" pitchFamily="-65" charset="-128"/>
              </a:rPr>
              <a:t>You </a:t>
            </a:r>
            <a:r>
              <a:rPr lang="en-US" baseline="0" dirty="0" smtClean="0">
                <a:ea typeface="ＭＳ Ｐゴシック" pitchFamily="-65" charset="-128"/>
                <a:cs typeface="ＭＳ Ｐゴシック" pitchFamily="-65" charset="-128"/>
              </a:rPr>
              <a:t>can work with these tools to self promote:</a:t>
            </a:r>
            <a:endParaRPr lang="en-US" dirty="0" smtClean="0">
              <a:ea typeface="ＭＳ Ｐゴシック" pitchFamily="-65" charset="-128"/>
              <a:cs typeface="ＭＳ Ｐゴシック" pitchFamily="-65" charset="-128"/>
            </a:endParaRPr>
          </a:p>
          <a:p>
            <a:pPr>
              <a:lnSpc>
                <a:spcPct val="90000"/>
              </a:lnSpc>
            </a:pPr>
            <a:r>
              <a:rPr lang="en-US" b="1" dirty="0" err="1" smtClean="0">
                <a:solidFill>
                  <a:schemeClr val="accent2"/>
                </a:solidFill>
                <a:ea typeface="ＭＳ Ｐゴシック" pitchFamily="-65" charset="-128"/>
                <a:cs typeface="ＭＳ Ｐゴシック" pitchFamily="-65" charset="-128"/>
              </a:rPr>
              <a:t>Facebook</a:t>
            </a:r>
            <a:endParaRPr lang="en-US" b="1" dirty="0" smtClean="0">
              <a:solidFill>
                <a:schemeClr val="accent2"/>
              </a:solidFill>
              <a:ea typeface="ＭＳ Ｐゴシック" pitchFamily="-65" charset="-128"/>
              <a:cs typeface="ＭＳ Ｐゴシック" pitchFamily="-65" charset="-128"/>
            </a:endParaRPr>
          </a:p>
          <a:p>
            <a:pPr lvl="1">
              <a:lnSpc>
                <a:spcPct val="90000"/>
              </a:lnSpc>
            </a:pPr>
            <a:r>
              <a:rPr lang="en-US" dirty="0" smtClean="0"/>
              <a:t>Become a fan</a:t>
            </a:r>
          </a:p>
          <a:p>
            <a:pPr lvl="1">
              <a:lnSpc>
                <a:spcPct val="90000"/>
              </a:lnSpc>
            </a:pPr>
            <a:r>
              <a:rPr lang="en-US" dirty="0" smtClean="0"/>
              <a:t>Become an Admin</a:t>
            </a:r>
          </a:p>
          <a:p>
            <a:pPr lvl="1">
              <a:lnSpc>
                <a:spcPct val="90000"/>
              </a:lnSpc>
            </a:pPr>
            <a:r>
              <a:rPr lang="en-US" dirty="0" smtClean="0"/>
              <a:t>Post your content</a:t>
            </a:r>
          </a:p>
          <a:p>
            <a:pPr lvl="1">
              <a:lnSpc>
                <a:spcPct val="90000"/>
              </a:lnSpc>
            </a:pPr>
            <a:r>
              <a:rPr lang="en-US" dirty="0" smtClean="0"/>
              <a:t>	- Events</a:t>
            </a:r>
          </a:p>
          <a:p>
            <a:pPr lvl="1">
              <a:lnSpc>
                <a:spcPct val="90000"/>
              </a:lnSpc>
            </a:pPr>
            <a:r>
              <a:rPr lang="en-US" dirty="0" smtClean="0"/>
              <a:t>	- YouTube clips</a:t>
            </a:r>
          </a:p>
          <a:p>
            <a:pPr lvl="1">
              <a:lnSpc>
                <a:spcPct val="90000"/>
              </a:lnSpc>
            </a:pPr>
            <a:r>
              <a:rPr lang="en-US" dirty="0" smtClean="0"/>
              <a:t>Send a message</a:t>
            </a:r>
          </a:p>
          <a:p>
            <a:pPr lvl="1">
              <a:lnSpc>
                <a:spcPct val="90000"/>
              </a:lnSpc>
            </a:pPr>
            <a:r>
              <a:rPr lang="en-US" dirty="0" smtClean="0"/>
              <a:t>Add the </a:t>
            </a:r>
            <a:r>
              <a:rPr lang="en-US" dirty="0" err="1" smtClean="0"/>
              <a:t>Facebook</a:t>
            </a:r>
            <a:r>
              <a:rPr lang="en-US" dirty="0" smtClean="0"/>
              <a:t> application to your profile for your friends to see and use.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These other efforts make</a:t>
            </a:r>
            <a:r>
              <a:rPr lang="en-US" baseline="0" dirty="0" smtClean="0">
                <a:ea typeface="ＭＳ Ｐゴシック" pitchFamily="-65" charset="-128"/>
                <a:cs typeface="ＭＳ Ｐゴシック" pitchFamily="-65" charset="-128"/>
              </a:rPr>
              <a:t> up a smaller percentage of our overall strategy, but are helping cultivate an audience and reputation for this content. </a:t>
            </a:r>
            <a:endParaRPr lang="en-US" dirty="0" smtClean="0">
              <a:ea typeface="ＭＳ Ｐゴシック" pitchFamily="-65" charset="-128"/>
              <a:cs typeface="ＭＳ Ｐゴシック" pitchFamily="-65" charset="-128"/>
            </a:endParaRP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Paid</a:t>
            </a:r>
            <a:r>
              <a:rPr lang="en-US" baseline="0" dirty="0" smtClean="0">
                <a:ea typeface="ＭＳ Ｐゴシック" pitchFamily="-65" charset="-128"/>
                <a:cs typeface="ＭＳ Ｐゴシック" pitchFamily="-65" charset="-128"/>
              </a:rPr>
              <a:t> Search, </a:t>
            </a:r>
          </a:p>
          <a:p>
            <a:r>
              <a:rPr lang="en-US" baseline="0" dirty="0" smtClean="0">
                <a:ea typeface="ＭＳ Ｐゴシック" pitchFamily="-65" charset="-128"/>
                <a:cs typeface="ＭＳ Ｐゴシック" pitchFamily="-65" charset="-128"/>
              </a:rPr>
              <a:t>We’re investing smartly in paid search to help boost the awareness and audience of this product for people that are already looking for this information </a:t>
            </a:r>
          </a:p>
          <a:p>
            <a:r>
              <a:rPr lang="en-US" baseline="0" dirty="0" smtClean="0">
                <a:ea typeface="ＭＳ Ｐゴシック" pitchFamily="-65" charset="-128"/>
                <a:cs typeface="ＭＳ Ｐゴシック" pitchFamily="-65" charset="-128"/>
              </a:rPr>
              <a:t>We’re also in the process of applying for a </a:t>
            </a:r>
            <a:r>
              <a:rPr lang="en-US" baseline="0" dirty="0" err="1" smtClean="0">
                <a:ea typeface="ＭＳ Ｐゴシック" pitchFamily="-65" charset="-128"/>
                <a:cs typeface="ＭＳ Ｐゴシック" pitchFamily="-65" charset="-128"/>
              </a:rPr>
              <a:t>google</a:t>
            </a:r>
            <a:r>
              <a:rPr lang="en-US" baseline="0" dirty="0" smtClean="0">
                <a:ea typeface="ＭＳ Ｐゴシック" pitchFamily="-65" charset="-128"/>
                <a:cs typeface="ＭＳ Ｐゴシック" pitchFamily="-65" charset="-128"/>
              </a:rPr>
              <a:t> grant for 10,000 of advertising a month, which could exponentially boost our traffic and the project’s reach. We should know about this by March.</a:t>
            </a:r>
          </a:p>
          <a:p>
            <a:endParaRPr lang="en-US" baseline="0" dirty="0" smtClean="0">
              <a:ea typeface="ＭＳ Ｐゴシック" pitchFamily="-65" charset="-128"/>
              <a:cs typeface="ＭＳ Ｐゴシック" pitchFamily="-65" charset="-128"/>
            </a:endParaRPr>
          </a:p>
          <a:p>
            <a:r>
              <a:rPr lang="en-US" baseline="0" dirty="0" err="1" smtClean="0">
                <a:ea typeface="ＭＳ Ｐゴシック" pitchFamily="-65" charset="-128"/>
                <a:cs typeface="ＭＳ Ｐゴシック" pitchFamily="-65" charset="-128"/>
              </a:rPr>
              <a:t>Enewsletter</a:t>
            </a:r>
            <a:r>
              <a:rPr lang="en-US" baseline="0" dirty="0" smtClean="0">
                <a:ea typeface="ＭＳ Ｐゴシック" pitchFamily="-65" charset="-128"/>
                <a:cs typeface="ＭＳ Ｐゴシック" pitchFamily="-65" charset="-128"/>
              </a:rPr>
              <a:t> Promotions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65" charset="-128"/>
                <a:cs typeface="ＭＳ Ｐゴシック" pitchFamily="-65" charset="-128"/>
              </a:rPr>
              <a:t>While small, these</a:t>
            </a:r>
            <a:r>
              <a:rPr lang="en-US" baseline="0" dirty="0" smtClean="0">
                <a:ea typeface="ＭＳ Ｐゴシック" pitchFamily="-65" charset="-128"/>
                <a:cs typeface="ＭＳ Ｐゴシック" pitchFamily="-65" charset="-128"/>
              </a:rPr>
              <a:t> lists are growing, and are encouraging repeat visits to the ladders—and TMC content by </a:t>
            </a:r>
            <a:r>
              <a:rPr lang="en-US" baseline="0" dirty="0" err="1" smtClean="0">
                <a:ea typeface="ＭＳ Ｐゴシック" pitchFamily="-65" charset="-128"/>
                <a:cs typeface="ＭＳ Ｐゴシック" pitchFamily="-65" charset="-128"/>
              </a:rPr>
              <a:t>extention</a:t>
            </a:r>
            <a:r>
              <a:rPr lang="en-US" baseline="0" dirty="0" smtClean="0">
                <a:ea typeface="ＭＳ Ｐゴシック" pitchFamily="-65" charset="-128"/>
                <a:cs typeface="ＭＳ Ｐゴシック" pitchFamily="-65" charset="-128"/>
              </a:rPr>
              <a:t>. And even though this is a small list, the </a:t>
            </a:r>
            <a:r>
              <a:rPr lang="en-US" baseline="0" dirty="0" err="1" smtClean="0">
                <a:ea typeface="ＭＳ Ｐゴシック" pitchFamily="-65" charset="-128"/>
                <a:cs typeface="ＭＳ Ｐゴシック" pitchFamily="-65" charset="-128"/>
              </a:rPr>
              <a:t>CTRs</a:t>
            </a:r>
            <a:r>
              <a:rPr lang="en-US" baseline="0" dirty="0" smtClean="0">
                <a:ea typeface="ＭＳ Ｐゴシック" pitchFamily="-65" charset="-128"/>
                <a:cs typeface="ＭＳ Ｐゴシック" pitchFamily="-65" charset="-128"/>
              </a:rPr>
              <a:t> and open rates are strong. </a:t>
            </a:r>
            <a:endParaRPr lang="en-US" dirty="0">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Read through slide.</a:t>
            </a:r>
          </a:p>
          <a:p>
            <a:r>
              <a:rPr lang="en-US" dirty="0" smtClean="0">
                <a:ea typeface="ＭＳ Ｐゴシック" pitchFamily="-65" charset="-128"/>
                <a:cs typeface="ＭＳ Ｐゴシック" pitchFamily="-65" charset="-128"/>
              </a:rPr>
              <a:t>And</a:t>
            </a:r>
            <a:r>
              <a:rPr lang="en-US" baseline="0" dirty="0" smtClean="0">
                <a:ea typeface="ＭＳ Ｐゴシック" pitchFamily="-65" charset="-128"/>
                <a:cs typeface="ＭＳ Ｐゴシック" pitchFamily="-65" charset="-128"/>
              </a:rPr>
              <a:t> the 4</a:t>
            </a:r>
            <a:r>
              <a:rPr lang="en-US" baseline="30000" dirty="0" smtClean="0">
                <a:ea typeface="ＭＳ Ｐゴシック" pitchFamily="-65" charset="-128"/>
                <a:cs typeface="ＭＳ Ｐゴシック" pitchFamily="-65" charset="-128"/>
              </a:rPr>
              <a:t>th</a:t>
            </a:r>
            <a:r>
              <a:rPr lang="en-US" baseline="0" dirty="0" smtClean="0">
                <a:ea typeface="ＭＳ Ｐゴシック" pitchFamily="-65" charset="-128"/>
                <a:cs typeface="ＭＳ Ｐゴシック" pitchFamily="-65" charset="-128"/>
              </a:rPr>
              <a:t> factor? Member participation. We need your help to make sure that this project has an impact. The success of this project hinges on collaboration amongst MC members and the resulting cross-pollination of audiences. We’ll talk more about how you can opt in later on.</a:t>
            </a:r>
          </a:p>
          <a:p>
            <a:endParaRPr lang="en-US" baseline="0" dirty="0" smtClean="0">
              <a:ea typeface="ＭＳ Ｐゴシック" pitchFamily="-65" charset="-128"/>
              <a:cs typeface="ＭＳ Ｐゴシック" pitchFamily="-65" charset="-128"/>
            </a:endParaRPr>
          </a:p>
          <a:p>
            <a:r>
              <a:rPr lang="en-US" baseline="0" dirty="0" smtClean="0">
                <a:ea typeface="ＭＳ Ｐゴシック" pitchFamily="-65" charset="-128"/>
                <a:cs typeface="ＭＳ Ｐゴシック" pitchFamily="-65" charset="-128"/>
              </a:rPr>
              <a:t>The more you host widgets and publish blogs, the bigger this project becomes. We need your investment to help this project take off!</a:t>
            </a:r>
            <a:endParaRPr lang="en-US" dirty="0" smtClean="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Going </a:t>
            </a:r>
            <a:r>
              <a:rPr lang="en-US" dirty="0">
                <a:ea typeface="ＭＳ Ｐゴシック" pitchFamily="-65" charset="-128"/>
                <a:cs typeface="ＭＳ Ｐゴシック" pitchFamily="-65" charset="-128"/>
              </a:rPr>
              <a:t>to review the agenda quickly, then we’ll be off and running. </a:t>
            </a:r>
          </a:p>
          <a:p>
            <a:r>
              <a:rPr lang="en-US" dirty="0">
                <a:ea typeface="ＭＳ Ｐゴシック" pitchFamily="-65" charset="-128"/>
                <a:cs typeface="ＭＳ Ｐゴシック" pitchFamily="-65" charset="-128"/>
              </a:rPr>
              <a:t>II. What are the Media </a:t>
            </a:r>
            <a:r>
              <a:rPr lang="en-US" dirty="0" smtClean="0">
                <a:ea typeface="ＭＳ Ｐゴシック" pitchFamily="-65" charset="-128"/>
                <a:cs typeface="ＭＳ Ｐゴシック" pitchFamily="-65" charset="-128"/>
              </a:rPr>
              <a:t>Wires/Project</a:t>
            </a:r>
            <a:r>
              <a:rPr lang="en-US" baseline="0" dirty="0" smtClean="0">
                <a:ea typeface="ＭＳ Ｐゴシック" pitchFamily="-65" charset="-128"/>
                <a:cs typeface="ＭＳ Ｐゴシック" pitchFamily="-65" charset="-128"/>
              </a:rPr>
              <a:t> overview</a:t>
            </a:r>
            <a:endParaRPr lang="en-US" dirty="0" smtClean="0">
              <a:ea typeface="ＭＳ Ｐゴシック" pitchFamily="-65" charset="-128"/>
              <a:cs typeface="ＭＳ Ｐゴシック" pitchFamily="-65" charset="-128"/>
            </a:endParaRPr>
          </a:p>
          <a:p>
            <a:r>
              <a:rPr lang="en-US" dirty="0">
                <a:ea typeface="ＭＳ Ｐゴシック" pitchFamily="-65" charset="-128"/>
                <a:cs typeface="ＭＳ Ｐゴシック" pitchFamily="-65" charset="-128"/>
              </a:rPr>
              <a:t>-Review goals and strategy of project, -Give overview of </a:t>
            </a:r>
            <a:r>
              <a:rPr lang="en-US" dirty="0" err="1">
                <a:ea typeface="ＭＳ Ｐゴシック" pitchFamily="-65" charset="-128"/>
                <a:cs typeface="ＭＳ Ｐゴシック" pitchFamily="-65" charset="-128"/>
              </a:rPr>
              <a:t>newsladder</a:t>
            </a:r>
            <a:r>
              <a:rPr lang="en-US" dirty="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platform and project benefits</a:t>
            </a:r>
          </a:p>
          <a:p>
            <a:r>
              <a:rPr lang="en-US" dirty="0">
                <a:ea typeface="ＭＳ Ｐゴシック" pitchFamily="-65" charset="-128"/>
                <a:cs typeface="ＭＳ Ｐゴシック" pitchFamily="-65" charset="-128"/>
              </a:rPr>
              <a:t>III. Current Activity and Initiatives-Blogs, Social Media, Ads and </a:t>
            </a:r>
            <a:r>
              <a:rPr lang="en-US" dirty="0" smtClean="0">
                <a:ea typeface="ＭＳ Ｐゴシック" pitchFamily="-65" charset="-128"/>
                <a:cs typeface="ＭＳ Ｐゴシック" pitchFamily="-65" charset="-128"/>
              </a:rPr>
              <a:t>more</a:t>
            </a:r>
          </a:p>
          <a:p>
            <a:r>
              <a:rPr lang="en-US" dirty="0">
                <a:ea typeface="ＭＳ Ｐゴシック" pitchFamily="-65" charset="-128"/>
                <a:cs typeface="ＭＳ Ｐゴシック" pitchFamily="-65" charset="-128"/>
              </a:rPr>
              <a:t>IV. Success to </a:t>
            </a:r>
            <a:r>
              <a:rPr lang="en-US" dirty="0" smtClean="0">
                <a:ea typeface="ＭＳ Ｐゴシック" pitchFamily="-65" charset="-128"/>
                <a:cs typeface="ＭＳ Ｐゴシック" pitchFamily="-65" charset="-128"/>
              </a:rPr>
              <a:t>Date.</a:t>
            </a:r>
          </a:p>
          <a:p>
            <a:r>
              <a:rPr lang="en-US" dirty="0" smtClean="0">
                <a:ea typeface="ＭＳ Ｐゴシック" pitchFamily="-65" charset="-128"/>
                <a:cs typeface="ＭＳ Ｐゴシック" pitchFamily="-65" charset="-128"/>
              </a:rPr>
              <a:t>We’ll also look at a</a:t>
            </a:r>
            <a:r>
              <a:rPr lang="en-US" baseline="0" dirty="0" smtClean="0">
                <a:ea typeface="ＭＳ Ｐゴシック" pitchFamily="-65" charset="-128"/>
                <a:cs typeface="ＭＳ Ｐゴシック" pitchFamily="-65" charset="-128"/>
              </a:rPr>
              <a:t> traffic snapshot for January and go over projections through June.</a:t>
            </a:r>
            <a:endParaRPr lang="en-US" dirty="0" smtClean="0">
              <a:ea typeface="ＭＳ Ｐゴシック" pitchFamily="-65" charset="-128"/>
              <a:cs typeface="ＭＳ Ｐゴシック" pitchFamily="-65" charset="-128"/>
            </a:endParaRPr>
          </a:p>
          <a:p>
            <a:r>
              <a:rPr lang="en-US" dirty="0">
                <a:ea typeface="ＭＳ Ｐゴシック" pitchFamily="-65" charset="-128"/>
                <a:cs typeface="ＭＳ Ｐゴシック" pitchFamily="-65" charset="-128"/>
              </a:rPr>
              <a:t>V.</a:t>
            </a:r>
            <a:r>
              <a:rPr lang="en-US" dirty="0" smtClean="0">
                <a:ea typeface="ＭＳ Ｐゴシック" pitchFamily="-65" charset="-128"/>
                <a:cs typeface="ＭＳ Ｐゴシック" pitchFamily="-65" charset="-128"/>
              </a:rPr>
              <a:t> What’s Next? Goals for next</a:t>
            </a:r>
            <a:r>
              <a:rPr lang="en-US" baseline="0" dirty="0" smtClean="0">
                <a:ea typeface="ＭＳ Ｐゴシック" pitchFamily="-65" charset="-128"/>
                <a:cs typeface="ＭＳ Ｐゴシック" pitchFamily="-65" charset="-128"/>
              </a:rPr>
              <a:t> 6 months and how you can opt in</a:t>
            </a:r>
            <a:endParaRPr lang="en-US" dirty="0" smtClean="0">
              <a:ea typeface="ＭＳ Ｐゴシック" pitchFamily="-65" charset="-128"/>
              <a:cs typeface="ＭＳ Ｐゴシック" pitchFamily="-65" charset="-128"/>
            </a:endParaRPr>
          </a:p>
          <a:p>
            <a:r>
              <a:rPr lang="en-US" dirty="0">
                <a:ea typeface="ＭＳ Ｐゴシック" pitchFamily="-65" charset="-128"/>
                <a:cs typeface="ＭＳ Ｐゴシック" pitchFamily="-65" charset="-128"/>
              </a:rPr>
              <a:t>VI. Questions/</a:t>
            </a:r>
            <a:r>
              <a:rPr lang="en-US" dirty="0" smtClean="0">
                <a:ea typeface="ＭＳ Ｐゴシック" pitchFamily="-65" charset="-128"/>
                <a:cs typeface="ＭＳ Ｐゴシック" pitchFamily="-65" charset="-128"/>
              </a:rPr>
              <a:t>Feedback</a:t>
            </a:r>
            <a:r>
              <a:rPr lang="en-US" baseline="0" dirty="0" smtClean="0">
                <a:ea typeface="ＭＳ Ｐゴシック" pitchFamily="-65" charset="-128"/>
                <a:cs typeface="ＭＳ Ｐゴシック" pitchFamily="-65" charset="-128"/>
              </a:rPr>
              <a:t> and ideas for next steps.</a:t>
            </a:r>
            <a:endParaRPr lang="en-US" b="1" dirty="0" smtClean="0">
              <a:ea typeface="ＭＳ Ｐゴシック" pitchFamily="-65" charset="-128"/>
              <a:cs typeface="ＭＳ Ｐゴシック" pitchFamily="-65" charset="-128"/>
            </a:endParaRPr>
          </a:p>
          <a:p>
            <a:r>
              <a:rPr lang="en-US" b="1" dirty="0">
                <a:ea typeface="ＭＳ Ｐゴシック" pitchFamily="-65" charset="-128"/>
                <a:cs typeface="ＭＳ Ｐゴシック" pitchFamily="-65" charset="-128"/>
              </a:rPr>
              <a:t>Make sure people know they can jump in and ask questions</a:t>
            </a:r>
          </a:p>
          <a:p>
            <a:endParaRPr lang="en-US" dirty="0">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We’ve been struggling</a:t>
            </a:r>
            <a:r>
              <a:rPr lang="en-US" baseline="0" dirty="0" smtClean="0">
                <a:ea typeface="ＭＳ Ｐゴシック" pitchFamily="-65" charset="-128"/>
                <a:cs typeface="ＭＳ Ｐゴシック" pitchFamily="-65" charset="-128"/>
              </a:rPr>
              <a:t> to accurately map the impact and traffic for this project and implemented new measurement tools that will track blog </a:t>
            </a:r>
            <a:r>
              <a:rPr lang="en-US" baseline="0" dirty="0" err="1" smtClean="0">
                <a:ea typeface="ＭＳ Ｐゴシック" pitchFamily="-65" charset="-128"/>
                <a:cs typeface="ＭＳ Ｐゴシック" pitchFamily="-65" charset="-128"/>
              </a:rPr>
              <a:t>pageviews</a:t>
            </a:r>
            <a:r>
              <a:rPr lang="en-US" baseline="0" dirty="0" smtClean="0">
                <a:ea typeface="ＭＳ Ｐゴシック" pitchFamily="-65" charset="-128"/>
                <a:cs typeface="ＭＳ Ｐゴシック" pitchFamily="-65" charset="-128"/>
              </a:rPr>
              <a:t> and clicks, </a:t>
            </a:r>
            <a:r>
              <a:rPr lang="en-US" baseline="0" dirty="0" err="1" smtClean="0">
                <a:ea typeface="ＭＳ Ｐゴシック" pitchFamily="-65" charset="-128"/>
                <a:cs typeface="ＭＳ Ｐゴシック" pitchFamily="-65" charset="-128"/>
              </a:rPr>
              <a:t>rss</a:t>
            </a:r>
            <a:r>
              <a:rPr lang="en-US" baseline="0" dirty="0" smtClean="0">
                <a:ea typeface="ＭＳ Ｐゴシック" pitchFamily="-65" charset="-128"/>
                <a:cs typeface="ＭＳ Ｐゴシック" pitchFamily="-65" charset="-128"/>
              </a:rPr>
              <a:t>, </a:t>
            </a:r>
            <a:r>
              <a:rPr lang="en-US" baseline="0" dirty="0" err="1" smtClean="0">
                <a:ea typeface="ＭＳ Ｐゴシック" pitchFamily="-65" charset="-128"/>
                <a:cs typeface="ＭＳ Ｐゴシック" pitchFamily="-65" charset="-128"/>
              </a:rPr>
              <a:t>facebook</a:t>
            </a:r>
            <a:r>
              <a:rPr lang="en-US" baseline="0" dirty="0" smtClean="0">
                <a:ea typeface="ＭＳ Ｐゴシック" pitchFamily="-65" charset="-128"/>
                <a:cs typeface="ＭＳ Ｐゴシック" pitchFamily="-65" charset="-128"/>
              </a:rPr>
              <a:t> and widget clicks as well. January also marked a recovery from the holidays and the downswing of McCain related traffic. This is part of a process and we are confident that numbers will perk up beginning this month. </a:t>
            </a: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Each</a:t>
            </a:r>
            <a:r>
              <a:rPr lang="en-US" baseline="0" dirty="0" smtClean="0">
                <a:ea typeface="ＭＳ Ｐゴシック" pitchFamily="-65" charset="-128"/>
                <a:cs typeface="ＭＳ Ｐゴシック" pitchFamily="-65" charset="-128"/>
              </a:rPr>
              <a:t> month, we’re analyzing what does and doesn’t work in our promotional approaches to this project. </a:t>
            </a:r>
          </a:p>
          <a:p>
            <a:r>
              <a:rPr lang="en-US" baseline="0" dirty="0" smtClean="0">
                <a:ea typeface="ＭＳ Ｐゴシック" pitchFamily="-65" charset="-128"/>
                <a:cs typeface="ＭＳ Ｐゴシック" pitchFamily="-65" charset="-128"/>
              </a:rPr>
              <a:t>While we are still solidifying our tracking abilities (we just recently launched a redirect that will make it easier to see what stories are most popular on the blogs and widgets), we do know that traffic is growing and will continue to do so as more and more organizations and individuals use the widgets and </a:t>
            </a:r>
            <a:r>
              <a:rPr lang="en-US" baseline="0" dirty="0" err="1" smtClean="0">
                <a:ea typeface="ＭＳ Ｐゴシック" pitchFamily="-65" charset="-128"/>
                <a:cs typeface="ＭＳ Ｐゴシック" pitchFamily="-65" charset="-128"/>
              </a:rPr>
              <a:t>rss</a:t>
            </a:r>
            <a:r>
              <a:rPr lang="en-US" baseline="0" dirty="0" smtClean="0">
                <a:ea typeface="ＭＳ Ｐゴシック" pitchFamily="-65" charset="-128"/>
                <a:cs typeface="ＭＳ Ｐゴシック" pitchFamily="-65" charset="-128"/>
              </a:rPr>
              <a:t> feeds.</a:t>
            </a:r>
            <a:r>
              <a:rPr lang="en-US" baseline="0" dirty="0" smtClean="0">
                <a:ea typeface="ＭＳ Ｐゴシック" pitchFamily="-65" charset="-128"/>
                <a:cs typeface="ＭＳ Ｐゴシック" pitchFamily="-65" charset="-128"/>
              </a:rPr>
              <a:t> </a:t>
            </a:r>
          </a:p>
          <a:p>
            <a:endParaRPr lang="en-US" baseline="0" dirty="0" smtClean="0">
              <a:ea typeface="ＭＳ Ｐゴシック" pitchFamily="-65" charset="-128"/>
              <a:cs typeface="ＭＳ Ｐゴシック" pitchFamily="-65" charset="-128"/>
            </a:endParaRPr>
          </a:p>
          <a:p>
            <a:r>
              <a:rPr lang="en-US" baseline="0" dirty="0" smtClean="0">
                <a:ea typeface="ＭＳ Ｐゴシック" pitchFamily="-65" charset="-128"/>
                <a:cs typeface="ＭＳ Ｐゴシック" pitchFamily="-65" charset="-128"/>
              </a:rPr>
              <a:t>Based on our growth from Dec-Jan (Post John McCain </a:t>
            </a:r>
            <a:r>
              <a:rPr lang="en-US" baseline="0" dirty="0" err="1" smtClean="0">
                <a:ea typeface="ＭＳ Ｐゴシック" pitchFamily="-65" charset="-128"/>
                <a:cs typeface="ＭＳ Ｐゴシック" pitchFamily="-65" charset="-128"/>
              </a:rPr>
              <a:t>Dropoff</a:t>
            </a:r>
            <a:r>
              <a:rPr lang="en-US" baseline="0" dirty="0" smtClean="0">
                <a:ea typeface="ＭＳ Ｐゴシック" pitchFamily="-65" charset="-128"/>
                <a:cs typeface="ＭＳ Ｐゴシック" pitchFamily="-65" charset="-128"/>
              </a:rPr>
              <a:t>), we’re hoping to incrementally increase member clicks across the existing </a:t>
            </a:r>
            <a:r>
              <a:rPr lang="en-US" baseline="0" dirty="0" err="1" smtClean="0">
                <a:ea typeface="ＭＳ Ｐゴシック" pitchFamily="-65" charset="-128"/>
                <a:cs typeface="ＭＳ Ｐゴシック" pitchFamily="-65" charset="-128"/>
              </a:rPr>
              <a:t>newsladders</a:t>
            </a:r>
            <a:r>
              <a:rPr lang="en-US" baseline="0" dirty="0" smtClean="0">
                <a:ea typeface="ＭＳ Ｐゴシック" pitchFamily="-65" charset="-128"/>
                <a:cs typeface="ＭＳ Ｐゴシック" pitchFamily="-65" charset="-128"/>
              </a:rPr>
              <a:t> by 1670/month at bare minimum. </a:t>
            </a:r>
          </a:p>
          <a:p>
            <a:endParaRPr lang="en-US" baseline="0" dirty="0" smtClean="0">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traffic for media consortium </a:t>
            </a:r>
            <a:r>
              <a:rPr lang="en-US" dirty="0" err="1" smtClean="0"/>
              <a:t>newsladders</a:t>
            </a:r>
            <a:r>
              <a:rPr lang="en-US" dirty="0" smtClean="0"/>
              <a:t> hitting around 90K</a:t>
            </a:r>
            <a:r>
              <a:rPr lang="en-US" baseline="0" dirty="0" smtClean="0"/>
              <a:t> in </a:t>
            </a:r>
            <a:r>
              <a:rPr lang="en-US" baseline="0" dirty="0" err="1" smtClean="0"/>
              <a:t>dec</a:t>
            </a:r>
            <a:r>
              <a:rPr lang="en-US" baseline="0" dirty="0" smtClean="0"/>
              <a:t>—but numbers don’t account for XXXXXX.</a:t>
            </a:r>
            <a:endParaRPr lang="en-US" dirty="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to hit 40,000</a:t>
            </a:r>
            <a:r>
              <a:rPr lang="en-US" baseline="0" dirty="0" smtClean="0"/>
              <a:t> clicks by Dec, with a CPC of about 10 cents. This is pretty good return on our monthly fee—clicks are usually valued at around 50 cents. </a:t>
            </a:r>
            <a:endParaRPr lang="en-US" dirty="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dirty="0" smtClean="0">
              <a:ea typeface="ＭＳ Ｐゴシック" pitchFamily="-65" charset="-128"/>
              <a:cs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Multi-pronged approach</a:t>
            </a:r>
            <a:r>
              <a:rPr lang="en-US" baseline="0" dirty="0" smtClean="0"/>
              <a:t>: blogs, widgets, exchange ads, </a:t>
            </a:r>
            <a:r>
              <a:rPr lang="en-US" baseline="0" dirty="0" err="1" smtClean="0"/>
              <a:t>google</a:t>
            </a:r>
            <a:r>
              <a:rPr lang="en-US" baseline="0" dirty="0" smtClean="0"/>
              <a:t> grants, radio, etc. </a:t>
            </a:r>
          </a:p>
          <a:p>
            <a:r>
              <a:rPr lang="en-US" baseline="0" dirty="0" smtClean="0"/>
              <a:t>-</a:t>
            </a:r>
            <a:r>
              <a:rPr lang="en-US" b="1" baseline="0" dirty="0" smtClean="0"/>
              <a:t>New wires. </a:t>
            </a:r>
            <a:r>
              <a:rPr lang="en-US" baseline="0" dirty="0" smtClean="0"/>
              <a:t>Sustain is ours and one more is budgeted for launch. We’ve had suggestions of a media focused wire—just to brainstorm quickly, what are your thoughts? We’re looking for areas that MC members are planning great content that we can leverage. We’ve got a sheet on the wall-make sure to write your suggestions down!</a:t>
            </a:r>
          </a:p>
          <a:p>
            <a:r>
              <a:rPr lang="en-US" baseline="0" dirty="0" smtClean="0"/>
              <a:t>-</a:t>
            </a:r>
            <a:r>
              <a:rPr lang="en-US" b="1" baseline="0" dirty="0" err="1" smtClean="0"/>
              <a:t>FaceBook</a:t>
            </a:r>
            <a:r>
              <a:rPr lang="en-US" b="1" baseline="0" dirty="0" smtClean="0"/>
              <a:t> Connect </a:t>
            </a:r>
            <a:r>
              <a:rPr lang="en-US" baseline="0" dirty="0" smtClean="0"/>
              <a:t>will add another layer of linking to your content and make joining the </a:t>
            </a:r>
            <a:r>
              <a:rPr lang="en-US" baseline="0" dirty="0" err="1" smtClean="0"/>
              <a:t>newsladder</a:t>
            </a:r>
            <a:r>
              <a:rPr lang="en-US" baseline="0" dirty="0" smtClean="0"/>
              <a:t> community easier. LOOKING TO LAUNCH WHEN. This tool will publish a notice to your </a:t>
            </a:r>
            <a:r>
              <a:rPr lang="en-US" baseline="0" dirty="0" err="1" smtClean="0"/>
              <a:t>facebook</a:t>
            </a:r>
            <a:r>
              <a:rPr lang="en-US" baseline="0" dirty="0" smtClean="0"/>
              <a:t> feed anytime you publish an item to the ladders or vote on content. Your FB friends will be able to click on that feed to access TMC member content. It’s another easy way to funnel links to your content to new audiences. </a:t>
            </a:r>
          </a:p>
          <a:p>
            <a:r>
              <a:rPr lang="en-US" baseline="0" dirty="0" smtClean="0"/>
              <a:t>-</a:t>
            </a:r>
            <a:r>
              <a:rPr lang="en-US" b="1" baseline="0" dirty="0" smtClean="0"/>
              <a:t>The Ladder up </a:t>
            </a:r>
            <a:r>
              <a:rPr lang="en-US" baseline="0" dirty="0" smtClean="0"/>
              <a:t>button can be implemented to fit on your site with other social media buttons. It will allow readers to push your content out to the ladders and vote on it, increasing the playing power of this platform.</a:t>
            </a:r>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lvl="1" eaLnBrk="1" hangingPunct="1">
              <a:lnSpc>
                <a:spcPct val="125000"/>
              </a:lnSpc>
            </a:pPr>
            <a:r>
              <a:rPr lang="en-US" dirty="0" smtClean="0"/>
              <a:t>Flash </a:t>
            </a:r>
            <a:r>
              <a:rPr lang="en-US" dirty="0" err="1" smtClean="0"/>
              <a:t>newsladders</a:t>
            </a:r>
            <a:r>
              <a:rPr lang="en-US" dirty="0" smtClean="0"/>
              <a:t> are short term ladders</a:t>
            </a:r>
            <a:r>
              <a:rPr lang="en-US" baseline="0" dirty="0" smtClean="0"/>
              <a:t> that capitalize on a specific news item as it goes viral. </a:t>
            </a:r>
            <a:r>
              <a:rPr lang="en-US" baseline="0" dirty="0" err="1" smtClean="0"/>
              <a:t>NewsLadder</a:t>
            </a:r>
            <a:r>
              <a:rPr lang="en-US" baseline="0" dirty="0" smtClean="0"/>
              <a:t> has tested this platform before with </a:t>
            </a:r>
            <a:r>
              <a:rPr lang="en-US" baseline="0" dirty="0" err="1" smtClean="0"/>
              <a:t>Cabinet.NewsLadder.net</a:t>
            </a:r>
            <a:r>
              <a:rPr lang="en-US" baseline="0" dirty="0" smtClean="0"/>
              <a:t> and </a:t>
            </a:r>
            <a:r>
              <a:rPr lang="en-US" baseline="0" dirty="0" err="1" smtClean="0"/>
              <a:t>Zimbabwe.NewsLadder.Net</a:t>
            </a:r>
            <a:endParaRPr lang="en-US" dirty="0" smtClean="0"/>
          </a:p>
          <a:p>
            <a:pPr lvl="1" eaLnBrk="1" hangingPunct="1">
              <a:lnSpc>
                <a:spcPct val="125000"/>
              </a:lnSpc>
            </a:pPr>
            <a:endParaRPr lang="en-US" dirty="0" smtClean="0"/>
          </a:p>
          <a:p>
            <a:pPr lvl="1" eaLnBrk="1" hangingPunct="1">
              <a:lnSpc>
                <a:spcPct val="125000"/>
              </a:lnSpc>
            </a:pPr>
            <a:r>
              <a:rPr lang="en-US" dirty="0" smtClean="0"/>
              <a:t>Our</a:t>
            </a:r>
            <a:r>
              <a:rPr lang="en-US" baseline="0" dirty="0" smtClean="0"/>
              <a:t> first ladder functioned in this manner. During it’s peak month, </a:t>
            </a:r>
            <a:r>
              <a:rPr lang="en-US" dirty="0" smtClean="0"/>
              <a:t>John </a:t>
            </a:r>
            <a:r>
              <a:rPr lang="en-US" dirty="0" err="1" smtClean="0"/>
              <a:t>McCain,newsladder.net</a:t>
            </a:r>
            <a:r>
              <a:rPr lang="en-US" baseline="0" dirty="0" smtClean="0"/>
              <a:t> brought in 18,661 visits, around 77% of which were redirected to you. These numbers do not include blog traffic. </a:t>
            </a:r>
            <a:endParaRPr lang="en-US" dirty="0" smtClean="0"/>
          </a:p>
          <a:p>
            <a:pPr lvl="1" eaLnBrk="1" hangingPunct="1">
              <a:lnSpc>
                <a:spcPct val="125000"/>
              </a:lnSpc>
            </a:pPr>
            <a:endParaRPr lang="en-US" dirty="0" smtClean="0"/>
          </a:p>
          <a:p>
            <a:pPr lvl="1" eaLnBrk="1" hangingPunct="1">
              <a:lnSpc>
                <a:spcPct val="125000"/>
              </a:lnSpc>
            </a:pPr>
            <a:r>
              <a:rPr lang="en-US" dirty="0" smtClean="0"/>
              <a:t>We</a:t>
            </a:r>
            <a:r>
              <a:rPr lang="en-US" baseline="0" dirty="0" smtClean="0"/>
              <a:t> </a:t>
            </a:r>
            <a:r>
              <a:rPr lang="en-US" dirty="0" smtClean="0"/>
              <a:t>launched </a:t>
            </a:r>
            <a:r>
              <a:rPr lang="en-US" dirty="0" err="1" smtClean="0"/>
              <a:t>Stimulus</a:t>
            </a:r>
            <a:r>
              <a:rPr lang="en-US" baseline="0" dirty="0" err="1" smtClean="0"/>
              <a:t>Plan.newsladder.net</a:t>
            </a:r>
            <a:r>
              <a:rPr lang="en-US" baseline="0" dirty="0" smtClean="0"/>
              <a:t> on Jan 5. It also functions as a </a:t>
            </a:r>
            <a:r>
              <a:rPr lang="en-US" baseline="0" dirty="0" err="1" smtClean="0"/>
              <a:t>subladder</a:t>
            </a:r>
            <a:r>
              <a:rPr lang="en-US" baseline="0" dirty="0" smtClean="0"/>
              <a:t> for </a:t>
            </a:r>
            <a:r>
              <a:rPr lang="en-US" baseline="0" dirty="0" err="1" smtClean="0"/>
              <a:t>Economy.newsladder.net</a:t>
            </a:r>
            <a:r>
              <a:rPr lang="en-US" baseline="0" dirty="0" smtClean="0"/>
              <a:t>. </a:t>
            </a:r>
            <a:r>
              <a:rPr lang="en-US" dirty="0" smtClean="0"/>
              <a:t>We’re currently </a:t>
            </a:r>
            <a:r>
              <a:rPr lang="en-US" dirty="0"/>
              <a:t>ramping up on traffic </a:t>
            </a:r>
            <a:r>
              <a:rPr lang="en-US" dirty="0" smtClean="0"/>
              <a:t>efforts,</a:t>
            </a:r>
            <a:r>
              <a:rPr lang="en-US" baseline="0" dirty="0" smtClean="0"/>
              <a:t> and a </a:t>
            </a:r>
            <a:r>
              <a:rPr lang="en-US" dirty="0" smtClean="0"/>
              <a:t>strong </a:t>
            </a:r>
            <a:r>
              <a:rPr lang="en-US" dirty="0"/>
              <a:t>blog outreach is in </a:t>
            </a:r>
            <a:r>
              <a:rPr lang="en-US" dirty="0" smtClean="0"/>
              <a:t>place as you can see by this screenshot from the economic populist—as the</a:t>
            </a:r>
            <a:r>
              <a:rPr lang="en-US" baseline="0" dirty="0" smtClean="0"/>
              <a:t> stimulus plan continues to make news, we’ll be generating traffic for your sites. </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also wanted to give you</a:t>
            </a:r>
            <a:r>
              <a:rPr lang="en-US" baseline="0" dirty="0" smtClean="0"/>
              <a:t> all a little taste of where else this project could go. Keep in mind this is just an idea….</a:t>
            </a:r>
          </a:p>
          <a:p>
            <a:endParaRPr lang="en-US" baseline="0" dirty="0" smtClean="0"/>
          </a:p>
          <a:p>
            <a:r>
              <a:rPr lang="en-US" baseline="0" dirty="0" smtClean="0"/>
              <a:t>PLAY VID</a:t>
            </a:r>
          </a:p>
          <a:p>
            <a:endParaRPr lang="en-US" baseline="0" dirty="0" smtClean="0"/>
          </a:p>
          <a:p>
            <a:r>
              <a:rPr lang="en-US" baseline="0" dirty="0" smtClean="0"/>
              <a:t>So, quickly, what did you all think? Any immediate comments or suggestions?</a:t>
            </a:r>
          </a:p>
          <a:p>
            <a:endParaRPr lang="en-US" baseline="0" dirty="0" smtClean="0"/>
          </a:p>
          <a:p>
            <a:r>
              <a:rPr lang="en-US" baseline="0" dirty="0" smtClean="0"/>
              <a:t>We’re looking for partners to help us produce and distribute. Will keep you all apprised of developments. </a:t>
            </a:r>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Part of building out the impact of this project and this sector means that we have to work together. By re-posting using remnant ad space to serve ads for the wires, we are representing ourselves as a powerful network that shares information and expertise on key issues. Your support and participation in this project increases our collective clout and our overall value to new viewers.</a:t>
            </a:r>
          </a:p>
          <a:p>
            <a:r>
              <a:rPr lang="en-US" dirty="0" smtClean="0">
                <a:ea typeface="ＭＳ Ｐゴシック" pitchFamily="-65" charset="-128"/>
                <a:cs typeface="ＭＳ Ｐゴシック" pitchFamily="-65" charset="-128"/>
              </a:rPr>
              <a:t>All of the widgets and ads are available in IAB standard sizes, so they should fit very easily into your site’s architecture. </a:t>
            </a:r>
          </a:p>
          <a:p>
            <a:endParaRPr lang="en-US" dirty="0" smtClean="0">
              <a:ea typeface="ＭＳ Ｐゴシック" pitchFamily="-65" charset="-128"/>
              <a:cs typeface="ＭＳ Ｐゴシック" pitchFamily="-65" charset="-128"/>
            </a:endParaRPr>
          </a:p>
          <a:p>
            <a:r>
              <a:rPr lang="en-US" b="1" dirty="0" smtClean="0">
                <a:ea typeface="ＭＳ Ｐゴシック" pitchFamily="-65" charset="-128"/>
                <a:cs typeface="ＭＳ Ｐゴシック" pitchFamily="-65" charset="-128"/>
              </a:rPr>
              <a:t>Mention in </a:t>
            </a:r>
            <a:r>
              <a:rPr lang="en-US" b="1" dirty="0" err="1" smtClean="0">
                <a:ea typeface="ＭＳ Ｐゴシック" pitchFamily="-65" charset="-128"/>
                <a:cs typeface="ＭＳ Ｐゴシック" pitchFamily="-65" charset="-128"/>
              </a:rPr>
              <a:t>enewsletters</a:t>
            </a:r>
            <a:r>
              <a:rPr lang="en-US" b="1" dirty="0" smtClean="0">
                <a:ea typeface="ＭＳ Ｐゴシック" pitchFamily="-65" charset="-128"/>
                <a:cs typeface="ＭＳ Ｐゴシック" pitchFamily="-65" charset="-128"/>
              </a:rPr>
              <a:t>—we would be more than happy to provide links and text for you to do this. Just ask. </a:t>
            </a:r>
          </a:p>
          <a:p>
            <a:endParaRPr lang="en-US" dirty="0" smtClean="0">
              <a:ea typeface="ＭＳ Ｐゴシック" pitchFamily="-65" charset="-128"/>
              <a:cs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a:lnSpc>
                <a:spcPct val="90000"/>
              </a:lnSpc>
            </a:pPr>
            <a:r>
              <a:rPr lang="en-US" dirty="0" smtClean="0">
                <a:ea typeface="ＭＳ Ｐゴシック" pitchFamily="-65" charset="-128"/>
                <a:cs typeface="ＭＳ Ｐゴシック" pitchFamily="-65" charset="-128"/>
              </a:rPr>
              <a:t>So,</a:t>
            </a:r>
            <a:r>
              <a:rPr lang="en-US" baseline="0" dirty="0" smtClean="0">
                <a:ea typeface="ＭＳ Ｐゴシック" pitchFamily="-65" charset="-128"/>
                <a:cs typeface="ＭＳ Ｐゴシック" pitchFamily="-65" charset="-128"/>
              </a:rPr>
              <a:t> just a reminder, these are all of the ways your organization can participate. Please feel free to talk to me during lunch tomorrow about how you can implement!</a:t>
            </a:r>
            <a:endParaRPr lang="en-US" dirty="0" smtClean="0">
              <a:ea typeface="ＭＳ Ｐゴシック" pitchFamily="-65" charset="-128"/>
              <a:cs typeface="ＭＳ Ｐゴシック" pitchFamily="-65" charset="-128"/>
            </a:endParaRPr>
          </a:p>
          <a:p>
            <a:pPr>
              <a:lnSpc>
                <a:spcPct val="90000"/>
              </a:lnSpc>
            </a:pPr>
            <a:r>
              <a:rPr lang="en-US" b="1" dirty="0" err="1" smtClean="0">
                <a:solidFill>
                  <a:schemeClr val="accent2"/>
                </a:solidFill>
                <a:ea typeface="ＭＳ Ｐゴシック" pitchFamily="-65" charset="-128"/>
                <a:cs typeface="ＭＳ Ｐゴシック" pitchFamily="-65" charset="-128"/>
              </a:rPr>
              <a:t>Facebook</a:t>
            </a:r>
            <a:r>
              <a:rPr lang="en-US" b="1" baseline="0" dirty="0" smtClean="0">
                <a:solidFill>
                  <a:schemeClr val="accent2"/>
                </a:solidFill>
                <a:ea typeface="ＭＳ Ｐゴシック" pitchFamily="-65" charset="-128"/>
                <a:cs typeface="ＭＳ Ｐゴシック" pitchFamily="-65" charset="-128"/>
              </a:rPr>
              <a:t> </a:t>
            </a:r>
            <a:r>
              <a:rPr lang="en-US" dirty="0" smtClean="0"/>
              <a:t>Become </a:t>
            </a:r>
            <a:r>
              <a:rPr lang="en-US" dirty="0"/>
              <a:t>an </a:t>
            </a:r>
            <a:r>
              <a:rPr lang="en-US" dirty="0" smtClean="0"/>
              <a:t>Admin, promote/post</a:t>
            </a:r>
            <a:r>
              <a:rPr lang="en-US" baseline="0" dirty="0" smtClean="0"/>
              <a:t> your content, add the app</a:t>
            </a:r>
            <a:endParaRPr lang="en-US" dirty="0" smtClean="0"/>
          </a:p>
          <a:p>
            <a:pPr>
              <a:lnSpc>
                <a:spcPct val="90000"/>
              </a:lnSpc>
            </a:pPr>
            <a:r>
              <a:rPr lang="en-US" b="1" dirty="0" smtClean="0">
                <a:solidFill>
                  <a:schemeClr val="accent2"/>
                </a:solidFill>
                <a:ea typeface="ＭＳ Ｐゴシック" pitchFamily="-65" charset="-128"/>
                <a:cs typeface="ＭＳ Ｐゴシック" pitchFamily="-65" charset="-128"/>
              </a:rPr>
              <a:t>Twitter,</a:t>
            </a:r>
            <a:r>
              <a:rPr lang="en-US" b="1" baseline="0" dirty="0" smtClean="0">
                <a:solidFill>
                  <a:schemeClr val="accent2"/>
                </a:solidFill>
                <a:ea typeface="ＭＳ Ｐゴシック" pitchFamily="-65" charset="-128"/>
                <a:cs typeface="ＭＳ Ｐゴシック" pitchFamily="-65" charset="-128"/>
              </a:rPr>
              <a:t> </a:t>
            </a:r>
            <a:r>
              <a:rPr lang="en-US" dirty="0" smtClean="0"/>
              <a:t>Twitter </a:t>
            </a:r>
            <a:r>
              <a:rPr lang="en-US" dirty="0"/>
              <a:t>feeds are available for every Media </a:t>
            </a:r>
            <a:r>
              <a:rPr lang="en-US" dirty="0" smtClean="0"/>
              <a:t>Wire. You can follow</a:t>
            </a:r>
            <a:r>
              <a:rPr lang="en-US" baseline="0" dirty="0" smtClean="0"/>
              <a:t> them or </a:t>
            </a:r>
            <a:r>
              <a:rPr lang="en-US" dirty="0" smtClean="0"/>
              <a:t>Re</a:t>
            </a:r>
            <a:r>
              <a:rPr lang="en-US" dirty="0"/>
              <a:t>-Tweet when a blog post goes up. </a:t>
            </a:r>
            <a:r>
              <a:rPr lang="en-US" dirty="0" smtClean="0"/>
              <a:t> </a:t>
            </a:r>
            <a:endParaRPr lang="en-US" dirty="0" smtClean="0">
              <a:ea typeface="ＭＳ Ｐゴシック" pitchFamily="-65" charset="-128"/>
              <a:cs typeface="ＭＳ Ｐゴシック" pitchFamily="-65" charset="-128"/>
            </a:endParaRPr>
          </a:p>
          <a:p>
            <a:pPr>
              <a:lnSpc>
                <a:spcPct val="90000"/>
              </a:lnSpc>
            </a:pPr>
            <a:r>
              <a:rPr lang="en-US" b="1" dirty="0" smtClean="0">
                <a:solidFill>
                  <a:schemeClr val="accent2"/>
                </a:solidFill>
                <a:ea typeface="ＭＳ Ｐゴシック" pitchFamily="-65" charset="-128"/>
                <a:cs typeface="ＭＳ Ｐゴシック" pitchFamily="-65" charset="-128"/>
              </a:rPr>
              <a:t>RSS</a:t>
            </a:r>
            <a:r>
              <a:rPr lang="en-US" b="1" baseline="0" dirty="0" smtClean="0">
                <a:solidFill>
                  <a:schemeClr val="accent2"/>
                </a:solidFill>
                <a:ea typeface="ＭＳ Ｐゴシック" pitchFamily="-65" charset="-128"/>
                <a:cs typeface="ＭＳ Ｐゴシック" pitchFamily="-65" charset="-128"/>
              </a:rPr>
              <a:t> </a:t>
            </a:r>
            <a:r>
              <a:rPr lang="en-US" dirty="0" smtClean="0"/>
              <a:t>Feeds </a:t>
            </a:r>
            <a:r>
              <a:rPr lang="en-US" dirty="0"/>
              <a:t>are available for every </a:t>
            </a:r>
            <a:r>
              <a:rPr lang="en-US" dirty="0" err="1" smtClean="0"/>
              <a:t>MediaWire</a:t>
            </a:r>
            <a:r>
              <a:rPr lang="en-US" dirty="0" smtClean="0"/>
              <a:t>.</a:t>
            </a:r>
            <a:r>
              <a:rPr lang="en-US" baseline="0" dirty="0" smtClean="0"/>
              <a:t> You can import them to your own site.</a:t>
            </a:r>
            <a:endParaRPr lang="en-US" b="1" dirty="0" smtClean="0">
              <a:ea typeface="ＭＳ Ｐゴシック" pitchFamily="-65" charset="-128"/>
              <a:cs typeface="ＭＳ Ｐゴシック" pitchFamily="-65" charset="-128"/>
            </a:endParaRPr>
          </a:p>
          <a:p>
            <a:pPr>
              <a:lnSpc>
                <a:spcPct val="90000"/>
              </a:lnSpc>
            </a:pPr>
            <a:r>
              <a:rPr lang="en-US" b="1" dirty="0" smtClean="0">
                <a:ea typeface="ＭＳ Ｐゴシック" pitchFamily="-65" charset="-128"/>
                <a:cs typeface="ＭＳ Ｐゴシック" pitchFamily="-65" charset="-128"/>
              </a:rPr>
              <a:t>Host ads on your site to help promote</a:t>
            </a:r>
          </a:p>
          <a:p>
            <a:pPr>
              <a:lnSpc>
                <a:spcPct val="90000"/>
              </a:lnSpc>
            </a:pPr>
            <a:r>
              <a:rPr lang="en-US" b="1" dirty="0" smtClean="0">
                <a:ea typeface="ＭＳ Ｐゴシック" pitchFamily="-65" charset="-128"/>
                <a:cs typeface="ＭＳ Ｐゴシック" pitchFamily="-65" charset="-128"/>
              </a:rPr>
              <a:t>Widgets</a:t>
            </a:r>
            <a:r>
              <a:rPr lang="en-US" b="1" baseline="0" dirty="0" smtClean="0">
                <a:ea typeface="ＭＳ Ｐゴシック" pitchFamily="-65" charset="-128"/>
                <a:cs typeface="ＭＳ Ｐゴシック" pitchFamily="-65" charset="-128"/>
              </a:rPr>
              <a:t> </a:t>
            </a:r>
            <a:r>
              <a:rPr lang="en-US" b="0" baseline="0" dirty="0" smtClean="0">
                <a:ea typeface="ＭＳ Ｐゴシック" pitchFamily="-65" charset="-128"/>
                <a:cs typeface="ＭＳ Ｐゴシック" pitchFamily="-65" charset="-128"/>
              </a:rPr>
              <a:t>You can host a widget on your site</a:t>
            </a:r>
          </a:p>
          <a:p>
            <a:pPr>
              <a:lnSpc>
                <a:spcPct val="90000"/>
              </a:lnSpc>
            </a:pPr>
            <a:r>
              <a:rPr lang="en-US" b="1" dirty="0" smtClean="0">
                <a:ea typeface="ＭＳ Ｐゴシック" pitchFamily="-65" charset="-128"/>
                <a:cs typeface="ＭＳ Ｐゴシック" pitchFamily="-65" charset="-128"/>
              </a:rPr>
              <a:t>Help promote!</a:t>
            </a:r>
            <a:r>
              <a:rPr lang="en-US" b="1" baseline="0" dirty="0" smtClean="0">
                <a:ea typeface="ＭＳ Ｐゴシック" pitchFamily="-65" charset="-128"/>
                <a:cs typeface="ＭＳ Ｐゴシック" pitchFamily="-65" charset="-128"/>
              </a:rPr>
              <a:t> </a:t>
            </a:r>
            <a:r>
              <a:rPr lang="en-US" b="0" baseline="0" dirty="0" smtClean="0">
                <a:ea typeface="ＭＳ Ｐゴシック" pitchFamily="-65" charset="-128"/>
                <a:cs typeface="ＭＳ Ｐゴシック" pitchFamily="-65" charset="-128"/>
              </a:rPr>
              <a:t>We are looking to take this project to many other groups and would love your recommendations and contacts!</a:t>
            </a:r>
            <a:endParaRPr lang="en-US" b="1" dirty="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dirty="0">
              <a:ea typeface="ＭＳ Ｐゴシック" pitchFamily="-65" charset="-128"/>
              <a:cs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dirty="0" smtClean="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Some</a:t>
            </a:r>
            <a:r>
              <a:rPr lang="en-US" baseline="0" dirty="0" smtClean="0">
                <a:ea typeface="ＭＳ Ｐゴシック" pitchFamily="-65" charset="-128"/>
                <a:cs typeface="ＭＳ Ｐゴシック" pitchFamily="-65" charset="-128"/>
              </a:rPr>
              <a:t> of the slides you’ll see today have been adapted and updated from a presentation that we gave to over two dozen members in </a:t>
            </a:r>
            <a:r>
              <a:rPr lang="en-US" baseline="0" dirty="0" err="1" smtClean="0">
                <a:ea typeface="ＭＳ Ｐゴシック" pitchFamily="-65" charset="-128"/>
                <a:cs typeface="ＭＳ Ｐゴシック" pitchFamily="-65" charset="-128"/>
              </a:rPr>
              <a:t>november/december</a:t>
            </a:r>
            <a:r>
              <a:rPr lang="en-US" baseline="0" dirty="0" smtClean="0">
                <a:ea typeface="ＭＳ Ｐゴシック" pitchFamily="-65" charset="-128"/>
                <a:cs typeface="ＭＳ Ｐゴシック" pitchFamily="-65" charset="-128"/>
              </a:rPr>
              <a:t>.</a:t>
            </a:r>
          </a:p>
          <a:p>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The driving inspiration for the media wires project was find a way to support YOUR WORK and distribute it to new and untapped audiences. </a:t>
            </a:r>
          </a:p>
          <a:p>
            <a:r>
              <a:rPr lang="en-US" dirty="0" smtClean="0">
                <a:ea typeface="ＭＳ Ｐゴシック" pitchFamily="-65" charset="-128"/>
                <a:cs typeface="ＭＳ Ｐゴシック" pitchFamily="-65" charset="-128"/>
              </a:rPr>
              <a:t>Two strategies:</a:t>
            </a:r>
          </a:p>
          <a:p>
            <a:r>
              <a:rPr lang="en-US" dirty="0" smtClean="0">
                <a:ea typeface="ＭＳ Ｐゴシック" pitchFamily="-65" charset="-128"/>
                <a:cs typeface="ＭＳ Ｐゴシック" pitchFamily="-65" charset="-128"/>
              </a:rPr>
              <a:t>1.) aggregate your content via </a:t>
            </a:r>
            <a:r>
              <a:rPr lang="en-US" dirty="0" err="1" smtClean="0">
                <a:ea typeface="ＭＳ Ｐゴシック" pitchFamily="-65" charset="-128"/>
                <a:cs typeface="ＭＳ Ｐゴシック" pitchFamily="-65" charset="-128"/>
              </a:rPr>
              <a:t>newsladder.net</a:t>
            </a:r>
            <a:endParaRPr lang="en-US" dirty="0" smtClean="0">
              <a:ea typeface="ＭＳ Ｐゴシック" pitchFamily="-65" charset="-128"/>
              <a:cs typeface="ＭＳ Ｐゴシック" pitchFamily="-65" charset="-128"/>
            </a:endParaRPr>
          </a:p>
          <a:p>
            <a:r>
              <a:rPr lang="en-US" dirty="0" smtClean="0">
                <a:ea typeface="ＭＳ Ｐゴシック" pitchFamily="-65" charset="-128"/>
                <a:cs typeface="ＭＳ Ｐゴシック" pitchFamily="-65" charset="-128"/>
              </a:rPr>
              <a:t>2.) provide round ups promoting that content using new media distribution tools such as blogs and social networking platforms to push it out</a:t>
            </a:r>
          </a:p>
          <a:p>
            <a:r>
              <a:rPr lang="en-US" dirty="0" smtClean="0">
                <a:ea typeface="ＭＳ Ｐゴシック" pitchFamily="-65" charset="-128"/>
                <a:cs typeface="ＭＳ Ｐゴシック" pitchFamily="-65" charset="-128"/>
              </a:rPr>
              <a:t>This project’s ultimate goal is to provide a platform that: </a:t>
            </a:r>
          </a:p>
          <a:p>
            <a:r>
              <a:rPr lang="en-US" dirty="0" smtClean="0">
                <a:ea typeface="ＭＳ Ｐゴシック" pitchFamily="-65" charset="-128"/>
                <a:cs typeface="ＭＳ Ｐゴシック" pitchFamily="-65" charset="-128"/>
              </a:rPr>
              <a:t>(again, increases awareness and influence of YOUR content and the progressive media sector, drive traffic to your sites, move your content to new audiences and archive your content around key issues.)</a:t>
            </a:r>
            <a:r>
              <a:rPr lang="en-US" baseline="0" dirty="0" smtClean="0">
                <a:ea typeface="ＭＳ Ｐゴシック" pitchFamily="-65" charset="-128"/>
                <a:cs typeface="ＭＳ Ｐゴシック" pitchFamily="-65" charset="-128"/>
              </a:rPr>
              <a:t> We’re working to frame this project as a sort of progressive </a:t>
            </a:r>
            <a:r>
              <a:rPr lang="en-US" baseline="0" dirty="0" err="1" smtClean="0">
                <a:ea typeface="ＭＳ Ｐゴシック" pitchFamily="-65" charset="-128"/>
                <a:cs typeface="ＭＳ Ｐゴシック" pitchFamily="-65" charset="-128"/>
              </a:rPr>
              <a:t>digg</a:t>
            </a:r>
            <a:r>
              <a:rPr lang="en-US" baseline="0" dirty="0" smtClean="0">
                <a:ea typeface="ＭＳ Ｐゴシック" pitchFamily="-65" charset="-128"/>
                <a:cs typeface="ＭＳ Ｐゴシック" pitchFamily="-65" charset="-128"/>
              </a:rPr>
              <a:t>—where content is organized by topic. </a:t>
            </a:r>
            <a:endParaRPr lang="en-US" dirty="0" smtClean="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7AA12E0-7B28-A94E-BD27-A14E3CA86628}" type="slidenum">
              <a:rPr lang="en-US">
                <a:latin typeface="Arial" pitchFamily="-65" charset="0"/>
                <a:ea typeface="ＭＳ Ｐゴシック" pitchFamily="-65" charset="-128"/>
                <a:cs typeface="ＭＳ Ｐゴシック" pitchFamily="-65" charset="-128"/>
              </a:rPr>
              <a:pPr/>
              <a:t>5</a:t>
            </a:fld>
            <a:endParaRPr lang="en-US">
              <a:latin typeface="Arial" pitchFamily="-65" charset="0"/>
              <a:ea typeface="ＭＳ Ｐゴシック" pitchFamily="-65" charset="-128"/>
              <a:cs typeface="ＭＳ Ｐゴシック" pitchFamily="-65"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dirty="0" smtClean="0">
                <a:ea typeface="ＭＳ Ｐゴシック" pitchFamily="-65" charset="-128"/>
                <a:cs typeface="ＭＳ Ｐゴシック" pitchFamily="-65" charset="-128"/>
              </a:rPr>
              <a:t>So,</a:t>
            </a:r>
            <a:r>
              <a:rPr lang="en-US" baseline="0" dirty="0" smtClean="0">
                <a:ea typeface="ＭＳ Ｐゴシック" pitchFamily="-65" charset="-128"/>
                <a:cs typeface="ＭＳ Ｐゴシック" pitchFamily="-65" charset="-128"/>
              </a:rPr>
              <a:t> to tell you a little bit more about the </a:t>
            </a:r>
            <a:r>
              <a:rPr lang="en-US" baseline="0" dirty="0" err="1" smtClean="0">
                <a:ea typeface="ＭＳ Ｐゴシック" pitchFamily="-65" charset="-128"/>
                <a:cs typeface="ＭＳ Ｐゴシック" pitchFamily="-65" charset="-128"/>
              </a:rPr>
              <a:t>NewLadder</a:t>
            </a:r>
            <a:r>
              <a:rPr lang="en-US" baseline="0" dirty="0" smtClean="0">
                <a:ea typeface="ＭＳ Ｐゴシック" pitchFamily="-65" charset="-128"/>
                <a:cs typeface="ＭＳ Ｐゴシック" pitchFamily="-65" charset="-128"/>
              </a:rPr>
              <a:t>: Each ladder acts as a hub for content, </a:t>
            </a:r>
            <a:r>
              <a:rPr lang="en-US" dirty="0" smtClean="0">
                <a:ea typeface="ＭＳ Ｐゴシック" pitchFamily="-65" charset="-128"/>
                <a:cs typeface="ＭＳ Ｐゴシック" pitchFamily="-65" charset="-128"/>
              </a:rPr>
              <a:t>but functions as </a:t>
            </a:r>
            <a:r>
              <a:rPr lang="en-US" dirty="0">
                <a:ea typeface="ＭＳ Ｐゴシック" pitchFamily="-65" charset="-128"/>
                <a:cs typeface="ＭＳ Ｐゴシック" pitchFamily="-65" charset="-128"/>
              </a:rPr>
              <a:t>a mechanism to distribute more efficiently </a:t>
            </a:r>
            <a:r>
              <a:rPr lang="en-US" dirty="0" smtClean="0">
                <a:ea typeface="ＭＳ Ｐゴシック" pitchFamily="-65" charset="-128"/>
                <a:cs typeface="ＭＳ Ｐゴシック" pitchFamily="-65" charset="-128"/>
              </a:rPr>
              <a:t>outward.</a:t>
            </a:r>
            <a:r>
              <a:rPr lang="en-US" baseline="0" dirty="0" smtClean="0">
                <a:ea typeface="ＭＳ Ｐゴシック" pitchFamily="-65" charset="-128"/>
                <a:cs typeface="ＭＳ Ｐゴシック" pitchFamily="-65" charset="-128"/>
              </a:rPr>
              <a:t> This isn’t </a:t>
            </a:r>
            <a:r>
              <a:rPr lang="en-US" dirty="0" smtClean="0">
                <a:ea typeface="ＭＳ Ｐゴシック" pitchFamily="-65" charset="-128"/>
                <a:cs typeface="ＭＳ Ｐゴシック" pitchFamily="-65" charset="-128"/>
              </a:rPr>
              <a:t>about </a:t>
            </a:r>
            <a:r>
              <a:rPr lang="en-US" dirty="0">
                <a:ea typeface="ＭＳ Ｐゴシック" pitchFamily="-65" charset="-128"/>
                <a:cs typeface="ＭＳ Ｐゴシック" pitchFamily="-65" charset="-128"/>
              </a:rPr>
              <a:t>competing – but about a platform for distribution</a:t>
            </a:r>
            <a:r>
              <a:rPr lang="en-US" dirty="0" smtClean="0">
                <a:ea typeface="ＭＳ Ｐゴシック" pitchFamily="-65" charset="-128"/>
                <a:cs typeface="ＭＳ Ｐゴシック" pitchFamily="-65" charset="-128"/>
              </a:rPr>
              <a:t>…</a:t>
            </a:r>
          </a:p>
          <a:p>
            <a:pPr eaLnBrk="1" hangingPunct="1"/>
            <a:r>
              <a:rPr lang="en-US" dirty="0" smtClean="0">
                <a:ea typeface="ＭＳ Ｐゴシック" pitchFamily="-65" charset="-128"/>
                <a:cs typeface="ＭＳ Ｐゴシック" pitchFamily="-65" charset="-128"/>
              </a:rPr>
              <a:t>Users can post stories</a:t>
            </a:r>
          </a:p>
          <a:p>
            <a:pPr eaLnBrk="1" hangingPunct="1"/>
            <a:r>
              <a:rPr lang="en-US" dirty="0" smtClean="0">
                <a:ea typeface="ＭＳ Ｐゴシック" pitchFamily="-65" charset="-128"/>
                <a:cs typeface="ＭＳ Ｐゴシック" pitchFamily="-65" charset="-128"/>
              </a:rPr>
              <a:t>You can post content</a:t>
            </a:r>
          </a:p>
          <a:p>
            <a:pPr eaLnBrk="1" hangingPunct="1"/>
            <a:r>
              <a:rPr lang="en-US" dirty="0" err="1" smtClean="0">
                <a:ea typeface="ＭＳ Ｐゴシック" pitchFamily="-65" charset="-128"/>
                <a:cs typeface="ＭＳ Ｐゴシック" pitchFamily="-65" charset="-128"/>
              </a:rPr>
              <a:t>Newsladder</a:t>
            </a:r>
            <a:r>
              <a:rPr lang="en-US" dirty="0" smtClean="0">
                <a:ea typeface="ＭＳ Ｐゴシック" pitchFamily="-65" charset="-128"/>
                <a:cs typeface="ＭＳ Ｐゴシック" pitchFamily="-65" charset="-128"/>
              </a:rPr>
              <a:t> team aggregates and posts TMC member content EVERY DAY.</a:t>
            </a:r>
          </a:p>
          <a:p>
            <a:pPr lvl="1" eaLnBrk="1" hangingPunct="1"/>
            <a:r>
              <a:rPr lang="en-US" dirty="0" smtClean="0"/>
              <a:t>Aggregated across TMC sites (RSS feeds, Yahoo! Pipes, daily site review)</a:t>
            </a:r>
            <a:r>
              <a:rPr lang="en-US" baseline="0" dirty="0" smtClean="0"/>
              <a:t> </a:t>
            </a:r>
            <a:r>
              <a:rPr lang="en-US" dirty="0" smtClean="0"/>
              <a:t>Content team reviews against 501c3 guidelines (</a:t>
            </a:r>
            <a:r>
              <a:rPr lang="en-US" dirty="0" smtClean="0">
                <a:ea typeface="ＭＳ Ｐゴシック" pitchFamily="-65" charset="-128"/>
                <a:cs typeface="ＭＳ Ｐゴシック" pitchFamily="-65" charset="-128"/>
              </a:rPr>
              <a:t>If needed: the 501c3 guidelines stipulate that since this project is sponsored by a non-profit entity, it cannot provide specific endorsements of political parties or members, nor can it advocate or lobby causes. These wires are journalistic in intent for legal reasons. </a:t>
            </a:r>
            <a:endParaRPr lang="en-US" dirty="0" smtClean="0"/>
          </a:p>
          <a:p>
            <a:pPr lvl="1" eaLnBrk="1" hangingPunct="1"/>
            <a:r>
              <a:rPr lang="en-US" dirty="0" smtClean="0"/>
              <a:t>Content team posts to appropriate / relevant</a:t>
            </a:r>
            <a:r>
              <a:rPr lang="en-US" baseline="0" dirty="0" smtClean="0"/>
              <a:t> </a:t>
            </a:r>
            <a:r>
              <a:rPr lang="en-US" dirty="0" err="1" smtClean="0"/>
              <a:t>NewsLadder</a:t>
            </a:r>
            <a:r>
              <a:rPr lang="en-US" dirty="0" smtClean="0"/>
              <a:t> Site</a:t>
            </a:r>
            <a:r>
              <a:rPr lang="en-US" baseline="0" dirty="0" smtClean="0"/>
              <a:t>—including</a:t>
            </a:r>
            <a:r>
              <a:rPr lang="en-US" dirty="0" smtClean="0"/>
              <a:t> non-TMC </a:t>
            </a:r>
            <a:r>
              <a:rPr lang="en-US" dirty="0" err="1" smtClean="0"/>
              <a:t>NewsLadders</a:t>
            </a:r>
            <a:r>
              <a:rPr lang="en-US" dirty="0" smtClean="0"/>
              <a:t> like</a:t>
            </a:r>
            <a:r>
              <a:rPr lang="en-US" baseline="0" dirty="0" smtClean="0"/>
              <a:t> </a:t>
            </a:r>
            <a:r>
              <a:rPr lang="en-US" dirty="0" err="1" smtClean="0"/>
              <a:t>OurTroops</a:t>
            </a:r>
            <a:r>
              <a:rPr lang="en-US" dirty="0" smtClean="0"/>
              <a:t>, Iraq, Justice,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little animation that sums up</a:t>
            </a:r>
            <a:r>
              <a:rPr lang="en-US" baseline="0" dirty="0" smtClean="0"/>
              <a:t> how the project</a:t>
            </a:r>
            <a:r>
              <a:rPr lang="en-US" dirty="0" smtClean="0"/>
              <a:t> works.  This</a:t>
            </a:r>
            <a:r>
              <a:rPr lang="en-US" baseline="0" dirty="0" smtClean="0"/>
              <a:t> third point also  includes some potential distribution growth areas, such as mobile updates and larger advertising campaigns. </a:t>
            </a:r>
            <a:endParaRPr lang="en-US" dirty="0"/>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READ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EBD32FC-0AFC-A041-B615-406C71EF632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dirty="0" smtClean="0">
                <a:ea typeface="ＭＳ Ｐゴシック" pitchFamily="-65" charset="-128"/>
                <a:cs typeface="ＭＳ Ｐゴシック" pitchFamily="-65" charset="-128"/>
              </a:rPr>
              <a:t>Intro Zach and Lindsay</a:t>
            </a:r>
          </a:p>
          <a:p>
            <a:r>
              <a:rPr lang="en-US" dirty="0" smtClean="0">
                <a:ea typeface="ＭＳ Ｐゴシック" pitchFamily="-65" charset="-128"/>
                <a:cs typeface="ＭＳ Ｐゴシック" pitchFamily="-65" charset="-128"/>
              </a:rPr>
              <a:t>These </a:t>
            </a:r>
            <a:r>
              <a:rPr lang="en-US" dirty="0">
                <a:ea typeface="ＭＳ Ｐゴシック" pitchFamily="-65" charset="-128"/>
                <a:cs typeface="ＭＳ Ｐゴシック" pitchFamily="-65" charset="-128"/>
              </a:rPr>
              <a:t>purpose of these blogs is to curate and contextualize your content--while also cultivating new audiences, We’re providing snappy, easy to read directories of topics that people want to know more about. Our bloggers are all very knowledgeable of their fields and are doing a great job contextualizing your work as part of a powerful progressive media movement</a:t>
            </a:r>
            <a:r>
              <a:rPr lang="en-US" dirty="0" smtClean="0">
                <a:ea typeface="ＭＳ Ｐゴシック" pitchFamily="-65" charset="-128"/>
                <a:cs typeface="ＭＳ Ｐゴシック" pitchFamily="-65" charset="-128"/>
              </a:rPr>
              <a:t>. As</a:t>
            </a:r>
            <a:r>
              <a:rPr lang="en-US" baseline="0" dirty="0" smtClean="0">
                <a:ea typeface="ＭＳ Ｐゴシック" pitchFamily="-65" charset="-128"/>
                <a:cs typeface="ＭＳ Ｐゴシック" pitchFamily="-65" charset="-128"/>
              </a:rPr>
              <a:t> an extra aid, you’ll find 3 short “roundups” of potential stories, trends and resources that our bloggers put together for each beat.</a:t>
            </a:r>
            <a:endParaRPr lang="en-US" dirty="0" smtClean="0">
              <a:ea typeface="ＭＳ Ｐゴシック" pitchFamily="-65" charset="-128"/>
              <a:cs typeface="ＭＳ Ｐゴシック" pitchFamily="-65" charset="-128"/>
            </a:endParaRPr>
          </a:p>
          <a:p>
            <a:endParaRPr lang="en-US" dirty="0" smtClean="0">
              <a:ea typeface="ＭＳ Ｐゴシック" pitchFamily="-65" charset="-128"/>
              <a:cs typeface="ＭＳ Ｐゴシック" pitchFamily="-65" charset="-128"/>
            </a:endParaRPr>
          </a:p>
          <a:p>
            <a:r>
              <a:rPr lang="en-US" dirty="0">
                <a:ea typeface="ＭＳ Ｐゴシック" pitchFamily="-65" charset="-128"/>
                <a:cs typeface="ＭＳ Ｐゴシック" pitchFamily="-65" charset="-128"/>
              </a:rPr>
              <a:t>We’ve developed relationships with leading progressive websites (like Huffington Post) and are publishing these roundups across the </a:t>
            </a:r>
            <a:r>
              <a:rPr lang="en-US" dirty="0" smtClean="0">
                <a:ea typeface="ＭＳ Ｐゴシック" pitchFamily="-65" charset="-128"/>
                <a:cs typeface="ＭＳ Ｐゴシック" pitchFamily="-65" charset="-128"/>
              </a:rPr>
              <a:t>blogosphere.</a:t>
            </a:r>
            <a:r>
              <a:rPr lang="en-US" baseline="0" dirty="0" smtClean="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You can pick up the blog posts from the MC listserv Tues-Thurs, where we publish them in HTML—so you can just copy and paste from your email. You can also get these posts from the new MC website.</a:t>
            </a:r>
            <a:r>
              <a:rPr lang="en-US" baseline="0" dirty="0" smtClean="0">
                <a:ea typeface="ＭＳ Ｐゴシック" pitchFamily="-65" charset="-128"/>
                <a:cs typeface="ＭＳ Ｐゴシック" pitchFamily="-65" charset="-128"/>
              </a:rPr>
              <a:t> </a:t>
            </a:r>
            <a:r>
              <a:rPr lang="en-US" dirty="0" smtClean="0">
                <a:ea typeface="ＭＳ Ｐゴシック" pitchFamily="-65" charset="-128"/>
                <a:cs typeface="ＭＳ Ｐゴシック" pitchFamily="-65" charset="-128"/>
              </a:rPr>
              <a:t>We’ll talk more about that and the one-on-one partnerships we’re building with non-profit organizations and </a:t>
            </a:r>
            <a:r>
              <a:rPr lang="en-US" dirty="0" err="1" smtClean="0">
                <a:ea typeface="ＭＳ Ｐゴシック" pitchFamily="-65" charset="-128"/>
                <a:cs typeface="ＭＳ Ｐゴシック" pitchFamily="-65" charset="-128"/>
              </a:rPr>
              <a:t>thinktanks</a:t>
            </a:r>
            <a:r>
              <a:rPr lang="en-US" dirty="0" smtClean="0">
                <a:ea typeface="ＭＳ Ｐゴシック" pitchFamily="-65" charset="-128"/>
                <a:cs typeface="ＭＳ Ｐゴシック" pitchFamily="-65" charset="-128"/>
              </a:rPr>
              <a:t> later</a:t>
            </a:r>
            <a:r>
              <a:rPr lang="en-US" baseline="0" dirty="0" smtClean="0">
                <a:ea typeface="ＭＳ Ｐゴシック" pitchFamily="-65" charset="-128"/>
                <a:cs typeface="ＭＳ Ｐゴシック" pitchFamily="-65" charset="-128"/>
              </a:rPr>
              <a:t> on.</a:t>
            </a:r>
            <a:endParaRPr lang="en-US" dirty="0" smtClean="0">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7B31F-2615-024D-98A6-0F9E5E7DC7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E6667B-9D5D-DE4C-BE8B-70499F94E0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50F36B-A440-1941-9987-D104F3F6AD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06AE71-4E3D-D74C-AEA0-1A690F5D25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7266C9A-F149-E943-B993-B4E4872B4C6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FFD65DC-0E89-A144-B660-B57C4E2586E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B71D70B-2B7A-E74E-9254-F7BB4020E3C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9DD74A8-D12C-524A-BDE8-07BBBA9AE57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19F97C9-4E04-C747-951B-E37CD3DF00C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E41C827-B7FB-FB4D-BD78-C538B4E1F4C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D7B8AC2-2FBD-CA47-93CD-E55EF551CC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F37DF-13B2-3847-8418-855A4DF8FBE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F430394-1DC5-804D-8318-BDD911AEB43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BCAB156-0D7A-D34A-A6F9-20067D8382C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43E4572-1924-9E4E-B472-0A476BD778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6008B-AEBA-B745-A05A-D618F4F37A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6E6231-1D52-6441-869E-D065E1B6666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4D652A-2B36-3144-A44F-1CA3344D12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9D3F92-21FD-4647-A7E7-2C152B95A82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C73FDE-6F33-F74C-9227-61F6E012A0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384BAB-21DB-E04E-B91C-A047E5CEBA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9D7131-0F51-F048-95EF-0C1455D2F2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latin typeface="Arial" pitchFamily="-65" charset="0"/>
                <a:ea typeface="+mn-ea"/>
                <a:cs typeface="+mn-cs"/>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latin typeface="Arial" pitchFamily="-65" charset="0"/>
                <a:ea typeface="+mn-ea"/>
                <a:cs typeface="+mn-cs"/>
              </a:defRPr>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latin typeface="Arial" pitchFamily="-112" charset="0"/>
                <a:ea typeface="ＭＳ Ｐゴシック" pitchFamily="-112" charset="-128"/>
                <a:cs typeface="ＭＳ Ｐゴシック" pitchFamily="-112" charset="-128"/>
              </a:defRPr>
            </a:lvl1pPr>
          </a:lstStyle>
          <a:p>
            <a:pPr>
              <a:defRPr/>
            </a:pPr>
            <a:fld id="{6991339F-57D2-F34A-8B9D-23C2E7A899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6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990600"/>
            <a:ext cx="8229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a:latin typeface="Arial" pitchFamily="-112" charset="0"/>
                <a:ea typeface="ＭＳ Ｐゴシック" pitchFamily="-112" charset="-128"/>
                <a:cs typeface="ＭＳ Ｐゴシック" pitchFamily="-112" charset="-128"/>
              </a:defRPr>
            </a:lvl1pPr>
          </a:lstStyle>
          <a:p>
            <a:pPr>
              <a:defRPr/>
            </a:pPr>
            <a:fld id="{013CD4A5-AC18-F746-B79E-42F8F12FD1F0}" type="slidenum">
              <a:rPr lang="en-US"/>
              <a:pPr>
                <a:defRPr/>
              </a:pPr>
              <a:t>‹#›</a:t>
            </a:fld>
            <a:endParaRPr lang="en-US"/>
          </a:p>
        </p:txBody>
      </p:sp>
      <p:sp>
        <p:nvSpPr>
          <p:cNvPr id="1031" name="Line 7"/>
          <p:cNvSpPr>
            <a:spLocks noChangeShapeType="1"/>
          </p:cNvSpPr>
          <p:nvPr userDrawn="1"/>
        </p:nvSpPr>
        <p:spPr bwMode="auto">
          <a:xfrm>
            <a:off x="457200" y="838200"/>
            <a:ext cx="8229600" cy="0"/>
          </a:xfrm>
          <a:prstGeom prst="line">
            <a:avLst/>
          </a:prstGeom>
          <a:noFill/>
          <a:ln w="9525">
            <a:solidFill>
              <a:schemeClr val="bg2"/>
            </a:solidFill>
            <a:round/>
            <a:headEnd/>
            <a:tailEnd/>
          </a:ln>
          <a:effectLst/>
        </p:spPr>
        <p:txBody>
          <a:bodyPr>
            <a:prstTxWarp prst="textNoShape">
              <a:avLst/>
            </a:prstTxWarp>
          </a:bodyPr>
          <a:lstStyle/>
          <a:p>
            <a:pPr>
              <a:lnSpc>
                <a:spcPct val="100000"/>
              </a:lnSpc>
              <a:spcBef>
                <a:spcPct val="0"/>
              </a:spcBef>
              <a:defRPr/>
            </a:pPr>
            <a:endParaRPr lang="en-US">
              <a:ea typeface="+mn-ea"/>
              <a:cs typeface="+mn-cs"/>
            </a:endParaRPr>
          </a:p>
        </p:txBody>
      </p:sp>
      <p:sp>
        <p:nvSpPr>
          <p:cNvPr id="1033" name="Line 9"/>
          <p:cNvSpPr>
            <a:spLocks noChangeShapeType="1"/>
          </p:cNvSpPr>
          <p:nvPr userDrawn="1"/>
        </p:nvSpPr>
        <p:spPr bwMode="auto">
          <a:xfrm>
            <a:off x="457200" y="6400800"/>
            <a:ext cx="8229600" cy="0"/>
          </a:xfrm>
          <a:prstGeom prst="line">
            <a:avLst/>
          </a:prstGeom>
          <a:noFill/>
          <a:ln w="9525">
            <a:solidFill>
              <a:schemeClr val="bg2"/>
            </a:solidFill>
            <a:round/>
            <a:headEnd/>
            <a:tailEnd/>
          </a:ln>
          <a:effectLst/>
        </p:spPr>
        <p:txBody>
          <a:bodyPr>
            <a:prstTxWarp prst="textNoShape">
              <a:avLst/>
            </a:prstTxWarp>
          </a:bodyPr>
          <a:lstStyle/>
          <a:p>
            <a:pPr>
              <a:lnSpc>
                <a:spcPct val="100000"/>
              </a:lnSpc>
              <a:spcBef>
                <a:spcPct val="0"/>
              </a:spcBef>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b="1">
          <a:solidFill>
            <a:schemeClr val="tx2"/>
          </a:solidFill>
          <a:latin typeface="Arial" pitchFamily="-65" charset="0"/>
          <a:ea typeface="ＭＳ Ｐゴシック" pitchFamily="-112" charset="-128"/>
          <a:cs typeface="ＭＳ Ｐゴシック" pitchFamily="-112" charset="-128"/>
        </a:defRPr>
      </a:lvl2pPr>
      <a:lvl3pPr algn="l" rtl="0" eaLnBrk="0" fontAlgn="base" hangingPunct="0">
        <a:spcBef>
          <a:spcPct val="0"/>
        </a:spcBef>
        <a:spcAft>
          <a:spcPct val="0"/>
        </a:spcAft>
        <a:defRPr sz="2400" b="1">
          <a:solidFill>
            <a:schemeClr val="tx2"/>
          </a:solidFill>
          <a:latin typeface="Arial" pitchFamily="-65" charset="0"/>
          <a:ea typeface="ＭＳ Ｐゴシック" pitchFamily="-112" charset="-128"/>
          <a:cs typeface="ＭＳ Ｐゴシック" pitchFamily="-112" charset="-128"/>
        </a:defRPr>
      </a:lvl3pPr>
      <a:lvl4pPr algn="l" rtl="0" eaLnBrk="0" fontAlgn="base" hangingPunct="0">
        <a:spcBef>
          <a:spcPct val="0"/>
        </a:spcBef>
        <a:spcAft>
          <a:spcPct val="0"/>
        </a:spcAft>
        <a:defRPr sz="2400" b="1">
          <a:solidFill>
            <a:schemeClr val="tx2"/>
          </a:solidFill>
          <a:latin typeface="Arial" pitchFamily="-65" charset="0"/>
          <a:ea typeface="ＭＳ Ｐゴシック" pitchFamily="-112" charset="-128"/>
          <a:cs typeface="ＭＳ Ｐゴシック" pitchFamily="-112" charset="-128"/>
        </a:defRPr>
      </a:lvl4pPr>
      <a:lvl5pPr algn="l" rtl="0" eaLnBrk="0" fontAlgn="base" hangingPunct="0">
        <a:spcBef>
          <a:spcPct val="0"/>
        </a:spcBef>
        <a:spcAft>
          <a:spcPct val="0"/>
        </a:spcAft>
        <a:defRPr sz="2400" b="1">
          <a:solidFill>
            <a:schemeClr val="tx2"/>
          </a:solidFill>
          <a:latin typeface="Arial" pitchFamily="-65" charset="0"/>
          <a:ea typeface="ＭＳ Ｐゴシック" pitchFamily="-112" charset="-128"/>
          <a:cs typeface="ＭＳ Ｐゴシック" pitchFamily="-112" charset="-128"/>
        </a:defRPr>
      </a:lvl5pPr>
      <a:lvl6pPr marL="457200" algn="l" rtl="0" fontAlgn="base">
        <a:spcBef>
          <a:spcPct val="0"/>
        </a:spcBef>
        <a:spcAft>
          <a:spcPct val="0"/>
        </a:spcAft>
        <a:defRPr sz="2400" b="1">
          <a:solidFill>
            <a:schemeClr val="tx2"/>
          </a:solidFill>
          <a:latin typeface="Arial" pitchFamily="-65" charset="0"/>
        </a:defRPr>
      </a:lvl6pPr>
      <a:lvl7pPr marL="914400" algn="l" rtl="0" fontAlgn="base">
        <a:spcBef>
          <a:spcPct val="0"/>
        </a:spcBef>
        <a:spcAft>
          <a:spcPct val="0"/>
        </a:spcAft>
        <a:defRPr sz="2400" b="1">
          <a:solidFill>
            <a:schemeClr val="tx2"/>
          </a:solidFill>
          <a:latin typeface="Arial" pitchFamily="-65" charset="0"/>
        </a:defRPr>
      </a:lvl7pPr>
      <a:lvl8pPr marL="1371600" algn="l" rtl="0" fontAlgn="base">
        <a:spcBef>
          <a:spcPct val="0"/>
        </a:spcBef>
        <a:spcAft>
          <a:spcPct val="0"/>
        </a:spcAft>
        <a:defRPr sz="2400" b="1">
          <a:solidFill>
            <a:schemeClr val="tx2"/>
          </a:solidFill>
          <a:latin typeface="Arial" pitchFamily="-65" charset="0"/>
        </a:defRPr>
      </a:lvl8pPr>
      <a:lvl9pPr marL="1828800" algn="l" rtl="0" fontAlgn="base">
        <a:spcBef>
          <a:spcPct val="0"/>
        </a:spcBef>
        <a:spcAft>
          <a:spcPct val="0"/>
        </a:spcAft>
        <a:defRPr sz="2400" b="1">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1600" b="1">
          <a:solidFill>
            <a:schemeClr val="accent2"/>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Font typeface="Arial" pitchFamily="-65" charset="0"/>
        <a:buChar char="–"/>
        <a:defRPr sz="16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6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6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6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image" Target="../media/image35.png"/><Relationship Id="rId5" Type="http://schemas.openxmlformats.org/officeDocument/2006/relationships/image" Target="../media/image36.png"/><Relationship Id="rId7"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4.png"/><Relationship Id="rId6"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4" Type="http://schemas.openxmlformats.org/officeDocument/2006/relationships/image" Target="../media/image40.png"/><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4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4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45.png"/><Relationship Id="rId7" Type="http://schemas.openxmlformats.org/officeDocument/2006/relationships/image" Target="../media/image47.png"/><Relationship Id="rId1" Type="http://schemas.openxmlformats.org/officeDocument/2006/relationships/slideLayout" Target="../slideLayouts/slideLayout13.xml"/><Relationship Id="rId2" Type="http://schemas.openxmlformats.org/officeDocument/2006/relationships/notesSlide" Target="../notesSlides/notesSlide16.xml"/><Relationship Id="rId9" Type="http://schemas.openxmlformats.org/officeDocument/2006/relationships/image" Target="../media/image49.png"/><Relationship Id="rId3" Type="http://schemas.openxmlformats.org/officeDocument/2006/relationships/image" Target="../media/image43.png"/><Relationship Id="rId6"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4" Type="http://schemas.openxmlformats.org/officeDocument/2006/relationships/image" Target="../media/image51.png"/><Relationship Id="rId5" Type="http://schemas.openxmlformats.org/officeDocument/2006/relationships/image" Target="../media/image52.png"/><Relationship Id="rId7" Type="http://schemas.openxmlformats.org/officeDocument/2006/relationships/image" Target="../media/image54.png"/><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50.png"/><Relationship Id="rId6" Type="http://schemas.openxmlformats.org/officeDocument/2006/relationships/image" Target="../media/image5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image" Target="../media/image57.png"/><Relationship Id="rId5" Type="http://schemas.openxmlformats.org/officeDocument/2006/relationships/image" Target="../media/image58.png"/><Relationship Id="rId7" Type="http://schemas.openxmlformats.org/officeDocument/2006/relationships/image" Target="../media/image60.png"/><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6.png"/><Relationship Id="rId6"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image" Target="../media/image62.png"/><Relationship Id="rId5" Type="http://schemas.openxmlformats.org/officeDocument/2006/relationships/image" Target="../media/image63.png"/><Relationship Id="rId7"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61.png"/><Relationship Id="rId6"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6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6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4" Type="http://schemas.openxmlformats.org/officeDocument/2006/relationships/image" Target="../media/image67.png"/><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66.png"/></Relationships>
</file>

<file path=ppt/slides/_rels/slide27.xml.rels><?xml version="1.0" encoding="UTF-8" standalone="yes"?>
<Relationships xmlns="http://schemas.openxmlformats.org/package/2006/relationships"><Relationship Id="rId4" Type="http://schemas.openxmlformats.org/officeDocument/2006/relationships/image" Target="../media/image68.png"/><Relationship Id="rId1" Type="http://schemas.openxmlformats.org/officeDocument/2006/relationships/video" Target="NULL" TargetMode="External"/><Relationship Id="rId2" Type="http://schemas.openxmlformats.org/officeDocument/2006/relationships/slideLayout" Target="../slideLayouts/slideLayout13.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4" Type="http://schemas.openxmlformats.org/officeDocument/2006/relationships/image" Target="../media/image70.png"/><Relationship Id="rId5" Type="http://schemas.openxmlformats.org/officeDocument/2006/relationships/image" Target="../media/image71.png"/><Relationship Id="rId7" Type="http://schemas.openxmlformats.org/officeDocument/2006/relationships/image" Target="../media/image73.png"/><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69.png"/><Relationship Id="rId6" Type="http://schemas.openxmlformats.org/officeDocument/2006/relationships/image" Target="../media/image72.png"/></Relationships>
</file>

<file path=ppt/slides/_rels/slide29.xml.rels><?xml version="1.0" encoding="UTF-8" standalone="yes"?>
<Relationships xmlns="http://schemas.openxmlformats.org/package/2006/relationships"><Relationship Id="rId6" Type="http://schemas.openxmlformats.org/officeDocument/2006/relationships/image" Target="../media/image40.png"/><Relationship Id="rId4" Type="http://schemas.openxmlformats.org/officeDocument/2006/relationships/image" Target="../media/image47.png"/><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46.png"/><Relationship Id="rId5"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4" Type="http://schemas.openxmlformats.org/officeDocument/2006/relationships/hyperlink" Target="http://www.themediaconsortium.org/projects/mediawires" TargetMode="External"/><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mailto:erin@themediaconsortium.com" TargetMode="External"/></Relationships>
</file>

<file path=ppt/slides/_rels/slide4.xml.rels><?xml version="1.0" encoding="UTF-8" standalone="yes"?>
<Relationships xmlns="http://schemas.openxmlformats.org/package/2006/relationships"><Relationship Id="rId4" Type="http://schemas.openxmlformats.org/officeDocument/2006/relationships/image" Target="../media/image4.png"/><Relationship Id="rId5" Type="http://schemas.openxmlformats.org/officeDocument/2006/relationships/image" Target="../media/image5.png"/><Relationship Id="rId7"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7" Type="http://schemas.openxmlformats.org/officeDocument/2006/relationships/image" Target="../media/image13.png"/><Relationship Id="rId1" Type="http://schemas.openxmlformats.org/officeDocument/2006/relationships/slideLayout" Target="../slideLayouts/slideLayout13.xml"/><Relationship Id="rId24" Type="http://schemas.openxmlformats.org/officeDocument/2006/relationships/image" Target="../media/image29.jpeg"/><Relationship Id="rId25" Type="http://schemas.openxmlformats.org/officeDocument/2006/relationships/hyperlink" Target="http://sustain.newsladder.net/" TargetMode="External"/><Relationship Id="rId8" Type="http://schemas.openxmlformats.org/officeDocument/2006/relationships/image" Target="../media/image14.jpeg"/><Relationship Id="rId13" Type="http://schemas.openxmlformats.org/officeDocument/2006/relationships/image" Target="../media/image19.png"/><Relationship Id="rId10" Type="http://schemas.openxmlformats.org/officeDocument/2006/relationships/image" Target="../media/image16.png"/><Relationship Id="rId12" Type="http://schemas.openxmlformats.org/officeDocument/2006/relationships/image" Target="../media/image18.png"/><Relationship Id="rId17" Type="http://schemas.openxmlformats.org/officeDocument/2006/relationships/image" Target="../media/image23.png"/><Relationship Id="rId9" Type="http://schemas.openxmlformats.org/officeDocument/2006/relationships/image" Target="../media/image15.png"/><Relationship Id="rId18" Type="http://schemas.openxmlformats.org/officeDocument/2006/relationships/image" Target="../media/image24.png"/><Relationship Id="rId3" Type="http://schemas.openxmlformats.org/officeDocument/2006/relationships/image" Target="../media/image9.png"/><Relationship Id="rId14" Type="http://schemas.openxmlformats.org/officeDocument/2006/relationships/image" Target="../media/image20.png"/><Relationship Id="rId23" Type="http://schemas.openxmlformats.org/officeDocument/2006/relationships/hyperlink" Target="http://ourtroops.newsladder.net/" TargetMode="External"/><Relationship Id="rId4" Type="http://schemas.openxmlformats.org/officeDocument/2006/relationships/image" Target="../media/image10.png"/><Relationship Id="rId26" Type="http://schemas.openxmlformats.org/officeDocument/2006/relationships/image" Target="../media/image30.png"/><Relationship Id="rId11" Type="http://schemas.openxmlformats.org/officeDocument/2006/relationships/image" Target="../media/image17.png"/><Relationship Id="rId6" Type="http://schemas.openxmlformats.org/officeDocument/2006/relationships/image" Target="../media/image12.png"/><Relationship Id="rId16" Type="http://schemas.openxmlformats.org/officeDocument/2006/relationships/image" Target="../media/image22.png"/><Relationship Id="rId5" Type="http://schemas.openxmlformats.org/officeDocument/2006/relationships/image" Target="../media/image11.png"/><Relationship Id="rId15" Type="http://schemas.openxmlformats.org/officeDocument/2006/relationships/image" Target="../media/image21.png"/><Relationship Id="rId19" Type="http://schemas.openxmlformats.org/officeDocument/2006/relationships/image" Target="../media/image25.png"/><Relationship Id="rId20" Type="http://schemas.openxmlformats.org/officeDocument/2006/relationships/image" Target="../media/image26.png"/><Relationship Id="rId22" Type="http://schemas.openxmlformats.org/officeDocument/2006/relationships/image" Target="../media/image28.png"/><Relationship Id="rId21" Type="http://schemas.openxmlformats.org/officeDocument/2006/relationships/image" Target="../media/image27.png"/><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4"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1.png"/><Relationship Id="rId5"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a:noFill/>
        </p:spPr>
        <p:txBody>
          <a:bodyPr/>
          <a:lstStyle/>
          <a:p>
            <a:fld id="{AE67BC59-CBAE-FC44-AD0D-5F31EF8F94D6}" type="slidenum">
              <a:rPr lang="en-US">
                <a:latin typeface="Arial" pitchFamily="-65" charset="0"/>
                <a:ea typeface="ＭＳ Ｐゴシック" pitchFamily="-65" charset="-128"/>
                <a:cs typeface="ＭＳ Ｐゴシック" pitchFamily="-65" charset="-128"/>
              </a:rPr>
              <a:pPr/>
              <a:t>1</a:t>
            </a:fld>
            <a:endParaRPr lang="en-US">
              <a:latin typeface="Arial" pitchFamily="-65" charset="0"/>
              <a:ea typeface="ＭＳ Ｐゴシック" pitchFamily="-65" charset="-128"/>
              <a:cs typeface="ＭＳ Ｐゴシック" pitchFamily="-65" charset="-128"/>
            </a:endParaRPr>
          </a:p>
        </p:txBody>
      </p:sp>
      <p:pic>
        <p:nvPicPr>
          <p:cNvPr id="26627" name="Picture 8"/>
          <p:cNvPicPr>
            <a:picLocks noChangeAspect="1" noChangeArrowheads="1"/>
          </p:cNvPicPr>
          <p:nvPr/>
        </p:nvPicPr>
        <p:blipFill>
          <a:blip r:embed="rId3"/>
          <a:srcRect/>
          <a:stretch>
            <a:fillRect/>
          </a:stretch>
        </p:blipFill>
        <p:spPr bwMode="auto">
          <a:xfrm>
            <a:off x="3219450" y="2362200"/>
            <a:ext cx="2647950" cy="790575"/>
          </a:xfrm>
          <a:prstGeom prst="rect">
            <a:avLst/>
          </a:prstGeom>
          <a:noFill/>
          <a:ln w="9525">
            <a:noFill/>
            <a:miter lim="800000"/>
            <a:headEnd/>
            <a:tailEnd/>
          </a:ln>
        </p:spPr>
      </p:pic>
      <p:sp>
        <p:nvSpPr>
          <p:cNvPr id="26628" name="Text Box 9"/>
          <p:cNvSpPr txBox="1">
            <a:spLocks noChangeArrowheads="1"/>
          </p:cNvSpPr>
          <p:nvPr/>
        </p:nvSpPr>
        <p:spPr bwMode="auto">
          <a:xfrm>
            <a:off x="0" y="3595688"/>
            <a:ext cx="9144000" cy="366712"/>
          </a:xfrm>
          <a:prstGeom prst="rect">
            <a:avLst/>
          </a:prstGeom>
          <a:noFill/>
          <a:ln w="9525">
            <a:noFill/>
            <a:miter lim="800000"/>
            <a:headEnd/>
            <a:tailEnd/>
          </a:ln>
        </p:spPr>
        <p:txBody>
          <a:bodyPr>
            <a:prstTxWarp prst="textNoShape">
              <a:avLst/>
            </a:prstTxWarp>
            <a:spAutoFit/>
          </a:bodyPr>
          <a:lstStyle/>
          <a:p>
            <a:pPr algn="ctr">
              <a:lnSpc>
                <a:spcPct val="100000"/>
              </a:lnSpc>
              <a:spcBef>
                <a:spcPct val="0"/>
              </a:spcBef>
            </a:pPr>
            <a:r>
              <a:rPr lang="en-US" b="1" dirty="0"/>
              <a:t>Progressive Media Wire Project</a:t>
            </a:r>
            <a:endParaRPr lang="en-US" dirty="0"/>
          </a:p>
        </p:txBody>
      </p:sp>
      <p:pic>
        <p:nvPicPr>
          <p:cNvPr id="26629" name="Picture 10"/>
          <p:cNvPicPr>
            <a:picLocks noChangeAspect="1" noChangeArrowheads="1"/>
          </p:cNvPicPr>
          <p:nvPr/>
        </p:nvPicPr>
        <p:blipFill>
          <a:blip r:embed="rId4"/>
          <a:srcRect/>
          <a:stretch>
            <a:fillRect/>
          </a:stretch>
        </p:blipFill>
        <p:spPr bwMode="auto">
          <a:xfrm>
            <a:off x="3990975" y="6181725"/>
            <a:ext cx="1162050" cy="447675"/>
          </a:xfrm>
          <a:prstGeom prst="rect">
            <a:avLst/>
          </a:prstGeom>
          <a:noFill/>
          <a:ln w="9525">
            <a:noFill/>
            <a:miter lim="800000"/>
            <a:headEnd/>
            <a:tailEnd/>
          </a:ln>
        </p:spPr>
      </p:pic>
      <p:sp>
        <p:nvSpPr>
          <p:cNvPr id="26630" name="Text Box 12"/>
          <p:cNvSpPr txBox="1">
            <a:spLocks noChangeArrowheads="1"/>
          </p:cNvSpPr>
          <p:nvPr/>
        </p:nvSpPr>
        <p:spPr bwMode="auto">
          <a:xfrm>
            <a:off x="0" y="4267200"/>
            <a:ext cx="9144000" cy="646331"/>
          </a:xfrm>
          <a:prstGeom prst="rect">
            <a:avLst/>
          </a:prstGeom>
          <a:noFill/>
          <a:ln w="9525">
            <a:noFill/>
            <a:miter lim="800000"/>
            <a:headEnd/>
            <a:tailEnd/>
          </a:ln>
        </p:spPr>
        <p:txBody>
          <a:bodyPr wrap="square">
            <a:prstTxWarp prst="textNoShape">
              <a:avLst/>
            </a:prstTxWarp>
            <a:spAutoFit/>
          </a:bodyPr>
          <a:lstStyle/>
          <a:p>
            <a:pPr algn="ctr">
              <a:lnSpc>
                <a:spcPct val="100000"/>
              </a:lnSpc>
              <a:spcBef>
                <a:spcPct val="50000"/>
              </a:spcBef>
            </a:pPr>
            <a:r>
              <a:rPr lang="en-US" dirty="0" smtClean="0">
                <a:latin typeface="Century Gothic"/>
                <a:cs typeface="Century Gothic"/>
              </a:rPr>
              <a:t>Impact, Evaluation, Next Steps</a:t>
            </a:r>
          </a:p>
          <a:p>
            <a:pPr algn="ctr">
              <a:lnSpc>
                <a:spcPct val="100000"/>
              </a:lnSpc>
              <a:spcBef>
                <a:spcPct val="50000"/>
              </a:spcBef>
            </a:pPr>
            <a:r>
              <a:rPr lang="en-US" sz="1200" dirty="0" smtClean="0">
                <a:latin typeface="Century Gothic"/>
                <a:cs typeface="Century Gothic"/>
              </a:rPr>
              <a:t>February 10, 2009</a:t>
            </a:r>
            <a:endParaRPr lang="en-US" sz="1200" dirty="0">
              <a:latin typeface="Century Gothic"/>
              <a:cs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Outreach</a:t>
            </a:r>
            <a:endParaRPr lang="en-US" dirty="0"/>
          </a:p>
        </p:txBody>
      </p:sp>
      <p:sp>
        <p:nvSpPr>
          <p:cNvPr id="3" name="Content Placeholder 2"/>
          <p:cNvSpPr>
            <a:spLocks noGrp="1"/>
          </p:cNvSpPr>
          <p:nvPr>
            <p:ph idx="1"/>
          </p:nvPr>
        </p:nvSpPr>
        <p:spPr/>
        <p:txBody>
          <a:bodyPr/>
          <a:lstStyle/>
          <a:p>
            <a:pPr algn="ctr">
              <a:buNone/>
            </a:pPr>
            <a:r>
              <a:rPr lang="en-US" sz="2400" dirty="0" smtClean="0"/>
              <a:t>So how are we doing?</a:t>
            </a:r>
          </a:p>
          <a:p>
            <a:pPr lvl="1">
              <a:buNone/>
            </a:pPr>
            <a:endParaRPr lang="en-US" dirty="0"/>
          </a:p>
        </p:txBody>
      </p:sp>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10</a:t>
            </a:fld>
            <a:endParaRPr lang="en-US"/>
          </a:p>
        </p:txBody>
      </p:sp>
      <p:grpSp>
        <p:nvGrpSpPr>
          <p:cNvPr id="7" name="Group 6"/>
          <p:cNvGrpSpPr/>
          <p:nvPr/>
        </p:nvGrpSpPr>
        <p:grpSpPr>
          <a:xfrm>
            <a:off x="480763" y="1560735"/>
            <a:ext cx="5462837" cy="2477865"/>
            <a:chOff x="480763" y="1560735"/>
            <a:chExt cx="7631534" cy="3163665"/>
          </a:xfrm>
        </p:grpSpPr>
        <p:pic>
          <p:nvPicPr>
            <p:cNvPr id="6" name="Picture 5" descr="Picture 1.png"/>
            <p:cNvPicPr>
              <a:picLocks noChangeAspect="1"/>
            </p:cNvPicPr>
            <p:nvPr/>
          </p:nvPicPr>
          <p:blipFill>
            <a:blip r:embed="rId3"/>
            <a:srcRect l="4937" t="47698" r="38085"/>
            <a:stretch>
              <a:fillRect/>
            </a:stretch>
          </p:blipFill>
          <p:spPr>
            <a:xfrm>
              <a:off x="1117632" y="2627534"/>
              <a:ext cx="4984011" cy="2096866"/>
            </a:xfrm>
            <a:prstGeom prst="rect">
              <a:avLst/>
            </a:prstGeom>
          </p:spPr>
          <p:style>
            <a:lnRef idx="1">
              <a:schemeClr val="accent4"/>
            </a:lnRef>
            <a:fillRef idx="2">
              <a:schemeClr val="accent4"/>
            </a:fillRef>
            <a:effectRef idx="1">
              <a:schemeClr val="accent4"/>
            </a:effectRef>
            <a:fontRef idx="minor">
              <a:schemeClr val="dk1"/>
            </a:fontRef>
          </p:style>
        </p:pic>
        <p:pic>
          <p:nvPicPr>
            <p:cNvPr id="5" name="Picture 4" descr="Picture 5.png"/>
            <p:cNvPicPr>
              <a:picLocks noChangeAspect="1"/>
            </p:cNvPicPr>
            <p:nvPr/>
          </p:nvPicPr>
          <p:blipFill>
            <a:blip r:embed="rId4"/>
            <a:srcRect l="2220" r="1480" b="5334"/>
            <a:stretch>
              <a:fillRect/>
            </a:stretch>
          </p:blipFill>
          <p:spPr>
            <a:xfrm>
              <a:off x="480763" y="1560735"/>
              <a:ext cx="7631534" cy="1040887"/>
            </a:xfrm>
            <a:prstGeom prst="rect">
              <a:avLst/>
            </a:prstGeom>
          </p:spPr>
          <p:style>
            <a:lnRef idx="1">
              <a:schemeClr val="accent4"/>
            </a:lnRef>
            <a:fillRef idx="2">
              <a:schemeClr val="accent4"/>
            </a:fillRef>
            <a:effectRef idx="1">
              <a:schemeClr val="accent4"/>
            </a:effectRef>
            <a:fontRef idx="minor">
              <a:schemeClr val="dk1"/>
            </a:fontRef>
          </p:style>
        </p:pic>
      </p:grpSp>
      <p:pic>
        <p:nvPicPr>
          <p:cNvPr id="13" name="Picture 12" descr="Picture 18.png"/>
          <p:cNvPicPr>
            <a:picLocks noChangeAspect="1"/>
          </p:cNvPicPr>
          <p:nvPr/>
        </p:nvPicPr>
        <p:blipFill>
          <a:blip r:embed="rId5"/>
          <a:stretch>
            <a:fillRect/>
          </a:stretch>
        </p:blipFill>
        <p:spPr>
          <a:xfrm>
            <a:off x="4800600" y="2667000"/>
            <a:ext cx="3892443"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6" name="Group 15"/>
          <p:cNvGrpSpPr/>
          <p:nvPr/>
        </p:nvGrpSpPr>
        <p:grpSpPr>
          <a:xfrm>
            <a:off x="381000" y="4191000"/>
            <a:ext cx="4089498" cy="2057400"/>
            <a:chOff x="381000" y="4191000"/>
            <a:chExt cx="4089498" cy="2057400"/>
          </a:xfrm>
        </p:grpSpPr>
        <p:pic>
          <p:nvPicPr>
            <p:cNvPr id="14" name="Picture 13" descr="Picture 16.png"/>
            <p:cNvPicPr>
              <a:picLocks noChangeAspect="1"/>
            </p:cNvPicPr>
            <p:nvPr/>
          </p:nvPicPr>
          <p:blipFill>
            <a:blip r:embed="rId6"/>
            <a:srcRect l="2118" t="20003" r="3177"/>
            <a:stretch>
              <a:fillRect/>
            </a:stretch>
          </p:blipFill>
          <p:spPr>
            <a:xfrm>
              <a:off x="381000" y="4419600"/>
              <a:ext cx="4089498"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Picture 17.png"/>
            <p:cNvPicPr>
              <a:picLocks noChangeAspect="1"/>
            </p:cNvPicPr>
            <p:nvPr/>
          </p:nvPicPr>
          <p:blipFill>
            <a:blip r:embed="rId7"/>
            <a:stretch>
              <a:fillRect/>
            </a:stretch>
          </p:blipFill>
          <p:spPr>
            <a:xfrm>
              <a:off x="1828800" y="4191000"/>
              <a:ext cx="2590800" cy="913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Partnerships</a:t>
            </a:r>
            <a:endParaRPr lang="en-US" dirty="0"/>
          </a:p>
        </p:txBody>
      </p:sp>
      <p:sp>
        <p:nvSpPr>
          <p:cNvPr id="3" name="Content Placeholder 2"/>
          <p:cNvSpPr>
            <a:spLocks noGrp="1"/>
          </p:cNvSpPr>
          <p:nvPr>
            <p:ph idx="1"/>
          </p:nvPr>
        </p:nvSpPr>
        <p:spPr/>
        <p:txBody>
          <a:bodyPr/>
          <a:lstStyle/>
          <a:p>
            <a:pPr algn="ctr">
              <a:buNone/>
            </a:pPr>
            <a:r>
              <a:rPr lang="en-US" sz="2000" dirty="0" smtClean="0"/>
              <a:t>Who’s on board?</a:t>
            </a:r>
          </a:p>
          <a:p>
            <a:pPr>
              <a:buNone/>
            </a:pPr>
            <a:endParaRPr lang="en-US" sz="1800" dirty="0" smtClean="0"/>
          </a:p>
          <a:p>
            <a:r>
              <a:rPr lang="en-US" sz="1800" b="0" dirty="0" smtClean="0"/>
              <a:t>Twin Cities Daily Planet</a:t>
            </a:r>
          </a:p>
          <a:p>
            <a:r>
              <a:rPr lang="en-US" sz="1800" b="0" dirty="0" smtClean="0"/>
              <a:t>U.S. Women’s Chamber of Commerce</a:t>
            </a:r>
          </a:p>
          <a:p>
            <a:r>
              <a:rPr lang="en-US" sz="1800" b="0" dirty="0" smtClean="0"/>
              <a:t>In Motion Magazine</a:t>
            </a:r>
          </a:p>
          <a:p>
            <a:r>
              <a:rPr lang="en-US" sz="1800" b="0" dirty="0" smtClean="0"/>
              <a:t>Campaign for America’s Future</a:t>
            </a:r>
          </a:p>
          <a:p>
            <a:r>
              <a:rPr lang="en-US" sz="1800" b="0" dirty="0" smtClean="0"/>
              <a:t>Young People For</a:t>
            </a:r>
          </a:p>
          <a:p>
            <a:r>
              <a:rPr lang="en-US" sz="1800" b="0" dirty="0" err="1" smtClean="0"/>
              <a:t>OneAmerica</a:t>
            </a:r>
            <a:endParaRPr lang="en-US" sz="1800" b="0" dirty="0" smtClean="0"/>
          </a:p>
          <a:p>
            <a:r>
              <a:rPr lang="en-US" sz="1800" b="0" dirty="0" smtClean="0"/>
              <a:t>Student-</a:t>
            </a:r>
            <a:r>
              <a:rPr lang="en-US" sz="1800" b="0" dirty="0" err="1" smtClean="0"/>
              <a:t>Farmworker</a:t>
            </a:r>
            <a:r>
              <a:rPr lang="en-US" sz="1800" b="0" dirty="0" smtClean="0"/>
              <a:t> Alliance</a:t>
            </a:r>
          </a:p>
          <a:p>
            <a:r>
              <a:rPr lang="en-US" sz="1800" b="0" dirty="0" smtClean="0"/>
              <a:t>National Council on Research for Women</a:t>
            </a:r>
          </a:p>
          <a:p>
            <a:r>
              <a:rPr lang="en-US" sz="1800" b="0" dirty="0" smtClean="0"/>
              <a:t>WhiteHouse2.org</a:t>
            </a:r>
          </a:p>
          <a:p>
            <a:r>
              <a:rPr lang="en-US" sz="1800" b="0" dirty="0" smtClean="0"/>
              <a:t>Center for Health and Gender Equity</a:t>
            </a:r>
          </a:p>
          <a:p>
            <a:pPr>
              <a:buNone/>
            </a:pPr>
            <a:endParaRPr lang="en-US" b="0" dirty="0" smtClean="0"/>
          </a:p>
          <a:p>
            <a:pPr algn="r">
              <a:buNone/>
            </a:pPr>
            <a:r>
              <a:rPr lang="en-US" sz="2000" dirty="0" smtClean="0">
                <a:latin typeface="Century Gothic (Body)"/>
                <a:cs typeface="Century Gothic (Body)"/>
              </a:rPr>
              <a:t>…and many more to come!</a:t>
            </a:r>
          </a:p>
        </p:txBody>
      </p:sp>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3" end="13"/>
                                            </p:txEl>
                                          </p:spTgt>
                                        </p:tgtEl>
                                      </p:cBhvr>
                                    </p:animEffect>
                                    <p:animScale>
                                      <p:cBhvr>
                                        <p:cTn id="12" dur="250" autoRev="1" fill="hold"/>
                                        <p:tgtEl>
                                          <p:spTgt spid="3">
                                            <p:txEl>
                                              <p:pRg st="13" end="1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32CF6801-AB26-3445-B739-1E860CC59BE8}" type="slidenum">
              <a:rPr lang="en-US">
                <a:latin typeface="Arial" pitchFamily="-65" charset="0"/>
                <a:ea typeface="ＭＳ Ｐゴシック" pitchFamily="-65" charset="-128"/>
                <a:cs typeface="ＭＳ Ｐゴシック" pitchFamily="-65" charset="-128"/>
              </a:rPr>
              <a:pPr/>
              <a:t>12</a:t>
            </a:fld>
            <a:endParaRPr lang="en-US">
              <a:latin typeface="Arial" pitchFamily="-65" charset="0"/>
              <a:ea typeface="ＭＳ Ｐゴシック" pitchFamily="-65" charset="-128"/>
              <a:cs typeface="ＭＳ Ｐゴシック" pitchFamily="-65" charset="-128"/>
            </a:endParaRPr>
          </a:p>
        </p:txBody>
      </p:sp>
      <p:sp>
        <p:nvSpPr>
          <p:cNvPr id="54277" name="Title 6"/>
          <p:cNvSpPr>
            <a:spLocks noGrp="1"/>
          </p:cNvSpPr>
          <p:nvPr>
            <p:ph type="title"/>
          </p:nvPr>
        </p:nvSpPr>
        <p:spPr/>
        <p:txBody>
          <a:bodyPr/>
          <a:lstStyle/>
          <a:p>
            <a:pPr eaLnBrk="1" hangingPunct="1"/>
            <a:r>
              <a:rPr lang="en-US" dirty="0" smtClean="0">
                <a:ea typeface="ＭＳ Ｐゴシック" pitchFamily="-65" charset="-128"/>
                <a:cs typeface="ＭＳ Ｐゴシック" pitchFamily="-65" charset="-128"/>
              </a:rPr>
              <a:t>Tools of the trade</a:t>
            </a:r>
            <a:endParaRPr lang="en-US" dirty="0">
              <a:ea typeface="ＭＳ Ｐゴシック" pitchFamily="-65" charset="-128"/>
              <a:cs typeface="ＭＳ Ｐゴシック" pitchFamily="-65" charset="-128"/>
            </a:endParaRPr>
          </a:p>
        </p:txBody>
      </p:sp>
      <p:sp>
        <p:nvSpPr>
          <p:cNvPr id="54278" name="Text Box 7"/>
          <p:cNvSpPr txBox="1">
            <a:spLocks noChangeArrowheads="1"/>
          </p:cNvSpPr>
          <p:nvPr/>
        </p:nvSpPr>
        <p:spPr bwMode="auto">
          <a:xfrm>
            <a:off x="457200" y="958850"/>
            <a:ext cx="8229600" cy="400110"/>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pPr>
            <a:r>
              <a:rPr lang="en-US" sz="2000" b="1" dirty="0" smtClean="0">
                <a:solidFill>
                  <a:schemeClr val="accent2"/>
                </a:solidFill>
                <a:latin typeface="Century Gothic"/>
                <a:cs typeface="Century Gothic"/>
              </a:rPr>
              <a:t>How else are we increasing your content’s reach?</a:t>
            </a:r>
            <a:endParaRPr lang="en-US" sz="2000" b="1" dirty="0">
              <a:solidFill>
                <a:schemeClr val="accent2"/>
              </a:solidFill>
              <a:latin typeface="Century Gothic"/>
              <a:cs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13</a:t>
            </a:fld>
            <a:endParaRPr lang="en-US"/>
          </a:p>
        </p:txBody>
      </p:sp>
      <p:sp>
        <p:nvSpPr>
          <p:cNvPr id="16" name="Slide Number Placeholder 3"/>
          <p:cNvSpPr txBox="1">
            <a:spLocks/>
          </p:cNvSpPr>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CF6801-AB26-3445-B739-1E860CC59BE8}" type="slidenum">
              <a:rPr kumimoji="0" lang="en-US" sz="1000" b="0" i="0" u="none" strike="noStrike" kern="1200" cap="none" spc="0" normalizeH="0" baseline="0" noProof="0" smtClean="0">
                <a:ln>
                  <a:noFill/>
                </a:ln>
                <a:solidFill>
                  <a:schemeClr val="tx1"/>
                </a:solidFill>
                <a:effectLst/>
                <a:uLnTx/>
                <a:uFillTx/>
                <a:latin typeface="Arial" pitchFamily="-65" charset="0"/>
                <a:ea typeface="ＭＳ Ｐゴシック" pitchFamily="-65" charset="-128"/>
                <a:cs typeface="ＭＳ Ｐゴシック" pitchFamily="-65"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a:ln>
                <a:noFill/>
              </a:ln>
              <a:solidFill>
                <a:schemeClr val="tx1"/>
              </a:solidFill>
              <a:effectLst/>
              <a:uLnTx/>
              <a:uFillTx/>
              <a:latin typeface="Arial" pitchFamily="-65" charset="0"/>
              <a:ea typeface="ＭＳ Ｐゴシック" pitchFamily="-65" charset="-128"/>
              <a:cs typeface="ＭＳ Ｐゴシック" pitchFamily="-65" charset="-128"/>
            </a:endParaRPr>
          </a:p>
        </p:txBody>
      </p:sp>
      <p:sp>
        <p:nvSpPr>
          <p:cNvPr id="18" name="Title 6"/>
          <p:cNvSpPr>
            <a:spLocks noGrp="1"/>
          </p:cNvSpPr>
          <p:nvPr>
            <p:ph type="title"/>
          </p:nvPr>
        </p:nvSpPr>
        <p:spPr>
          <a:xfrm>
            <a:off x="457200" y="274638"/>
            <a:ext cx="8229600" cy="563562"/>
          </a:xfrm>
        </p:spPr>
        <p:txBody>
          <a:bodyPr/>
          <a:lstStyle/>
          <a:p>
            <a:pPr eaLnBrk="1" hangingPunct="1"/>
            <a:r>
              <a:rPr lang="en-US" dirty="0" smtClean="0">
                <a:ea typeface="ＭＳ Ｐゴシック" pitchFamily="-65" charset="-128"/>
                <a:cs typeface="ＭＳ Ｐゴシック" pitchFamily="-65" charset="-128"/>
              </a:rPr>
              <a:t>Tools of the trade</a:t>
            </a:r>
            <a:endParaRPr lang="en-US" dirty="0">
              <a:ea typeface="ＭＳ Ｐゴシック" pitchFamily="-65" charset="-128"/>
              <a:cs typeface="ＭＳ Ｐゴシック" pitchFamily="-65" charset="-128"/>
            </a:endParaRPr>
          </a:p>
        </p:txBody>
      </p:sp>
      <p:grpSp>
        <p:nvGrpSpPr>
          <p:cNvPr id="20" name="Group 19"/>
          <p:cNvGrpSpPr/>
          <p:nvPr/>
        </p:nvGrpSpPr>
        <p:grpSpPr>
          <a:xfrm>
            <a:off x="2514600" y="1600200"/>
            <a:ext cx="4267200" cy="4495800"/>
            <a:chOff x="787400" y="1447800"/>
            <a:chExt cx="3492500" cy="4648200"/>
          </a:xfrm>
        </p:grpSpPr>
        <p:pic>
          <p:nvPicPr>
            <p:cNvPr id="21" name="Picture 4"/>
            <p:cNvPicPr>
              <a:picLocks noChangeAspect="1" noChangeArrowheads="1"/>
            </p:cNvPicPr>
            <p:nvPr/>
          </p:nvPicPr>
          <p:blipFill>
            <a:blip r:embed="rId3"/>
            <a:srcRect t="11765" b="9244"/>
            <a:stretch>
              <a:fillRect/>
            </a:stretch>
          </p:blipFill>
          <p:spPr bwMode="auto">
            <a:xfrm>
              <a:off x="1447800" y="3200400"/>
              <a:ext cx="2832100" cy="2895600"/>
            </a:xfrm>
            <a:prstGeom prst="rect">
              <a:avLst/>
            </a:prstGeom>
            <a:noFill/>
            <a:ln w="9525">
              <a:noFill/>
              <a:miter lim="800000"/>
              <a:headEnd/>
              <a:tailEnd/>
            </a:ln>
          </p:spPr>
        </p:pic>
        <p:pic>
          <p:nvPicPr>
            <p:cNvPr id="22" name="Picture 9"/>
            <p:cNvPicPr>
              <a:picLocks noChangeAspect="1" noChangeArrowheads="1"/>
            </p:cNvPicPr>
            <p:nvPr/>
          </p:nvPicPr>
          <p:blipFill>
            <a:blip r:embed="rId4"/>
            <a:srcRect b="8333"/>
            <a:stretch>
              <a:fillRect/>
            </a:stretch>
          </p:blipFill>
          <p:spPr bwMode="auto">
            <a:xfrm>
              <a:off x="787400" y="1447800"/>
              <a:ext cx="1498600" cy="1828800"/>
            </a:xfrm>
            <a:prstGeom prst="rect">
              <a:avLst/>
            </a:prstGeom>
            <a:noFill/>
            <a:ln w="9525">
              <a:noFill/>
              <a:miter lim="800000"/>
              <a:headEnd/>
              <a:tailEnd/>
            </a:ln>
            <a:effectLst>
              <a:outerShdw blurRad="63500" dist="107763" dir="2700000" algn="ctr" rotWithShape="0">
                <a:srgbClr val="000000">
                  <a:alpha val="50000"/>
                </a:srgbClr>
              </a:outerShdw>
            </a:effectLst>
          </p:spPr>
        </p:pic>
        <p:sp>
          <p:nvSpPr>
            <p:cNvPr id="23" name="Line 10"/>
            <p:cNvSpPr>
              <a:spLocks noChangeShapeType="1"/>
            </p:cNvSpPr>
            <p:nvPr/>
          </p:nvSpPr>
          <p:spPr bwMode="auto">
            <a:xfrm>
              <a:off x="1295400" y="3124200"/>
              <a:ext cx="609600" cy="533400"/>
            </a:xfrm>
            <a:prstGeom prst="line">
              <a:avLst/>
            </a:prstGeom>
            <a:noFill/>
            <a:ln w="28575">
              <a:solidFill>
                <a:srgbClr val="FF0000"/>
              </a:solidFill>
              <a:round/>
              <a:headEnd/>
              <a:tailEnd type="triangle" w="lg" len="med"/>
            </a:ln>
          </p:spPr>
          <p:txBody>
            <a:bodyPr>
              <a:prstTxWarp prst="textNoShape">
                <a:avLst/>
              </a:prstTxWarp>
            </a:bodyPr>
            <a:lstStyle/>
            <a:p>
              <a:endParaRPr lang="en-US"/>
            </a:p>
          </p:txBody>
        </p:sp>
        <p:sp>
          <p:nvSpPr>
            <p:cNvPr id="24" name="Line 11"/>
            <p:cNvSpPr>
              <a:spLocks noChangeShapeType="1"/>
            </p:cNvSpPr>
            <p:nvPr/>
          </p:nvSpPr>
          <p:spPr bwMode="auto">
            <a:xfrm>
              <a:off x="1143000" y="3124200"/>
              <a:ext cx="990600" cy="1371600"/>
            </a:xfrm>
            <a:prstGeom prst="line">
              <a:avLst/>
            </a:prstGeom>
            <a:noFill/>
            <a:ln w="28575">
              <a:solidFill>
                <a:srgbClr val="FF0000"/>
              </a:solidFill>
              <a:round/>
              <a:headEnd/>
              <a:tailEnd type="triangle" w="lg" len="med"/>
            </a:ln>
          </p:spPr>
          <p:txBody>
            <a:bodyPr>
              <a:prstTxWarp prst="textNoShape">
                <a:avLst/>
              </a:prstTxWarp>
            </a:bodyPr>
            <a:lstStyle/>
            <a:p>
              <a:endParaRPr lang="en-US"/>
            </a:p>
          </p:txBody>
        </p:sp>
        <p:sp>
          <p:nvSpPr>
            <p:cNvPr id="25" name="Line 12"/>
            <p:cNvSpPr>
              <a:spLocks noChangeShapeType="1"/>
            </p:cNvSpPr>
            <p:nvPr/>
          </p:nvSpPr>
          <p:spPr bwMode="auto">
            <a:xfrm>
              <a:off x="1066800" y="3124200"/>
              <a:ext cx="1371600" cy="2209800"/>
            </a:xfrm>
            <a:prstGeom prst="line">
              <a:avLst/>
            </a:prstGeom>
            <a:noFill/>
            <a:ln w="28575">
              <a:solidFill>
                <a:srgbClr val="FF0000"/>
              </a:solidFill>
              <a:round/>
              <a:headEnd/>
              <a:tailEnd type="triangle" w="lg" len="med"/>
            </a:ln>
          </p:spPr>
          <p:txBody>
            <a:bodyPr>
              <a:prstTxWarp prst="textNoShape">
                <a:avLst/>
              </a:prstTxWarp>
            </a:bodyPr>
            <a:lstStyle/>
            <a:p>
              <a:endParaRPr lang="en-US"/>
            </a:p>
          </p:txBody>
        </p:sp>
      </p:grpSp>
      <p:sp>
        <p:nvSpPr>
          <p:cNvPr id="27" name="Text Box 7"/>
          <p:cNvSpPr txBox="1">
            <a:spLocks noChangeArrowheads="1"/>
          </p:cNvSpPr>
          <p:nvPr/>
        </p:nvSpPr>
        <p:spPr bwMode="auto">
          <a:xfrm>
            <a:off x="457200" y="958850"/>
            <a:ext cx="8229600" cy="400110"/>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pPr>
            <a:r>
              <a:rPr lang="en-US" sz="2000" b="1" dirty="0" smtClean="0">
                <a:solidFill>
                  <a:schemeClr val="accent2"/>
                </a:solidFill>
                <a:latin typeface="Century Gothic"/>
                <a:cs typeface="Century Gothic"/>
              </a:rPr>
              <a:t>How else are we increasing your content’s reach?</a:t>
            </a:r>
            <a:endParaRPr lang="en-US" sz="2000" b="1" dirty="0">
              <a:solidFill>
                <a:schemeClr val="accent2"/>
              </a:solidFill>
              <a:latin typeface="Century Gothic"/>
              <a:cs typeface="Century Goth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14</a:t>
            </a:fld>
            <a:endParaRPr lang="en-US"/>
          </a:p>
        </p:txBody>
      </p:sp>
      <p:pic>
        <p:nvPicPr>
          <p:cNvPr id="5" name="Picture 4" descr="Picture 2.png"/>
          <p:cNvPicPr>
            <a:picLocks noChangeAspect="1"/>
          </p:cNvPicPr>
          <p:nvPr/>
        </p:nvPicPr>
        <p:blipFill>
          <a:blip r:embed="rId3"/>
          <a:stretch>
            <a:fillRect/>
          </a:stretch>
        </p:blipFill>
        <p:spPr>
          <a:xfrm>
            <a:off x="1905000" y="1600200"/>
            <a:ext cx="5263796" cy="4495800"/>
          </a:xfrm>
          <a:prstGeom prst="rect">
            <a:avLst/>
          </a:prstGeom>
          <a:ln>
            <a:noFill/>
          </a:ln>
          <a:effectLst>
            <a:outerShdw blurRad="292100" dist="139700" dir="2700000" algn="tl" rotWithShape="0">
              <a:srgbClr val="333333">
                <a:alpha val="65000"/>
              </a:srgbClr>
            </a:outerShdw>
          </a:effectLst>
        </p:spPr>
      </p:pic>
      <p:sp>
        <p:nvSpPr>
          <p:cNvPr id="6" name="Title 6"/>
          <p:cNvSpPr>
            <a:spLocks noGrp="1"/>
          </p:cNvSpPr>
          <p:nvPr>
            <p:ph type="title"/>
          </p:nvPr>
        </p:nvSpPr>
        <p:spPr>
          <a:xfrm>
            <a:off x="457200" y="274638"/>
            <a:ext cx="8229600" cy="563562"/>
          </a:xfrm>
        </p:spPr>
        <p:txBody>
          <a:bodyPr/>
          <a:lstStyle/>
          <a:p>
            <a:pPr eaLnBrk="1" hangingPunct="1"/>
            <a:r>
              <a:rPr lang="en-US" dirty="0" smtClean="0">
                <a:ea typeface="ＭＳ Ｐゴシック" pitchFamily="-65" charset="-128"/>
                <a:cs typeface="ＭＳ Ｐゴシック" pitchFamily="-65" charset="-128"/>
              </a:rPr>
              <a:t>Tools of the trade</a:t>
            </a:r>
            <a:endParaRPr lang="en-US" dirty="0">
              <a:ea typeface="ＭＳ Ｐゴシック" pitchFamily="-65" charset="-128"/>
              <a:cs typeface="ＭＳ Ｐゴシック" pitchFamily="-65" charset="-128"/>
            </a:endParaRPr>
          </a:p>
        </p:txBody>
      </p:sp>
      <p:sp>
        <p:nvSpPr>
          <p:cNvPr id="7" name="Text Box 7"/>
          <p:cNvSpPr txBox="1">
            <a:spLocks noChangeArrowheads="1"/>
          </p:cNvSpPr>
          <p:nvPr/>
        </p:nvSpPr>
        <p:spPr bwMode="auto">
          <a:xfrm>
            <a:off x="457200" y="958850"/>
            <a:ext cx="8229600" cy="400110"/>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pPr>
            <a:r>
              <a:rPr lang="en-US" sz="2000" b="1" dirty="0" smtClean="0">
                <a:solidFill>
                  <a:schemeClr val="accent2"/>
                </a:solidFill>
                <a:latin typeface="Century Gothic"/>
                <a:cs typeface="Century Gothic"/>
              </a:rPr>
              <a:t>How else are we increasing your content’s reach?</a:t>
            </a:r>
            <a:endParaRPr lang="en-US" sz="2000" b="1" dirty="0">
              <a:solidFill>
                <a:schemeClr val="accent2"/>
              </a:solidFill>
              <a:latin typeface="Century Gothic"/>
              <a:cs typeface="Century Gothic"/>
            </a:endParaRPr>
          </a:p>
        </p:txBody>
      </p:sp>
      <p:sp>
        <p:nvSpPr>
          <p:cNvPr id="8" name="Oval 7"/>
          <p:cNvSpPr/>
          <p:nvPr/>
        </p:nvSpPr>
        <p:spPr>
          <a:xfrm rot="16200000">
            <a:off x="1752600" y="3733800"/>
            <a:ext cx="2133600" cy="2743200"/>
          </a:xfrm>
          <a:prstGeom prst="ellipse">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15</a:t>
            </a:fld>
            <a:endParaRPr lang="en-US"/>
          </a:p>
        </p:txBody>
      </p:sp>
      <p:sp>
        <p:nvSpPr>
          <p:cNvPr id="5" name="Title 6"/>
          <p:cNvSpPr>
            <a:spLocks noGrp="1"/>
          </p:cNvSpPr>
          <p:nvPr>
            <p:ph type="title"/>
          </p:nvPr>
        </p:nvSpPr>
        <p:spPr>
          <a:xfrm>
            <a:off x="457200" y="274638"/>
            <a:ext cx="8229600" cy="563562"/>
          </a:xfrm>
        </p:spPr>
        <p:txBody>
          <a:bodyPr/>
          <a:lstStyle/>
          <a:p>
            <a:pPr eaLnBrk="1" hangingPunct="1"/>
            <a:r>
              <a:rPr lang="en-US" dirty="0" smtClean="0">
                <a:ea typeface="ＭＳ Ｐゴシック" pitchFamily="-65" charset="-128"/>
                <a:cs typeface="ＭＳ Ｐゴシック" pitchFamily="-65" charset="-128"/>
              </a:rPr>
              <a:t>Tools of the trade</a:t>
            </a:r>
            <a:endParaRPr lang="en-US" dirty="0">
              <a:ea typeface="ＭＳ Ｐゴシック" pitchFamily="-65" charset="-128"/>
              <a:cs typeface="ＭＳ Ｐゴシック" pitchFamily="-65" charset="-128"/>
            </a:endParaRPr>
          </a:p>
        </p:txBody>
      </p:sp>
      <p:sp>
        <p:nvSpPr>
          <p:cNvPr id="6" name="Text Box 7"/>
          <p:cNvSpPr txBox="1">
            <a:spLocks noChangeArrowheads="1"/>
          </p:cNvSpPr>
          <p:nvPr/>
        </p:nvSpPr>
        <p:spPr bwMode="auto">
          <a:xfrm>
            <a:off x="457200" y="958850"/>
            <a:ext cx="8229600" cy="400110"/>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pPr>
            <a:r>
              <a:rPr lang="en-US" sz="2000" b="1" dirty="0" smtClean="0">
                <a:solidFill>
                  <a:schemeClr val="accent2"/>
                </a:solidFill>
                <a:latin typeface="Century Gothic"/>
                <a:cs typeface="Century Gothic"/>
              </a:rPr>
              <a:t>How else are we increasing your content’s reach?</a:t>
            </a:r>
            <a:endParaRPr lang="en-US" sz="2000" b="1" dirty="0">
              <a:solidFill>
                <a:schemeClr val="accent2"/>
              </a:solidFill>
              <a:latin typeface="Century Gothic"/>
              <a:cs typeface="Century Gothic"/>
            </a:endParaRPr>
          </a:p>
        </p:txBody>
      </p:sp>
      <p:pic>
        <p:nvPicPr>
          <p:cNvPr id="7" name="Picture 6" descr="Picture 1.png"/>
          <p:cNvPicPr>
            <a:picLocks noChangeAspect="1"/>
          </p:cNvPicPr>
          <p:nvPr/>
        </p:nvPicPr>
        <p:blipFill>
          <a:blip r:embed="rId3"/>
          <a:stretch>
            <a:fillRect/>
          </a:stretch>
        </p:blipFill>
        <p:spPr>
          <a:xfrm>
            <a:off x="533400" y="1599905"/>
            <a:ext cx="7857727" cy="4191295"/>
          </a:xfrm>
          <a:prstGeom prst="rect">
            <a:avLst/>
          </a:prstGeom>
          <a:ln>
            <a:noFill/>
          </a:ln>
          <a:effectLst>
            <a:outerShdw blurRad="292100" dist="139700" dir="2700000" algn="tl" rotWithShape="0">
              <a:srgbClr val="333333">
                <a:alpha val="65000"/>
              </a:srgbClr>
            </a:outerShdw>
          </a:effectLst>
        </p:spPr>
      </p:pic>
      <p:sp>
        <p:nvSpPr>
          <p:cNvPr id="14" name="Oval 13"/>
          <p:cNvSpPr/>
          <p:nvPr/>
        </p:nvSpPr>
        <p:spPr>
          <a:xfrm>
            <a:off x="4114800" y="3352800"/>
            <a:ext cx="1981200" cy="2590800"/>
          </a:xfrm>
          <a:prstGeom prst="ellipse">
            <a:avLst/>
          </a:prstGeom>
          <a:no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C38B4EC0-4C8F-DE4C-9E92-858D84DC043E}" type="slidenum">
              <a:rPr lang="en-US">
                <a:latin typeface="Arial" pitchFamily="-65" charset="0"/>
                <a:ea typeface="ＭＳ Ｐゴシック" pitchFamily="-65" charset="-128"/>
                <a:cs typeface="ＭＳ Ｐゴシック" pitchFamily="-65" charset="-128"/>
              </a:rPr>
              <a:pPr/>
              <a:t>16</a:t>
            </a:fld>
            <a:endParaRPr lang="en-US">
              <a:latin typeface="Arial" pitchFamily="-65" charset="0"/>
              <a:ea typeface="ＭＳ Ｐゴシック" pitchFamily="-65" charset="-128"/>
              <a:cs typeface="ＭＳ Ｐゴシック" pitchFamily="-65" charset="-128"/>
            </a:endParaRPr>
          </a:p>
        </p:txBody>
      </p:sp>
      <p:sp>
        <p:nvSpPr>
          <p:cNvPr id="58371" name="Title 4"/>
          <p:cNvSpPr>
            <a:spLocks noGrp="1"/>
          </p:cNvSpPr>
          <p:nvPr>
            <p:ph type="title"/>
          </p:nvPr>
        </p:nvSpPr>
        <p:spPr/>
        <p:txBody>
          <a:bodyPr/>
          <a:lstStyle/>
          <a:p>
            <a:pPr eaLnBrk="1" hangingPunct="1"/>
            <a:r>
              <a:rPr lang="en-US" dirty="0" err="1">
                <a:ea typeface="ＭＳ Ｐゴシック" pitchFamily="-65" charset="-128"/>
                <a:cs typeface="ＭＳ Ｐゴシック" pitchFamily="-65" charset="-128"/>
              </a:rPr>
              <a:t>Facebook</a:t>
            </a:r>
            <a:r>
              <a:rPr lang="en-US" dirty="0">
                <a:ea typeface="ＭＳ Ｐゴシック" pitchFamily="-65" charset="-128"/>
                <a:cs typeface="ＭＳ Ｐゴシック" pitchFamily="-65" charset="-128"/>
              </a:rPr>
              <a:t> – Page &amp; </a:t>
            </a:r>
            <a:r>
              <a:rPr lang="en-US" dirty="0" smtClean="0">
                <a:ea typeface="ＭＳ Ｐゴシック" pitchFamily="-65" charset="-128"/>
                <a:cs typeface="ＭＳ Ｐゴシック" pitchFamily="-65" charset="-128"/>
              </a:rPr>
              <a:t>Applications</a:t>
            </a:r>
            <a:endParaRPr lang="en-US" dirty="0">
              <a:ea typeface="ＭＳ Ｐゴシック" pitchFamily="-65" charset="-128"/>
              <a:cs typeface="ＭＳ Ｐゴシック" pitchFamily="-65" charset="-128"/>
            </a:endParaRPr>
          </a:p>
        </p:txBody>
      </p:sp>
      <p:sp>
        <p:nvSpPr>
          <p:cNvPr id="58372" name="Text Box 5"/>
          <p:cNvSpPr txBox="1">
            <a:spLocks noChangeArrowheads="1"/>
          </p:cNvSpPr>
          <p:nvPr/>
        </p:nvSpPr>
        <p:spPr bwMode="auto">
          <a:xfrm>
            <a:off x="381000" y="2057400"/>
            <a:ext cx="8305800" cy="366713"/>
          </a:xfrm>
          <a:prstGeom prst="rect">
            <a:avLst/>
          </a:prstGeom>
          <a:noFill/>
          <a:ln w="9525">
            <a:noFill/>
            <a:miter lim="800000"/>
            <a:headEnd/>
            <a:tailEnd/>
          </a:ln>
        </p:spPr>
        <p:txBody>
          <a:bodyPr>
            <a:prstTxWarp prst="textNoShape">
              <a:avLst/>
            </a:prstTxWarp>
            <a:spAutoFit/>
          </a:bodyPr>
          <a:lstStyle/>
          <a:p>
            <a:pPr>
              <a:lnSpc>
                <a:spcPct val="100000"/>
              </a:lnSpc>
              <a:spcBef>
                <a:spcPct val="50000"/>
              </a:spcBef>
            </a:pPr>
            <a:endParaRPr lang="en-US"/>
          </a:p>
        </p:txBody>
      </p:sp>
      <p:grpSp>
        <p:nvGrpSpPr>
          <p:cNvPr id="58375" name="Group 12"/>
          <p:cNvGrpSpPr>
            <a:grpSpLocks/>
          </p:cNvGrpSpPr>
          <p:nvPr/>
        </p:nvGrpSpPr>
        <p:grpSpPr bwMode="auto">
          <a:xfrm>
            <a:off x="304800" y="990600"/>
            <a:ext cx="2667000" cy="5257800"/>
            <a:chOff x="192" y="720"/>
            <a:chExt cx="1576" cy="3200"/>
          </a:xfrm>
        </p:grpSpPr>
        <p:pic>
          <p:nvPicPr>
            <p:cNvPr id="58376" name="Picture 7"/>
            <p:cNvPicPr>
              <a:picLocks noChangeAspect="1" noChangeArrowheads="1"/>
            </p:cNvPicPr>
            <p:nvPr/>
          </p:nvPicPr>
          <p:blipFill>
            <a:blip r:embed="rId3"/>
            <a:srcRect l="5455" t="24243" r="34546" b="17575"/>
            <a:stretch>
              <a:fillRect/>
            </a:stretch>
          </p:blipFill>
          <p:spPr bwMode="auto">
            <a:xfrm>
              <a:off x="240" y="720"/>
              <a:ext cx="1488" cy="1082"/>
            </a:xfrm>
            <a:prstGeom prst="rect">
              <a:avLst/>
            </a:prstGeom>
            <a:noFill/>
            <a:ln w="9525">
              <a:noFill/>
              <a:miter lim="800000"/>
              <a:headEnd/>
              <a:tailEnd/>
            </a:ln>
          </p:spPr>
        </p:pic>
        <p:pic>
          <p:nvPicPr>
            <p:cNvPr id="58377" name="Picture 10"/>
            <p:cNvPicPr>
              <a:picLocks noChangeAspect="1" noChangeArrowheads="1"/>
            </p:cNvPicPr>
            <p:nvPr/>
          </p:nvPicPr>
          <p:blipFill>
            <a:blip r:embed="rId4"/>
            <a:srcRect r="31035"/>
            <a:stretch>
              <a:fillRect/>
            </a:stretch>
          </p:blipFill>
          <p:spPr bwMode="auto">
            <a:xfrm>
              <a:off x="192" y="1824"/>
              <a:ext cx="1576" cy="1142"/>
            </a:xfrm>
            <a:prstGeom prst="rect">
              <a:avLst/>
            </a:prstGeom>
            <a:noFill/>
            <a:ln w="9525">
              <a:noFill/>
              <a:miter lim="800000"/>
              <a:headEnd/>
              <a:tailEnd/>
            </a:ln>
          </p:spPr>
        </p:pic>
        <p:pic>
          <p:nvPicPr>
            <p:cNvPr id="58378" name="Picture 11"/>
            <p:cNvPicPr>
              <a:picLocks noChangeAspect="1" noChangeArrowheads="1"/>
            </p:cNvPicPr>
            <p:nvPr/>
          </p:nvPicPr>
          <p:blipFill>
            <a:blip r:embed="rId5"/>
            <a:srcRect t="16954"/>
            <a:stretch>
              <a:fillRect/>
            </a:stretch>
          </p:blipFill>
          <p:spPr bwMode="auto">
            <a:xfrm>
              <a:off x="240" y="2928"/>
              <a:ext cx="1488" cy="992"/>
            </a:xfrm>
            <a:prstGeom prst="rect">
              <a:avLst/>
            </a:prstGeom>
            <a:noFill/>
            <a:ln w="9525">
              <a:noFill/>
              <a:miter lim="800000"/>
              <a:headEnd/>
              <a:tailEnd/>
            </a:ln>
          </p:spPr>
        </p:pic>
      </p:grpSp>
      <p:pic>
        <p:nvPicPr>
          <p:cNvPr id="58373" name="Picture 9"/>
          <p:cNvPicPr>
            <a:picLocks noChangeAspect="1" noChangeArrowheads="1"/>
          </p:cNvPicPr>
          <p:nvPr/>
        </p:nvPicPr>
        <p:blipFill>
          <a:blip r:embed="rId6"/>
          <a:srcRect r="5393"/>
          <a:stretch>
            <a:fillRect/>
          </a:stretch>
        </p:blipFill>
        <p:spPr bwMode="auto">
          <a:xfrm>
            <a:off x="2041944" y="3352800"/>
            <a:ext cx="2834856" cy="1926751"/>
          </a:xfrm>
          <a:prstGeom prst="rect">
            <a:avLst/>
          </a:prstGeom>
          <a:noFill/>
          <a:ln w="9525">
            <a:solidFill>
              <a:schemeClr val="bg2"/>
            </a:solidFill>
            <a:miter lim="800000"/>
            <a:headEnd/>
            <a:tailEnd/>
          </a:ln>
        </p:spPr>
      </p:pic>
      <p:pic>
        <p:nvPicPr>
          <p:cNvPr id="40968" name="Picture 8"/>
          <p:cNvPicPr>
            <a:picLocks noChangeAspect="1" noChangeArrowheads="1"/>
          </p:cNvPicPr>
          <p:nvPr/>
        </p:nvPicPr>
        <p:blipFill>
          <a:blip r:embed="rId7"/>
          <a:srcRect b="27499"/>
          <a:stretch>
            <a:fillRect/>
          </a:stretch>
        </p:blipFill>
        <p:spPr bwMode="auto">
          <a:xfrm>
            <a:off x="3330983" y="4907770"/>
            <a:ext cx="1393417" cy="1264430"/>
          </a:xfrm>
          <a:prstGeom prst="rect">
            <a:avLst/>
          </a:prstGeom>
          <a:noFill/>
          <a:ln w="9525">
            <a:solidFill>
              <a:schemeClr val="bg2"/>
            </a:solidFill>
            <a:miter lim="800000"/>
            <a:headEnd/>
            <a:tailEnd/>
          </a:ln>
          <a:effectLst>
            <a:outerShdw blurRad="63500" dist="107763" dir="2700000" algn="ctr" rotWithShape="0">
              <a:schemeClr val="bg2">
                <a:alpha val="50000"/>
              </a:schemeClr>
            </a:outerShdw>
          </a:effectLst>
        </p:spPr>
      </p:pic>
      <p:pic>
        <p:nvPicPr>
          <p:cNvPr id="11" name="Picture 10" descr="Picture 1.png"/>
          <p:cNvPicPr>
            <a:picLocks noChangeAspect="1"/>
          </p:cNvPicPr>
          <p:nvPr/>
        </p:nvPicPr>
        <p:blipFill>
          <a:blip r:embed="rId8"/>
          <a:stretch>
            <a:fillRect/>
          </a:stretch>
        </p:blipFill>
        <p:spPr>
          <a:xfrm>
            <a:off x="4545138" y="990600"/>
            <a:ext cx="3760662" cy="2286000"/>
          </a:xfrm>
          <a:prstGeom prst="rect">
            <a:avLst/>
          </a:prstGeom>
          <a:effectLst>
            <a:outerShdw blurRad="50800" dist="38100" dir="2700000" algn="br">
              <a:srgbClr val="000000">
                <a:alpha val="43000"/>
              </a:srgbClr>
            </a:outerShdw>
          </a:effectLst>
        </p:spPr>
      </p:pic>
      <p:pic>
        <p:nvPicPr>
          <p:cNvPr id="12" name="Picture 11" descr="Picture 7.png"/>
          <p:cNvPicPr>
            <a:picLocks noChangeAspect="1"/>
          </p:cNvPicPr>
          <p:nvPr/>
        </p:nvPicPr>
        <p:blipFill>
          <a:blip r:embed="rId9"/>
          <a:stretch>
            <a:fillRect/>
          </a:stretch>
        </p:blipFill>
        <p:spPr>
          <a:xfrm>
            <a:off x="5433201" y="2819400"/>
            <a:ext cx="2339199" cy="3124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13CCA1CF-933D-6841-BDFE-DB660947E68B}" type="slidenum">
              <a:rPr lang="en-US">
                <a:latin typeface="Arial" pitchFamily="-65" charset="0"/>
                <a:ea typeface="ＭＳ Ｐゴシック" pitchFamily="-65" charset="-128"/>
                <a:cs typeface="ＭＳ Ｐゴシック" pitchFamily="-65" charset="-128"/>
              </a:rPr>
              <a:pPr/>
              <a:t>17</a:t>
            </a:fld>
            <a:endParaRPr lang="en-US">
              <a:latin typeface="Arial" pitchFamily="-65" charset="0"/>
              <a:ea typeface="ＭＳ Ｐゴシック" pitchFamily="-65" charset="-128"/>
              <a:cs typeface="ＭＳ Ｐゴシック" pitchFamily="-65" charset="-128"/>
            </a:endParaRPr>
          </a:p>
        </p:txBody>
      </p:sp>
      <p:sp>
        <p:nvSpPr>
          <p:cNvPr id="56323" name="Title 3"/>
          <p:cNvSpPr>
            <a:spLocks noGrp="1"/>
          </p:cNvSpPr>
          <p:nvPr>
            <p:ph type="title"/>
          </p:nvPr>
        </p:nvSpPr>
        <p:spPr/>
        <p:txBody>
          <a:bodyPr/>
          <a:lstStyle/>
          <a:p>
            <a:pPr eaLnBrk="1" hangingPunct="1"/>
            <a:r>
              <a:rPr lang="en-US" dirty="0" smtClean="0">
                <a:ea typeface="ＭＳ Ｐゴシック" pitchFamily="-65" charset="-128"/>
                <a:cs typeface="ＭＳ Ｐゴシック" pitchFamily="-65" charset="-128"/>
              </a:rPr>
              <a:t>Other Promotions</a:t>
            </a:r>
            <a:endParaRPr lang="en-US" dirty="0">
              <a:ea typeface="ＭＳ Ｐゴシック" pitchFamily="-65" charset="-128"/>
              <a:cs typeface="ＭＳ Ｐゴシック" pitchFamily="-65" charset="-128"/>
            </a:endParaRPr>
          </a:p>
        </p:txBody>
      </p:sp>
      <p:sp>
        <p:nvSpPr>
          <p:cNvPr id="56324" name="TextBox 4"/>
          <p:cNvSpPr txBox="1">
            <a:spLocks noChangeArrowheads="1"/>
          </p:cNvSpPr>
          <p:nvPr/>
        </p:nvSpPr>
        <p:spPr bwMode="auto">
          <a:xfrm>
            <a:off x="2667000" y="2209800"/>
            <a:ext cx="2133600" cy="1077218"/>
          </a:xfrm>
          <a:prstGeom prst="rect">
            <a:avLst/>
          </a:prstGeom>
          <a:noFill/>
          <a:ln w="9525">
            <a:noFill/>
            <a:miter lim="800000"/>
            <a:headEnd/>
            <a:tailEnd/>
          </a:ln>
        </p:spPr>
        <p:txBody>
          <a:bodyPr wrap="square">
            <a:prstTxWarp prst="textNoShape">
              <a:avLst/>
            </a:prstTxWarp>
            <a:spAutoFit/>
          </a:bodyPr>
          <a:lstStyle/>
          <a:p>
            <a:pPr>
              <a:lnSpc>
                <a:spcPct val="100000"/>
              </a:lnSpc>
              <a:spcBef>
                <a:spcPct val="0"/>
              </a:spcBef>
              <a:buFontTx/>
              <a:buChar char="•"/>
            </a:pPr>
            <a:r>
              <a:rPr lang="en-US" sz="1600" dirty="0"/>
              <a:t> Efficient advertising</a:t>
            </a:r>
          </a:p>
          <a:p>
            <a:pPr>
              <a:lnSpc>
                <a:spcPct val="100000"/>
              </a:lnSpc>
              <a:spcBef>
                <a:spcPct val="0"/>
              </a:spcBef>
              <a:buFontTx/>
              <a:buChar char="•"/>
            </a:pPr>
            <a:r>
              <a:rPr lang="en-US" sz="1600" dirty="0"/>
              <a:t> $0.16</a:t>
            </a:r>
            <a:r>
              <a:rPr lang="en-US" sz="1600" dirty="0" smtClean="0"/>
              <a:t> CPC</a:t>
            </a:r>
          </a:p>
          <a:p>
            <a:pPr>
              <a:lnSpc>
                <a:spcPct val="100000"/>
              </a:lnSpc>
              <a:spcBef>
                <a:spcPct val="0"/>
              </a:spcBef>
            </a:pPr>
            <a:endParaRPr lang="en-US" sz="1600" dirty="0"/>
          </a:p>
          <a:p>
            <a:pPr>
              <a:lnSpc>
                <a:spcPct val="100000"/>
              </a:lnSpc>
              <a:spcBef>
                <a:spcPct val="0"/>
              </a:spcBef>
            </a:pPr>
            <a:endParaRPr lang="en-US" sz="1600" dirty="0"/>
          </a:p>
        </p:txBody>
      </p:sp>
      <p:pic>
        <p:nvPicPr>
          <p:cNvPr id="56325" name="Picture 5"/>
          <p:cNvPicPr>
            <a:picLocks noChangeAspect="1" noChangeArrowheads="1"/>
          </p:cNvPicPr>
          <p:nvPr/>
        </p:nvPicPr>
        <p:blipFill>
          <a:blip r:embed="rId3"/>
          <a:srcRect/>
          <a:stretch>
            <a:fillRect/>
          </a:stretch>
        </p:blipFill>
        <p:spPr bwMode="auto">
          <a:xfrm>
            <a:off x="533400" y="1371600"/>
            <a:ext cx="1676400" cy="692150"/>
          </a:xfrm>
          <a:prstGeom prst="rect">
            <a:avLst/>
          </a:prstGeom>
          <a:noFill/>
          <a:ln w="9525">
            <a:noFill/>
            <a:miter lim="800000"/>
            <a:headEnd/>
            <a:tailEnd/>
          </a:ln>
        </p:spPr>
      </p:pic>
      <p:sp>
        <p:nvSpPr>
          <p:cNvPr id="56326" name="Text Box 6"/>
          <p:cNvSpPr txBox="1">
            <a:spLocks noChangeArrowheads="1"/>
          </p:cNvSpPr>
          <p:nvPr/>
        </p:nvSpPr>
        <p:spPr bwMode="auto">
          <a:xfrm>
            <a:off x="5029200" y="2438400"/>
            <a:ext cx="2057400" cy="808683"/>
          </a:xfrm>
          <a:prstGeom prst="rect">
            <a:avLst/>
          </a:prstGeom>
          <a:noFill/>
          <a:ln w="9525">
            <a:noFill/>
            <a:miter lim="800000"/>
            <a:headEnd/>
            <a:tailEnd/>
          </a:ln>
        </p:spPr>
        <p:txBody>
          <a:bodyPr wrap="square">
            <a:prstTxWarp prst="textNoShape">
              <a:avLst/>
            </a:prstTxWarp>
            <a:spAutoFit/>
          </a:bodyPr>
          <a:lstStyle/>
          <a:p>
            <a:pPr>
              <a:lnSpc>
                <a:spcPct val="85000"/>
              </a:lnSpc>
              <a:buFontTx/>
              <a:buChar char="•"/>
            </a:pPr>
            <a:r>
              <a:rPr lang="en-US" sz="1600" dirty="0"/>
              <a:t> Highly targeted audience</a:t>
            </a:r>
          </a:p>
          <a:p>
            <a:pPr>
              <a:lnSpc>
                <a:spcPct val="85000"/>
              </a:lnSpc>
              <a:buFontTx/>
              <a:buChar char="•"/>
            </a:pPr>
            <a:r>
              <a:rPr lang="en-US" sz="1600" dirty="0"/>
              <a:t> Low-cost exposure</a:t>
            </a:r>
            <a:r>
              <a:rPr lang="en-US" dirty="0"/>
              <a:t> </a:t>
            </a:r>
          </a:p>
        </p:txBody>
      </p:sp>
      <p:graphicFrame>
        <p:nvGraphicFramePr>
          <p:cNvPr id="39964" name="Group 28"/>
          <p:cNvGraphicFramePr>
            <a:graphicFrameLocks noGrp="1"/>
          </p:cNvGraphicFramePr>
          <p:nvPr/>
        </p:nvGraphicFramePr>
        <p:xfrm>
          <a:off x="2141538" y="3429000"/>
          <a:ext cx="416560" cy="304799"/>
        </p:xfrm>
        <a:graphic>
          <a:graphicData uri="http://schemas.openxmlformats.org/drawingml/2006/table">
            <a:tbl>
              <a:tblPr/>
              <a:tblGrid>
                <a:gridCol w="208280"/>
                <a:gridCol w="208280"/>
              </a:tblGrid>
              <a:tr h="303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a:ln>
                          <a:noFill/>
                        </a:ln>
                        <a:solidFill>
                          <a:schemeClr val="accent2"/>
                        </a:solidFill>
                        <a:effectLst/>
                        <a:latin typeface="Arial" pitchFamily="-112" charset="0"/>
                        <a:ea typeface="ＭＳ Ｐゴシック" pitchFamily="-112" charset="-128"/>
                        <a:cs typeface="ＭＳ Ｐゴシック" pitchFamily="-112"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accent2"/>
                        </a:solidFill>
                        <a:effectLst/>
                        <a:latin typeface="Arial" pitchFamily="-112" charset="0"/>
                        <a:ea typeface="ＭＳ Ｐゴシック" pitchFamily="-112" charset="-128"/>
                        <a:cs typeface="ＭＳ Ｐゴシック" pitchFamily="-112" charset="-128"/>
                      </a:endParaRPr>
                    </a:p>
                  </a:txBody>
                  <a:tcPr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39965" name="Group 29"/>
          <p:cNvGraphicFramePr>
            <a:graphicFrameLocks noGrp="1"/>
          </p:cNvGraphicFramePr>
          <p:nvPr/>
        </p:nvGraphicFramePr>
        <p:xfrm>
          <a:off x="2151063" y="3438525"/>
          <a:ext cx="208280" cy="304799"/>
        </p:xfrm>
        <a:graphic>
          <a:graphicData uri="http://schemas.openxmlformats.org/drawingml/2006/table">
            <a:tbl>
              <a:tblPr/>
              <a:tblGrid>
                <a:gridCol w="208280"/>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accent2"/>
                        </a:solidFill>
                        <a:effectLst/>
                        <a:latin typeface="Arial" pitchFamily="-112" charset="0"/>
                        <a:ea typeface="ＭＳ Ｐゴシック" pitchFamily="-112" charset="-128"/>
                        <a:cs typeface="ＭＳ Ｐゴシック" pitchFamily="-112" charset="-12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968" name="Picture 32"/>
          <p:cNvPicPr>
            <a:picLocks noChangeAspect="1" noChangeArrowheads="1"/>
          </p:cNvPicPr>
          <p:nvPr/>
        </p:nvPicPr>
        <p:blipFill>
          <a:blip r:embed="rId4"/>
          <a:srcRect/>
          <a:stretch>
            <a:fillRect/>
          </a:stretch>
        </p:blipFill>
        <p:spPr bwMode="auto">
          <a:xfrm>
            <a:off x="2362200" y="1371600"/>
            <a:ext cx="1981200" cy="630238"/>
          </a:xfrm>
          <a:prstGeom prst="rect">
            <a:avLst/>
          </a:prstGeom>
          <a:noFill/>
          <a:ln w="12700">
            <a:solidFill>
              <a:schemeClr val="bg2"/>
            </a:solidFill>
            <a:miter lim="800000"/>
            <a:headEnd/>
            <a:tailEnd/>
          </a:ln>
          <a:effectLst>
            <a:outerShdw blurRad="63500" dist="107763" dir="2700000" algn="ctr" rotWithShape="0">
              <a:srgbClr val="000000">
                <a:alpha val="50000"/>
              </a:srgbClr>
            </a:outerShdw>
          </a:effectLst>
        </p:spPr>
      </p:pic>
      <p:pic>
        <p:nvPicPr>
          <p:cNvPr id="39969" name="Picture 33"/>
          <p:cNvPicPr>
            <a:picLocks noChangeAspect="1" noChangeArrowheads="1"/>
          </p:cNvPicPr>
          <p:nvPr/>
        </p:nvPicPr>
        <p:blipFill>
          <a:blip r:embed="rId5"/>
          <a:srcRect r="5023"/>
          <a:stretch>
            <a:fillRect/>
          </a:stretch>
        </p:blipFill>
        <p:spPr bwMode="auto">
          <a:xfrm>
            <a:off x="457200" y="2209800"/>
            <a:ext cx="1981200" cy="723900"/>
          </a:xfrm>
          <a:prstGeom prst="rect">
            <a:avLst/>
          </a:prstGeom>
          <a:noFill/>
          <a:ln w="12700">
            <a:solidFill>
              <a:schemeClr val="bg2"/>
            </a:solidFill>
            <a:miter lim="800000"/>
            <a:headEnd/>
            <a:tailEnd/>
          </a:ln>
          <a:effectLst>
            <a:outerShdw blurRad="63500" dist="107763" dir="2700000" algn="ctr" rotWithShape="0">
              <a:srgbClr val="000000">
                <a:alpha val="50000"/>
              </a:srgbClr>
            </a:outerShdw>
          </a:effectLst>
        </p:spPr>
      </p:pic>
      <p:pic>
        <p:nvPicPr>
          <p:cNvPr id="56336" name="Picture 37"/>
          <p:cNvPicPr>
            <a:picLocks noChangeAspect="1" noChangeArrowheads="1"/>
          </p:cNvPicPr>
          <p:nvPr/>
        </p:nvPicPr>
        <p:blipFill>
          <a:blip r:embed="rId6"/>
          <a:srcRect/>
          <a:stretch>
            <a:fillRect/>
          </a:stretch>
        </p:blipFill>
        <p:spPr bwMode="auto">
          <a:xfrm>
            <a:off x="7021512" y="1295400"/>
            <a:ext cx="1589088" cy="2128188"/>
          </a:xfrm>
          <a:prstGeom prst="rect">
            <a:avLst/>
          </a:prstGeom>
          <a:ln>
            <a:noFill/>
          </a:ln>
          <a:effectLst>
            <a:outerShdw blurRad="292100" dist="139700" dir="2700000" algn="tl" rotWithShape="0">
              <a:srgbClr val="333333">
                <a:alpha val="65000"/>
              </a:srgbClr>
            </a:outerShdw>
          </a:effectLst>
        </p:spPr>
      </p:pic>
      <p:sp>
        <p:nvSpPr>
          <p:cNvPr id="15" name="Text Box 7"/>
          <p:cNvSpPr txBox="1">
            <a:spLocks noChangeArrowheads="1"/>
          </p:cNvSpPr>
          <p:nvPr/>
        </p:nvSpPr>
        <p:spPr bwMode="auto">
          <a:xfrm>
            <a:off x="457200" y="958850"/>
            <a:ext cx="8229600" cy="400110"/>
          </a:xfrm>
          <a:prstGeom prst="rect">
            <a:avLst/>
          </a:prstGeom>
          <a:noFill/>
          <a:ln w="9525">
            <a:noFill/>
            <a:miter lim="800000"/>
            <a:headEnd/>
            <a:tailEnd/>
          </a:ln>
        </p:spPr>
        <p:txBody>
          <a:bodyPr>
            <a:prstTxWarp prst="textNoShape">
              <a:avLst/>
            </a:prstTxWarp>
            <a:spAutoFit/>
          </a:bodyPr>
          <a:lstStyle/>
          <a:p>
            <a:pPr>
              <a:lnSpc>
                <a:spcPct val="100000"/>
              </a:lnSpc>
              <a:spcBef>
                <a:spcPct val="50000"/>
              </a:spcBef>
            </a:pPr>
            <a:r>
              <a:rPr lang="en-US" sz="2000" b="1" dirty="0" smtClean="0">
                <a:solidFill>
                  <a:schemeClr val="accent2"/>
                </a:solidFill>
                <a:latin typeface="Century Gothic"/>
                <a:cs typeface="Century Gothic"/>
              </a:rPr>
              <a:t>Paid Search</a:t>
            </a:r>
            <a:endParaRPr lang="en-US" sz="2000" b="1" dirty="0">
              <a:solidFill>
                <a:schemeClr val="accent2"/>
              </a:solidFill>
              <a:latin typeface="Century Gothic"/>
              <a:cs typeface="Century Gothic"/>
            </a:endParaRPr>
          </a:p>
        </p:txBody>
      </p:sp>
      <p:sp>
        <p:nvSpPr>
          <p:cNvPr id="16" name="Text Box 7"/>
          <p:cNvSpPr txBox="1">
            <a:spLocks noChangeArrowheads="1"/>
          </p:cNvSpPr>
          <p:nvPr/>
        </p:nvSpPr>
        <p:spPr bwMode="auto">
          <a:xfrm>
            <a:off x="457200" y="3200400"/>
            <a:ext cx="8229600" cy="400110"/>
          </a:xfrm>
          <a:prstGeom prst="rect">
            <a:avLst/>
          </a:prstGeom>
          <a:noFill/>
          <a:ln w="9525">
            <a:noFill/>
            <a:miter lim="800000"/>
            <a:headEnd/>
            <a:tailEnd/>
          </a:ln>
        </p:spPr>
        <p:txBody>
          <a:bodyPr>
            <a:prstTxWarp prst="textNoShape">
              <a:avLst/>
            </a:prstTxWarp>
            <a:spAutoFit/>
          </a:bodyPr>
          <a:lstStyle/>
          <a:p>
            <a:pPr>
              <a:lnSpc>
                <a:spcPct val="100000"/>
              </a:lnSpc>
              <a:spcBef>
                <a:spcPct val="50000"/>
              </a:spcBef>
            </a:pPr>
            <a:r>
              <a:rPr lang="en-US" sz="2000" b="1" dirty="0" smtClean="0">
                <a:solidFill>
                  <a:schemeClr val="accent2"/>
                </a:solidFill>
                <a:latin typeface="Century Gothic"/>
                <a:cs typeface="Century Gothic"/>
              </a:rPr>
              <a:t>Weekly Emails</a:t>
            </a:r>
            <a:endParaRPr lang="en-US" sz="2000" b="1" dirty="0">
              <a:solidFill>
                <a:schemeClr val="accent2"/>
              </a:solidFill>
              <a:latin typeface="Century Gothic"/>
              <a:cs typeface="Century Gothic"/>
            </a:endParaRPr>
          </a:p>
        </p:txBody>
      </p:sp>
      <p:pic>
        <p:nvPicPr>
          <p:cNvPr id="39972" name="Picture 36"/>
          <p:cNvPicPr>
            <a:picLocks noChangeAspect="1" noChangeArrowheads="1"/>
          </p:cNvPicPr>
          <p:nvPr/>
        </p:nvPicPr>
        <p:blipFill>
          <a:blip r:embed="rId7"/>
          <a:srcRect/>
          <a:stretch>
            <a:fillRect/>
          </a:stretch>
        </p:blipFill>
        <p:spPr bwMode="auto">
          <a:xfrm>
            <a:off x="5029200" y="1371600"/>
            <a:ext cx="1600200" cy="758825"/>
          </a:xfrm>
          <a:prstGeom prst="rect">
            <a:avLst/>
          </a:prstGeom>
          <a:noFill/>
          <a:ln w="9525">
            <a:noFill/>
            <a:miter lim="800000"/>
            <a:headEnd/>
            <a:tailEnd/>
          </a:ln>
          <a:effectLst>
            <a:outerShdw blurRad="63500" dist="107763" dir="2700000" algn="ctr" rotWithShape="0">
              <a:srgbClr val="000000">
                <a:alpha val="50000"/>
              </a:srgbClr>
            </a:outerShdw>
          </a:effectLst>
        </p:spPr>
      </p:pic>
      <p:sp>
        <p:nvSpPr>
          <p:cNvPr id="17" name="TextBox 4"/>
          <p:cNvSpPr txBox="1">
            <a:spLocks noChangeArrowheads="1"/>
          </p:cNvSpPr>
          <p:nvPr/>
        </p:nvSpPr>
        <p:spPr bwMode="auto">
          <a:xfrm>
            <a:off x="533400" y="3657600"/>
            <a:ext cx="8839200" cy="581025"/>
          </a:xfrm>
          <a:prstGeom prst="rect">
            <a:avLst/>
          </a:prstGeom>
          <a:noFill/>
          <a:ln w="9525">
            <a:noFill/>
            <a:miter lim="800000"/>
            <a:headEnd/>
            <a:tailEnd/>
          </a:ln>
        </p:spPr>
        <p:txBody>
          <a:bodyPr>
            <a:prstTxWarp prst="textNoShape">
              <a:avLst/>
            </a:prstTxWarp>
            <a:spAutoFit/>
          </a:bodyPr>
          <a:lstStyle/>
          <a:p>
            <a:pPr>
              <a:lnSpc>
                <a:spcPct val="100000"/>
              </a:lnSpc>
              <a:spcBef>
                <a:spcPct val="0"/>
              </a:spcBef>
            </a:pPr>
            <a:r>
              <a:rPr lang="en-US" sz="1600" dirty="0">
                <a:solidFill>
                  <a:schemeClr val="accent2"/>
                </a:solidFill>
              </a:rPr>
              <a:t>TMC Member content is included in other </a:t>
            </a:r>
            <a:r>
              <a:rPr lang="en-US" sz="1600" dirty="0" err="1">
                <a:solidFill>
                  <a:schemeClr val="accent2"/>
                </a:solidFill>
              </a:rPr>
              <a:t>NewsLadder</a:t>
            </a:r>
            <a:r>
              <a:rPr lang="en-US" sz="1600" dirty="0">
                <a:solidFill>
                  <a:schemeClr val="accent2"/>
                </a:solidFill>
              </a:rPr>
              <a:t> Top Stories emails that </a:t>
            </a:r>
          </a:p>
          <a:p>
            <a:pPr>
              <a:lnSpc>
                <a:spcPct val="100000"/>
              </a:lnSpc>
              <a:spcBef>
                <a:spcPct val="0"/>
              </a:spcBef>
            </a:pPr>
            <a:r>
              <a:rPr lang="en-US" sz="1600" dirty="0">
                <a:solidFill>
                  <a:schemeClr val="accent2"/>
                </a:solidFill>
              </a:rPr>
              <a:t>go out on a weekly basis</a:t>
            </a:r>
          </a:p>
        </p:txBody>
      </p:sp>
      <p:pic>
        <p:nvPicPr>
          <p:cNvPr id="21" name="Picture 181"/>
          <p:cNvPicPr>
            <a:picLocks noChangeAspect="1" noChangeArrowheads="1"/>
          </p:cNvPicPr>
          <p:nvPr/>
        </p:nvPicPr>
        <p:blipFill>
          <a:blip r:embed="rId8"/>
          <a:srcRect b="46358"/>
          <a:stretch>
            <a:fillRect/>
          </a:stretch>
        </p:blipFill>
        <p:spPr bwMode="auto">
          <a:xfrm>
            <a:off x="2501682" y="4267200"/>
            <a:ext cx="3975318" cy="1981200"/>
          </a:xfrm>
          <a:prstGeom prst="rect">
            <a:avLst/>
          </a:prstGeom>
          <a:noFill/>
          <a:ln w="9525">
            <a:solidFill>
              <a:schemeClr val="bg2"/>
            </a:solidFill>
            <a:miter lim="800000"/>
            <a:headEnd/>
            <a:tailEnd/>
          </a:ln>
          <a:effectLst>
            <a:outerShdw blurRad="63500" dist="107763" dir="2700000" algn="ctr" rotWithShape="0">
              <a:srgbClr val="000000">
                <a:alpha val="5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93"/>
          <p:cNvSpPr>
            <a:spLocks noChangeArrowheads="1"/>
          </p:cNvSpPr>
          <p:nvPr/>
        </p:nvSpPr>
        <p:spPr bwMode="auto">
          <a:xfrm>
            <a:off x="457200" y="2286000"/>
            <a:ext cx="8305800" cy="304800"/>
          </a:xfrm>
          <a:prstGeom prst="rect">
            <a:avLst/>
          </a:prstGeom>
          <a:solidFill>
            <a:srgbClr val="FFFFCC"/>
          </a:solidFill>
          <a:ln w="9525">
            <a:noFill/>
            <a:miter lim="800000"/>
            <a:headEnd/>
            <a:tailEnd/>
          </a:ln>
        </p:spPr>
        <p:txBody>
          <a:bodyPr wrap="none" anchor="ctr">
            <a:prstTxWarp prst="textNoShape">
              <a:avLst/>
            </a:prstTxWarp>
          </a:bodyPr>
          <a:lstStyle/>
          <a:p>
            <a:pPr>
              <a:lnSpc>
                <a:spcPct val="100000"/>
              </a:lnSpc>
              <a:spcBef>
                <a:spcPct val="0"/>
              </a:spcBef>
            </a:pPr>
            <a:endParaRPr lang="en-US"/>
          </a:p>
        </p:txBody>
      </p:sp>
      <p:sp>
        <p:nvSpPr>
          <p:cNvPr id="62467" name="Slide Number Placeholder 3"/>
          <p:cNvSpPr>
            <a:spLocks noGrp="1"/>
          </p:cNvSpPr>
          <p:nvPr>
            <p:ph type="sldNum" sz="quarter" idx="10"/>
          </p:nvPr>
        </p:nvSpPr>
        <p:spPr>
          <a:noFill/>
        </p:spPr>
        <p:txBody>
          <a:bodyPr/>
          <a:lstStyle/>
          <a:p>
            <a:fld id="{9CA73A3B-D520-D545-A17A-C4D3542A4C79}" type="slidenum">
              <a:rPr lang="en-US">
                <a:latin typeface="Arial" pitchFamily="-65" charset="0"/>
                <a:ea typeface="ＭＳ Ｐゴシック" pitchFamily="-65" charset="-128"/>
                <a:cs typeface="ＭＳ Ｐゴシック" pitchFamily="-65" charset="-128"/>
              </a:rPr>
              <a:pPr/>
              <a:t>18</a:t>
            </a:fld>
            <a:endParaRPr lang="en-US">
              <a:latin typeface="Arial" pitchFamily="-65" charset="0"/>
              <a:ea typeface="ＭＳ Ｐゴシック" pitchFamily="-65" charset="-128"/>
              <a:cs typeface="ＭＳ Ｐゴシック" pitchFamily="-65" charset="-128"/>
            </a:endParaRPr>
          </a:p>
        </p:txBody>
      </p:sp>
      <p:sp>
        <p:nvSpPr>
          <p:cNvPr id="62468" name="Rectangle 2"/>
          <p:cNvSpPr>
            <a:spLocks noGrp="1" noChangeArrowheads="1"/>
          </p:cNvSpPr>
          <p:nvPr>
            <p:ph type="title"/>
          </p:nvPr>
        </p:nvSpPr>
        <p:spPr/>
        <p:txBody>
          <a:bodyPr/>
          <a:lstStyle/>
          <a:p>
            <a:pPr eaLnBrk="1" hangingPunct="1"/>
            <a:r>
              <a:rPr lang="en-US" dirty="0" smtClean="0">
                <a:ea typeface="ＭＳ Ｐゴシック" pitchFamily="-65" charset="-128"/>
                <a:cs typeface="ＭＳ Ｐゴシック" pitchFamily="-65" charset="-128"/>
              </a:rPr>
              <a:t>Agenda</a:t>
            </a:r>
            <a:endParaRPr lang="en-US" dirty="0">
              <a:ea typeface="ＭＳ Ｐゴシック" pitchFamily="-65" charset="-128"/>
              <a:cs typeface="ＭＳ Ｐゴシック" pitchFamily="-65" charset="-128"/>
            </a:endParaRPr>
          </a:p>
        </p:txBody>
      </p:sp>
      <p:sp>
        <p:nvSpPr>
          <p:cNvPr id="62469" name="Rectangle 3"/>
          <p:cNvSpPr>
            <a:spLocks noGrp="1" noChangeArrowheads="1"/>
          </p:cNvSpPr>
          <p:nvPr>
            <p:ph type="body" idx="1"/>
          </p:nvPr>
        </p:nvSpPr>
        <p:spPr>
          <a:xfrm>
            <a:off x="457200" y="1219200"/>
            <a:ext cx="8229600" cy="5334000"/>
          </a:xfrm>
        </p:spPr>
        <p:txBody>
          <a:bodyPr/>
          <a:lstStyle/>
          <a:p>
            <a:pPr eaLnBrk="1" hangingPunct="1">
              <a:lnSpc>
                <a:spcPct val="80000"/>
              </a:lnSpc>
              <a:buFontTx/>
              <a:buNone/>
            </a:pPr>
            <a:r>
              <a:rPr lang="en-US" sz="1800" b="0" dirty="0">
                <a:ea typeface="ＭＳ Ｐゴシック" pitchFamily="-65" charset="-128"/>
                <a:cs typeface="ＭＳ Ｐゴシック" pitchFamily="-65" charset="-128"/>
              </a:rPr>
              <a:t>Overview of Project</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Current </a:t>
            </a:r>
            <a:r>
              <a:rPr lang="en-US" sz="1800" b="0" dirty="0">
                <a:ea typeface="ＭＳ Ｐゴシック" pitchFamily="-65" charset="-128"/>
                <a:cs typeface="ＭＳ Ｐゴシック" pitchFamily="-65" charset="-128"/>
              </a:rPr>
              <a:t>Activity / Initiatives</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Success to </a:t>
            </a:r>
            <a:r>
              <a:rPr lang="en-US" sz="1800" b="0" dirty="0" smtClean="0">
                <a:ea typeface="ＭＳ Ｐゴシック" pitchFamily="-65" charset="-128"/>
                <a:cs typeface="ＭＳ Ｐゴシック" pitchFamily="-65" charset="-128"/>
              </a:rPr>
              <a:t>Date</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What’s Next?</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Questions / Feedback</a:t>
            </a:r>
          </a:p>
          <a:p>
            <a:pPr eaLnBrk="1" hangingPunct="1">
              <a:lnSpc>
                <a:spcPct val="80000"/>
              </a:lnSpc>
              <a:buClr>
                <a:schemeClr val="accent2"/>
              </a:buClr>
              <a:buFontTx/>
              <a:buNone/>
            </a:pPr>
            <a:endParaRPr lang="en-US" sz="1800" b="0"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fld id="{6B138002-F7DC-5F48-9FB2-215FC72AB575}" type="slidenum">
              <a:rPr lang="en-US">
                <a:latin typeface="Arial" pitchFamily="-65" charset="0"/>
                <a:ea typeface="ＭＳ Ｐゴシック" pitchFamily="-65" charset="-128"/>
                <a:cs typeface="ＭＳ Ｐゴシック" pitchFamily="-65" charset="-128"/>
              </a:rPr>
              <a:pPr/>
              <a:t>19</a:t>
            </a:fld>
            <a:endParaRPr lang="en-US" dirty="0">
              <a:latin typeface="Arial" pitchFamily="-65" charset="0"/>
              <a:ea typeface="ＭＳ Ｐゴシック" pitchFamily="-65" charset="-128"/>
              <a:cs typeface="ＭＳ Ｐゴシック" pitchFamily="-65" charset="-128"/>
            </a:endParaRPr>
          </a:p>
        </p:txBody>
      </p:sp>
      <p:sp>
        <p:nvSpPr>
          <p:cNvPr id="63491" name="Rectangle 3"/>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What Is Success?</a:t>
            </a:r>
          </a:p>
        </p:txBody>
      </p:sp>
      <p:sp>
        <p:nvSpPr>
          <p:cNvPr id="63492" name="Rectangle 19"/>
          <p:cNvSpPr>
            <a:spLocks noGrp="1" noChangeArrowheads="1"/>
          </p:cNvSpPr>
          <p:nvPr>
            <p:ph type="body" idx="1"/>
          </p:nvPr>
        </p:nvSpPr>
        <p:spPr>
          <a:xfrm>
            <a:off x="457200" y="990600"/>
            <a:ext cx="8686800" cy="5334000"/>
          </a:xfrm>
        </p:spPr>
        <p:txBody>
          <a:bodyPr/>
          <a:lstStyle/>
          <a:p>
            <a:pPr eaLnBrk="1" hangingPunct="1"/>
            <a:r>
              <a:rPr lang="en-US" dirty="0" smtClean="0">
                <a:ea typeface="ＭＳ Ｐゴシック" pitchFamily="-65" charset="-128"/>
                <a:cs typeface="ＭＳ Ｐゴシック" pitchFamily="-65" charset="-128"/>
              </a:rPr>
              <a:t>4 Key </a:t>
            </a:r>
            <a:r>
              <a:rPr lang="en-US" dirty="0">
                <a:ea typeface="ＭＳ Ｐゴシック" pitchFamily="-65" charset="-128"/>
                <a:cs typeface="ＭＳ Ｐゴシック" pitchFamily="-65" charset="-128"/>
              </a:rPr>
              <a:t>Factors</a:t>
            </a:r>
          </a:p>
          <a:p>
            <a:pPr eaLnBrk="1" hangingPunct="1">
              <a:buNone/>
            </a:pPr>
            <a:endParaRPr lang="en-US" dirty="0" smtClean="0">
              <a:ea typeface="ＭＳ Ｐゴシック" pitchFamily="-65" charset="-128"/>
              <a:cs typeface="ＭＳ Ｐゴシック" pitchFamily="-65" charset="-128"/>
            </a:endParaRPr>
          </a:p>
          <a:p>
            <a:pPr lvl="1" eaLnBrk="1" hangingPunct="1"/>
            <a:r>
              <a:rPr lang="en-US" dirty="0" smtClean="0"/>
              <a:t>We are presenting TMC </a:t>
            </a:r>
            <a:r>
              <a:rPr lang="en-US" dirty="0"/>
              <a:t>members</a:t>
            </a:r>
            <a:r>
              <a:rPr lang="en-US" dirty="0" smtClean="0"/>
              <a:t> as experts on </a:t>
            </a:r>
            <a:r>
              <a:rPr lang="en-US" dirty="0"/>
              <a:t>key issues online</a:t>
            </a:r>
          </a:p>
          <a:p>
            <a:pPr lvl="1" eaLnBrk="1" hangingPunct="1"/>
            <a:endParaRPr lang="en-US" dirty="0"/>
          </a:p>
          <a:p>
            <a:pPr lvl="1" eaLnBrk="1" hangingPunct="1"/>
            <a:r>
              <a:rPr lang="en-US" dirty="0"/>
              <a:t>Distribution of member content to build awareness, influence and readership</a:t>
            </a:r>
          </a:p>
          <a:p>
            <a:pPr lvl="1" eaLnBrk="1" hangingPunct="1">
              <a:buFont typeface="Arial" pitchFamily="-65" charset="0"/>
              <a:buNone/>
            </a:pPr>
            <a:endParaRPr lang="en-US" dirty="0"/>
          </a:p>
          <a:p>
            <a:pPr lvl="1" eaLnBrk="1" hangingPunct="1"/>
            <a:r>
              <a:rPr lang="en-US" dirty="0"/>
              <a:t>Generating traffic and pulling in new readers to your sites </a:t>
            </a:r>
          </a:p>
        </p:txBody>
      </p:sp>
      <p:pic>
        <p:nvPicPr>
          <p:cNvPr id="5" name="Picture 4" descr="Picture 3.png"/>
          <p:cNvPicPr>
            <a:picLocks noChangeAspect="1"/>
          </p:cNvPicPr>
          <p:nvPr/>
        </p:nvPicPr>
        <p:blipFill>
          <a:blip r:embed="rId3"/>
          <a:srcRect l="2798" t="2988" r="933"/>
          <a:stretch>
            <a:fillRect/>
          </a:stretch>
        </p:blipFill>
        <p:spPr>
          <a:xfrm>
            <a:off x="228600" y="3276600"/>
            <a:ext cx="4401454" cy="138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Picture 6.png"/>
          <p:cNvPicPr>
            <a:picLocks noChangeAspect="1"/>
          </p:cNvPicPr>
          <p:nvPr/>
        </p:nvPicPr>
        <p:blipFill>
          <a:blip r:embed="rId4"/>
          <a:stretch>
            <a:fillRect/>
          </a:stretch>
        </p:blipFill>
        <p:spPr>
          <a:xfrm>
            <a:off x="554180" y="4876800"/>
            <a:ext cx="3713020" cy="1317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icture 4.png"/>
          <p:cNvPicPr>
            <a:picLocks noChangeAspect="1"/>
          </p:cNvPicPr>
          <p:nvPr/>
        </p:nvPicPr>
        <p:blipFill>
          <a:blip r:embed="rId5"/>
          <a:srcRect r="6068"/>
          <a:stretch>
            <a:fillRect/>
          </a:stretch>
        </p:blipFill>
        <p:spPr>
          <a:xfrm>
            <a:off x="4838432" y="3276600"/>
            <a:ext cx="4076968"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Picture 9.png"/>
          <p:cNvPicPr>
            <a:picLocks noChangeAspect="1"/>
          </p:cNvPicPr>
          <p:nvPr/>
        </p:nvPicPr>
        <p:blipFill>
          <a:blip r:embed="rId6"/>
          <a:stretch>
            <a:fillRect/>
          </a:stretch>
        </p:blipFill>
        <p:spPr>
          <a:xfrm>
            <a:off x="3657600" y="3810000"/>
            <a:ext cx="4133410" cy="2383227"/>
          </a:xfrm>
          <a:prstGeom prst="rect">
            <a:avLst/>
          </a:prstGeom>
          <a:ln>
            <a:noFill/>
          </a:ln>
          <a:effectLst>
            <a:outerShdw blurRad="292100" dist="139700" dir="2700000" algn="tl" rotWithShape="0">
              <a:srgbClr val="333333">
                <a:alpha val="65000"/>
              </a:srgbClr>
            </a:outerShdw>
          </a:effectLst>
        </p:spPr>
      </p:pic>
      <p:pic>
        <p:nvPicPr>
          <p:cNvPr id="9" name="Picture 8" descr="Picture 15.png"/>
          <p:cNvPicPr>
            <a:picLocks noChangeAspect="1"/>
          </p:cNvPicPr>
          <p:nvPr/>
        </p:nvPicPr>
        <p:blipFill>
          <a:blip r:embed="rId7"/>
          <a:stretch>
            <a:fillRect/>
          </a:stretch>
        </p:blipFill>
        <p:spPr>
          <a:xfrm>
            <a:off x="1066800" y="3581400"/>
            <a:ext cx="3477570" cy="1873007"/>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81207" y="4038600"/>
            <a:ext cx="8886593" cy="1300997"/>
          </a:xfrm>
          <a:prstGeom prst="rect">
            <a:avLst/>
          </a:prstGeom>
          <a:solidFill>
            <a:schemeClr val="bg1">
              <a:alpha val="77000"/>
            </a:schemeClr>
          </a:solidFill>
        </p:spPr>
        <p:txBody>
          <a:bodyPr wrap="none" rtlCol="0">
            <a:spAutoFit/>
          </a:bodyPr>
          <a:lstStyle/>
          <a:p>
            <a:r>
              <a:rPr lang="en-US" sz="6500" b="1" dirty="0" smtClean="0">
                <a:solidFill>
                  <a:schemeClr val="accent2">
                    <a:lumMod val="75000"/>
                    <a:lumOff val="25000"/>
                  </a:schemeClr>
                </a:solidFill>
                <a:effectLst>
                  <a:outerShdw blurRad="50800" dist="38100" dir="2700000" algn="br">
                    <a:srgbClr val="000000">
                      <a:alpha val="43000"/>
                    </a:srgbClr>
                  </a:outerShdw>
                </a:effectLst>
                <a:latin typeface="Century Gothic"/>
                <a:cs typeface="Century Gothic"/>
              </a:rPr>
              <a:t>Member Participation</a:t>
            </a:r>
            <a:endParaRPr lang="en-US" sz="6500" b="1" dirty="0">
              <a:solidFill>
                <a:schemeClr val="accent2">
                  <a:lumMod val="75000"/>
                  <a:lumOff val="25000"/>
                </a:schemeClr>
              </a:solidFill>
              <a:effectLst>
                <a:outerShdw blurRad="50800" dist="38100" dir="2700000" algn="br">
                  <a:srgbClr val="000000">
                    <a:alpha val="43000"/>
                  </a:srgbClr>
                </a:outerShdw>
              </a:effectLst>
              <a:latin typeface="Century Gothic"/>
              <a:cs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Bottom)">
                                      <p:cBhvr>
                                        <p:cTn id="11" dur="500"/>
                                        <p:tgtEl>
                                          <p:spTgt spid="7"/>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FF179A2A-76F3-064C-9E78-0A03408B394F}" type="slidenum">
              <a:rPr lang="en-US">
                <a:latin typeface="Arial" pitchFamily="-65" charset="0"/>
                <a:ea typeface="ＭＳ Ｐゴシック" pitchFamily="-65" charset="-128"/>
                <a:cs typeface="ＭＳ Ｐゴシック" pitchFamily="-65" charset="-128"/>
              </a:rPr>
              <a:pPr/>
              <a:t>2</a:t>
            </a:fld>
            <a:endParaRPr lang="en-US">
              <a:latin typeface="Arial" pitchFamily="-65" charset="0"/>
              <a:ea typeface="ＭＳ Ｐゴシック" pitchFamily="-65" charset="-128"/>
              <a:cs typeface="ＭＳ Ｐゴシック" pitchFamily="-65" charset="-128"/>
            </a:endParaRPr>
          </a:p>
        </p:txBody>
      </p:sp>
      <p:sp>
        <p:nvSpPr>
          <p:cNvPr id="28675"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Agenda</a:t>
            </a:r>
          </a:p>
        </p:txBody>
      </p:sp>
      <p:sp>
        <p:nvSpPr>
          <p:cNvPr id="28676" name="Rectangle 3"/>
          <p:cNvSpPr>
            <a:spLocks noGrp="1" noChangeArrowheads="1"/>
          </p:cNvSpPr>
          <p:nvPr>
            <p:ph type="body" idx="1"/>
          </p:nvPr>
        </p:nvSpPr>
        <p:spPr>
          <a:xfrm>
            <a:off x="457200" y="1219200"/>
            <a:ext cx="8229600" cy="5334000"/>
          </a:xfrm>
        </p:spPr>
        <p:txBody>
          <a:bodyPr/>
          <a:lstStyle/>
          <a:p>
            <a:pPr eaLnBrk="1" hangingPunct="1">
              <a:lnSpc>
                <a:spcPct val="80000"/>
              </a:lnSpc>
              <a:buFontTx/>
              <a:buNone/>
            </a:pPr>
            <a:r>
              <a:rPr lang="en-US" sz="1800" b="0" dirty="0">
                <a:ea typeface="ＭＳ Ｐゴシック" pitchFamily="-65" charset="-128"/>
                <a:cs typeface="ＭＳ Ｐゴシック" pitchFamily="-65" charset="-128"/>
              </a:rPr>
              <a:t>Overview of Project</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Current </a:t>
            </a:r>
            <a:r>
              <a:rPr lang="en-US" sz="1800" b="0" dirty="0">
                <a:ea typeface="ＭＳ Ｐゴシック" pitchFamily="-65" charset="-128"/>
                <a:cs typeface="ＭＳ Ｐゴシック" pitchFamily="-65" charset="-128"/>
              </a:rPr>
              <a:t>Activity / Initiatives</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Success </a:t>
            </a:r>
            <a:r>
              <a:rPr lang="en-US" sz="1800" b="0" dirty="0">
                <a:ea typeface="ＭＳ Ｐゴシック" pitchFamily="-65" charset="-128"/>
                <a:cs typeface="ＭＳ Ｐゴシック" pitchFamily="-65" charset="-128"/>
              </a:rPr>
              <a:t>to Date </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What’s Next?</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Questions / Feedback</a:t>
            </a:r>
          </a:p>
          <a:p>
            <a:pPr eaLnBrk="1" hangingPunct="1">
              <a:lnSpc>
                <a:spcPct val="80000"/>
              </a:lnSpc>
              <a:buClr>
                <a:schemeClr val="accent2"/>
              </a:buClr>
              <a:buFontTx/>
              <a:buNone/>
            </a:pPr>
            <a:endParaRPr lang="en-US" sz="1800" b="0"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sz="2300" dirty="0" smtClean="0"/>
              <a:t>What’s working so far?</a:t>
            </a:r>
          </a:p>
          <a:p>
            <a:pPr lvl="1"/>
            <a:r>
              <a:rPr lang="en-US" sz="2300" dirty="0" smtClean="0"/>
              <a:t>Blogs are well-received and growing in popularity.</a:t>
            </a:r>
          </a:p>
          <a:p>
            <a:pPr lvl="1"/>
            <a:r>
              <a:rPr lang="en-US" sz="2300" dirty="0" smtClean="0"/>
              <a:t>Non-profit partners view this project as a tremendous resource for their constituencies.</a:t>
            </a:r>
          </a:p>
          <a:p>
            <a:pPr lvl="1"/>
            <a:r>
              <a:rPr lang="en-US" sz="2300" dirty="0" smtClean="0"/>
              <a:t>Wires are a valuable archive for your content that can be mixed and mashed in a variety of ways.</a:t>
            </a:r>
          </a:p>
          <a:p>
            <a:pPr lvl="1"/>
            <a:r>
              <a:rPr lang="en-US" sz="2300" dirty="0" smtClean="0"/>
              <a:t>People are excited about working</a:t>
            </a:r>
            <a:r>
              <a:rPr lang="en-US" sz="2300" dirty="0" smtClean="0"/>
              <a:t> with progressive media to enhance their own sites.</a:t>
            </a:r>
          </a:p>
          <a:p>
            <a:pPr lvl="1"/>
            <a:endParaRPr lang="en-US" sz="2300" dirty="0" smtClean="0"/>
          </a:p>
        </p:txBody>
      </p:sp>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20</a:t>
            </a:fld>
            <a:endParaRPr lang="en-US"/>
          </a:p>
        </p:txBody>
      </p:sp>
      <p:sp>
        <p:nvSpPr>
          <p:cNvPr id="5" name="Rectangle 11"/>
          <p:cNvSpPr>
            <a:spLocks noChangeArrowheads="1"/>
          </p:cNvSpPr>
          <p:nvPr/>
        </p:nvSpPr>
        <p:spPr bwMode="auto">
          <a:xfrm>
            <a:off x="914400" y="4724400"/>
            <a:ext cx="7543800" cy="1447800"/>
          </a:xfrm>
          <a:prstGeom prst="rect">
            <a:avLst/>
          </a:prstGeom>
          <a:solidFill>
            <a:srgbClr val="FFFFCC"/>
          </a:solidFill>
          <a:ln w="9525">
            <a:noFill/>
            <a:miter lim="800000"/>
            <a:headEnd/>
            <a:tailEnd/>
          </a:ln>
        </p:spPr>
        <p:txBody>
          <a:bodyPr wrap="none" anchor="ctr">
            <a:prstTxWarp prst="textNoShape">
              <a:avLst/>
            </a:prstTxWarp>
          </a:bodyPr>
          <a:lstStyle/>
          <a:p>
            <a:endParaRPr lang="en-US"/>
          </a:p>
        </p:txBody>
      </p:sp>
      <p:pic>
        <p:nvPicPr>
          <p:cNvPr id="6" name="Picture 7"/>
          <p:cNvPicPr>
            <a:picLocks noChangeAspect="1" noChangeArrowheads="1"/>
          </p:cNvPicPr>
          <p:nvPr/>
        </p:nvPicPr>
        <p:blipFill>
          <a:blip r:embed="rId3"/>
          <a:srcRect/>
          <a:stretch>
            <a:fillRect/>
          </a:stretch>
        </p:blipFill>
        <p:spPr bwMode="auto">
          <a:xfrm>
            <a:off x="1066800" y="5105400"/>
            <a:ext cx="1295400" cy="57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8"/>
          <p:cNvPicPr>
            <a:picLocks noChangeAspect="1" noChangeArrowheads="1"/>
          </p:cNvPicPr>
          <p:nvPr/>
        </p:nvPicPr>
        <p:blipFill>
          <a:blip r:embed="rId4"/>
          <a:srcRect/>
          <a:stretch>
            <a:fillRect/>
          </a:stretch>
        </p:blipFill>
        <p:spPr bwMode="auto">
          <a:xfrm>
            <a:off x="2514600" y="5105400"/>
            <a:ext cx="1295400" cy="57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9"/>
          <p:cNvPicPr>
            <a:picLocks noChangeAspect="1" noChangeArrowheads="1"/>
          </p:cNvPicPr>
          <p:nvPr/>
        </p:nvPicPr>
        <p:blipFill>
          <a:blip r:embed="rId5"/>
          <a:srcRect/>
          <a:stretch>
            <a:fillRect/>
          </a:stretch>
        </p:blipFill>
        <p:spPr bwMode="auto">
          <a:xfrm>
            <a:off x="3962400" y="5105400"/>
            <a:ext cx="1295400" cy="57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6"/>
          <a:stretch>
            <a:fillRect/>
          </a:stretch>
        </p:blipFill>
        <p:spPr>
          <a:xfrm>
            <a:off x="5415223" y="5105399"/>
            <a:ext cx="1366577" cy="609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7"/>
          <a:stretch>
            <a:fillRect/>
          </a:stretch>
        </p:blipFill>
        <p:spPr>
          <a:xfrm>
            <a:off x="6934200" y="5105400"/>
            <a:ext cx="1295400" cy="57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 Box 12"/>
          <p:cNvSpPr txBox="1">
            <a:spLocks noChangeArrowheads="1"/>
          </p:cNvSpPr>
          <p:nvPr/>
        </p:nvSpPr>
        <p:spPr bwMode="auto">
          <a:xfrm>
            <a:off x="76200" y="4343400"/>
            <a:ext cx="3733800" cy="338554"/>
          </a:xfrm>
          <a:prstGeom prst="rect">
            <a:avLst/>
          </a:prstGeom>
          <a:noFill/>
          <a:ln w="9525">
            <a:noFill/>
            <a:miter lim="800000"/>
            <a:headEnd/>
            <a:tailEnd/>
          </a:ln>
        </p:spPr>
        <p:txBody>
          <a:bodyPr wrap="square">
            <a:prstTxWarp prst="textNoShape">
              <a:avLst/>
            </a:prstTxWarp>
            <a:spAutoFit/>
          </a:bodyPr>
          <a:lstStyle/>
          <a:p>
            <a:pPr algn="ctr">
              <a:lnSpc>
                <a:spcPct val="100000"/>
              </a:lnSpc>
              <a:spcBef>
                <a:spcPct val="50000"/>
              </a:spcBef>
            </a:pPr>
            <a:r>
              <a:rPr lang="en-US" sz="1600" b="1" dirty="0" smtClean="0"/>
              <a:t>Current </a:t>
            </a:r>
            <a:r>
              <a:rPr lang="en-US" sz="1600" b="1" dirty="0" err="1" smtClean="0"/>
              <a:t>NewsLadders</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strVal val="#ppt_w*0.7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9" name="Slide Number Placeholder 3"/>
          <p:cNvSpPr>
            <a:spLocks noGrp="1"/>
          </p:cNvSpPr>
          <p:nvPr>
            <p:ph type="sldNum" sz="quarter" idx="10"/>
          </p:nvPr>
        </p:nvSpPr>
        <p:spPr>
          <a:noFill/>
        </p:spPr>
        <p:txBody>
          <a:bodyPr/>
          <a:lstStyle/>
          <a:p>
            <a:fld id="{290F021C-AD13-CA40-9172-F05FF6EA3EEC}" type="slidenum">
              <a:rPr lang="en-US">
                <a:latin typeface="Arial" pitchFamily="-65" charset="0"/>
                <a:ea typeface="ＭＳ Ｐゴシック" pitchFamily="-65" charset="-128"/>
                <a:cs typeface="ＭＳ Ｐゴシック" pitchFamily="-65" charset="-128"/>
              </a:rPr>
              <a:pPr/>
              <a:t>21</a:t>
            </a:fld>
            <a:endParaRPr lang="en-US">
              <a:latin typeface="Arial" pitchFamily="-65" charset="0"/>
              <a:ea typeface="ＭＳ Ｐゴシック" pitchFamily="-65" charset="-128"/>
              <a:cs typeface="ＭＳ Ｐゴシック" pitchFamily="-65" charset="-128"/>
            </a:endParaRPr>
          </a:p>
        </p:txBody>
      </p:sp>
      <p:sp>
        <p:nvSpPr>
          <p:cNvPr id="65540" name="Rectangle 2"/>
          <p:cNvSpPr>
            <a:spLocks noGrp="1" noChangeArrowheads="1"/>
          </p:cNvSpPr>
          <p:nvPr>
            <p:ph type="title"/>
          </p:nvPr>
        </p:nvSpPr>
        <p:spPr/>
        <p:txBody>
          <a:bodyPr/>
          <a:lstStyle/>
          <a:p>
            <a:pPr eaLnBrk="1" hangingPunct="1"/>
            <a:r>
              <a:rPr lang="en-US" dirty="0" smtClean="0">
                <a:ea typeface="ＭＳ Ｐゴシック" pitchFamily="-65" charset="-128"/>
                <a:cs typeface="ＭＳ Ｐゴシック" pitchFamily="-65" charset="-128"/>
              </a:rPr>
              <a:t>Challenges</a:t>
            </a:r>
            <a:endParaRPr lang="en-US" dirty="0">
              <a:ea typeface="ＭＳ Ｐゴシック" pitchFamily="-65" charset="-128"/>
              <a:cs typeface="ＭＳ Ｐゴシック" pitchFamily="-65" charset="-128"/>
            </a:endParaRPr>
          </a:p>
        </p:txBody>
      </p:sp>
      <p:sp>
        <p:nvSpPr>
          <p:cNvPr id="65541" name="Rectangle 3"/>
          <p:cNvSpPr txBox="1">
            <a:spLocks noChangeArrowheads="1"/>
          </p:cNvSpPr>
          <p:nvPr/>
        </p:nvSpPr>
        <p:spPr bwMode="auto">
          <a:xfrm>
            <a:off x="457200" y="990600"/>
            <a:ext cx="8229600" cy="1676400"/>
          </a:xfrm>
          <a:prstGeom prst="rect">
            <a:avLst/>
          </a:prstGeom>
          <a:noFill/>
          <a:ln w="9525">
            <a:noFill/>
            <a:miter lim="800000"/>
            <a:headEnd/>
            <a:tailEnd/>
          </a:ln>
        </p:spPr>
        <p:txBody>
          <a:bodyPr>
            <a:prstTxWarp prst="textNoShape">
              <a:avLst/>
            </a:prstTxWarp>
          </a:bodyPr>
          <a:lstStyle/>
          <a:p>
            <a:pPr marL="342900" indent="-342900">
              <a:lnSpc>
                <a:spcPct val="100000"/>
              </a:lnSpc>
            </a:pPr>
            <a:endParaRPr lang="en-US" sz="200" dirty="0" smtClean="0">
              <a:solidFill>
                <a:schemeClr val="accent2"/>
              </a:solidFill>
            </a:endParaRPr>
          </a:p>
          <a:p>
            <a:pPr marL="342900" indent="-342900">
              <a:lnSpc>
                <a:spcPct val="100000"/>
              </a:lnSpc>
              <a:buFontTx/>
              <a:buChar char="•"/>
            </a:pPr>
            <a:r>
              <a:rPr lang="en-US" sz="1600" b="1" dirty="0" smtClean="0">
                <a:solidFill>
                  <a:schemeClr val="accent2"/>
                </a:solidFill>
              </a:rPr>
              <a:t>Accurately tracking </a:t>
            </a:r>
            <a:r>
              <a:rPr lang="en-US" sz="1600" b="1" dirty="0" smtClean="0">
                <a:solidFill>
                  <a:schemeClr val="accent2"/>
                </a:solidFill>
              </a:rPr>
              <a:t>traffic. </a:t>
            </a:r>
          </a:p>
          <a:p>
            <a:pPr marL="342900" indent="-342900">
              <a:lnSpc>
                <a:spcPct val="100000"/>
              </a:lnSpc>
            </a:pPr>
            <a:endParaRPr lang="en-US" sz="1600" b="1" dirty="0" smtClean="0">
              <a:solidFill>
                <a:schemeClr val="accent2"/>
              </a:solidFill>
            </a:endParaRPr>
          </a:p>
          <a:p>
            <a:pPr marL="342900" indent="-342900">
              <a:lnSpc>
                <a:spcPct val="100000"/>
              </a:lnSpc>
              <a:buFontTx/>
              <a:buChar char="•"/>
            </a:pPr>
            <a:r>
              <a:rPr lang="en-US" sz="1600" b="1" dirty="0" smtClean="0">
                <a:solidFill>
                  <a:schemeClr val="accent2"/>
                </a:solidFill>
              </a:rPr>
              <a:t>January Snapshot (missing data from </a:t>
            </a:r>
            <a:r>
              <a:rPr lang="en-US" sz="1600" b="1" dirty="0" smtClean="0">
                <a:solidFill>
                  <a:schemeClr val="accent2"/>
                </a:solidFill>
              </a:rPr>
              <a:t>blogs, widgets, </a:t>
            </a:r>
            <a:r>
              <a:rPr lang="en-US" sz="1600" b="1" dirty="0" err="1" smtClean="0">
                <a:solidFill>
                  <a:schemeClr val="accent2"/>
                </a:solidFill>
              </a:rPr>
              <a:t>Facebook</a:t>
            </a:r>
            <a:r>
              <a:rPr lang="en-US" sz="1600" b="1" dirty="0" smtClean="0">
                <a:solidFill>
                  <a:schemeClr val="accent2"/>
                </a:solidFill>
              </a:rPr>
              <a:t> apps, RSS)</a:t>
            </a:r>
            <a:endParaRPr lang="en-US" sz="1600" b="1" dirty="0" smtClean="0">
              <a:solidFill>
                <a:schemeClr val="accent2"/>
              </a:solidFill>
            </a:endParaRPr>
          </a:p>
          <a:p>
            <a:pPr marL="742950" lvl="1" indent="-285750">
              <a:lnSpc>
                <a:spcPct val="100000"/>
              </a:lnSpc>
              <a:buClr>
                <a:schemeClr val="accent2"/>
              </a:buClr>
              <a:buFont typeface="Arial" pitchFamily="-65" charset="0"/>
              <a:buChar char="–"/>
            </a:pPr>
            <a:r>
              <a:rPr lang="en-US" sz="1600" dirty="0" smtClean="0"/>
              <a:t>15,000 page views for TMC-sponsored ladders: </a:t>
            </a:r>
            <a:endParaRPr lang="en-US" sz="1600" b="1" dirty="0" smtClean="0"/>
          </a:p>
          <a:p>
            <a:pPr marL="742950" lvl="1" indent="-285750">
              <a:lnSpc>
                <a:spcPct val="100000"/>
              </a:lnSpc>
              <a:buClr>
                <a:schemeClr val="accent2"/>
              </a:buClr>
              <a:buFont typeface="Arial" pitchFamily="-65" charset="0"/>
              <a:buChar char="–"/>
            </a:pPr>
            <a:r>
              <a:rPr lang="en-US" sz="1600" dirty="0" smtClean="0"/>
              <a:t>Clicks to TMC member stories: </a:t>
            </a:r>
            <a:r>
              <a:rPr lang="en-US" sz="1600" b="1" dirty="0" smtClean="0"/>
              <a:t>~ 3,500</a:t>
            </a:r>
            <a:endParaRPr lang="en-US" sz="1600" dirty="0" smtClean="0"/>
          </a:p>
          <a:p>
            <a:pPr marL="742950" lvl="1" indent="-285750">
              <a:lnSpc>
                <a:spcPct val="100000"/>
              </a:lnSpc>
              <a:buClr>
                <a:schemeClr val="accent2"/>
              </a:buClr>
              <a:buFont typeface="Arial" pitchFamily="-65" charset="0"/>
              <a:buChar char="–"/>
            </a:pPr>
            <a:r>
              <a:rPr lang="en-US" sz="1600" b="1" dirty="0" smtClean="0">
                <a:solidFill>
                  <a:schemeClr val="accent2"/>
                </a:solidFill>
              </a:rPr>
              <a:t>Approximate value of traffic to member sites ~ </a:t>
            </a:r>
            <a:r>
              <a:rPr lang="en-US" b="1" dirty="0" smtClean="0">
                <a:solidFill>
                  <a:schemeClr val="accent2"/>
                </a:solidFill>
              </a:rPr>
              <a:t>$1750</a:t>
            </a:r>
          </a:p>
          <a:p>
            <a:pPr marL="742950" lvl="1" indent="-285750">
              <a:lnSpc>
                <a:spcPct val="100000"/>
              </a:lnSpc>
              <a:buClr>
                <a:schemeClr val="accent2"/>
              </a:buClr>
              <a:buFont typeface="Arial" pitchFamily="-65" charset="0"/>
              <a:buChar char="–"/>
            </a:pPr>
            <a:endParaRPr lang="en-US" dirty="0" smtClean="0">
              <a:solidFill>
                <a:schemeClr val="accent2"/>
              </a:solidFill>
            </a:endParaRPr>
          </a:p>
          <a:p>
            <a:pPr marL="742950" lvl="1" indent="-285750">
              <a:lnSpc>
                <a:spcPct val="100000"/>
              </a:lnSpc>
              <a:buClr>
                <a:schemeClr val="accent2"/>
              </a:buClr>
              <a:buFont typeface="Arial" pitchFamily="-65" charset="0"/>
              <a:buChar char="–"/>
            </a:pPr>
            <a:endParaRPr lang="en-US" sz="1600" dirty="0"/>
          </a:p>
          <a:p>
            <a:pPr marL="742950" lvl="1" indent="-285750">
              <a:lnSpc>
                <a:spcPct val="100000"/>
              </a:lnSpc>
              <a:buClr>
                <a:schemeClr val="accent2"/>
              </a:buClr>
              <a:buFont typeface="Arial" pitchFamily="-65" charset="0"/>
              <a:buChar char="–"/>
            </a:pPr>
            <a:endParaRPr lang="en-US" sz="1600" dirty="0"/>
          </a:p>
        </p:txBody>
      </p:sp>
      <p:sp>
        <p:nvSpPr>
          <p:cNvPr id="9" name="Title 1"/>
          <p:cNvSpPr txBox="1">
            <a:spLocks/>
          </p:cNvSpPr>
          <p:nvPr/>
        </p:nvSpPr>
        <p:spPr bwMode="auto">
          <a:xfrm>
            <a:off x="609600" y="29416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ＭＳ Ｐゴシック" pitchFamily="-112" charset="-128"/>
                <a:cs typeface="ＭＳ Ｐゴシック" pitchFamily="-112" charset="-128"/>
              </a:rPr>
              <a:t>Solutions</a:t>
            </a:r>
            <a:endParaRPr kumimoji="0" lang="en-US" sz="2400" b="1" i="0" u="none" strike="noStrike" kern="0" cap="none" spc="0" normalizeH="0" baseline="0" noProof="0" dirty="0">
              <a:ln>
                <a:noFill/>
              </a:ln>
              <a:solidFill>
                <a:schemeClr val="tx2"/>
              </a:solidFill>
              <a:effectLst/>
              <a:uLnTx/>
              <a:uFillTx/>
              <a:latin typeface="+mj-lt"/>
              <a:ea typeface="ＭＳ Ｐゴシック" pitchFamily="-112" charset="-128"/>
              <a:cs typeface="ＭＳ Ｐゴシック" pitchFamily="-112" charset="-128"/>
            </a:endParaRPr>
          </a:p>
        </p:txBody>
      </p:sp>
      <p:sp>
        <p:nvSpPr>
          <p:cNvPr id="10" name="Content Placeholder 2"/>
          <p:cNvSpPr>
            <a:spLocks noGrp="1"/>
          </p:cNvSpPr>
          <p:nvPr>
            <p:ph idx="1"/>
          </p:nvPr>
        </p:nvSpPr>
        <p:spPr>
          <a:xfrm>
            <a:off x="533400" y="3581400"/>
            <a:ext cx="8229600" cy="5334000"/>
          </a:xfrm>
        </p:spPr>
        <p:txBody>
          <a:bodyPr/>
          <a:lstStyle/>
          <a:p>
            <a:r>
              <a:rPr lang="en-US" dirty="0" smtClean="0"/>
              <a:t>Redirect in </a:t>
            </a:r>
            <a:r>
              <a:rPr lang="en-US" dirty="0" smtClean="0"/>
              <a:t>place. </a:t>
            </a:r>
            <a:r>
              <a:rPr lang="en-US" dirty="0" smtClean="0"/>
              <a:t>Preliminary results suggest that member clicks are actually  double what we were able to track.</a:t>
            </a:r>
            <a:endParaRPr lang="en-US" dirty="0" smtClean="0"/>
          </a:p>
          <a:p>
            <a:pPr>
              <a:buNone/>
            </a:pPr>
            <a:endParaRPr lang="en-US" dirty="0" smtClean="0"/>
          </a:p>
          <a:p>
            <a:r>
              <a:rPr lang="en-US" dirty="0" smtClean="0"/>
              <a:t>Continue </a:t>
            </a:r>
            <a:r>
              <a:rPr lang="en-US" dirty="0" smtClean="0"/>
              <a:t>to Push out Blogs/Widgets to </a:t>
            </a:r>
            <a:r>
              <a:rPr lang="en-US" dirty="0" smtClean="0"/>
              <a:t>partners and MC members.</a:t>
            </a:r>
          </a:p>
          <a:p>
            <a:pPr>
              <a:buNone/>
            </a:pPr>
            <a:endParaRPr lang="en-US" dirty="0" smtClean="0"/>
          </a:p>
          <a:p>
            <a:r>
              <a:rPr lang="en-US" dirty="0" smtClean="0"/>
              <a:t>Aggressively pursue Google </a:t>
            </a:r>
            <a:r>
              <a:rPr lang="en-US" dirty="0" smtClean="0"/>
              <a:t>Grants, which could boost traffic by 8-10K </a:t>
            </a:r>
            <a:r>
              <a:rPr lang="en-US" dirty="0" smtClean="0"/>
              <a:t>per month.</a:t>
            </a:r>
            <a:endParaRPr lang="en-US" dirty="0" smtClean="0"/>
          </a:p>
          <a:p>
            <a:endParaRPr lang="en-US" dirty="0" smtClean="0"/>
          </a:p>
          <a:p>
            <a:r>
              <a:rPr lang="en-US" dirty="0" smtClean="0"/>
              <a:t>Implement </a:t>
            </a:r>
            <a:r>
              <a:rPr lang="en-US" dirty="0" err="1" smtClean="0"/>
              <a:t>Facebook</a:t>
            </a:r>
            <a:r>
              <a:rPr lang="en-US" dirty="0" smtClean="0"/>
              <a:t> Connect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Traffic Forecast</a:t>
            </a:r>
            <a:endParaRPr lang="en-US" dirty="0"/>
          </a:p>
        </p:txBody>
      </p:sp>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22</a:t>
            </a:fld>
            <a:endParaRPr lang="en-US"/>
          </a:p>
        </p:txBody>
      </p:sp>
      <p:pic>
        <p:nvPicPr>
          <p:cNvPr id="5" name="Picture 4" descr="Picture 5.png"/>
          <p:cNvPicPr>
            <a:picLocks noChangeAspect="1"/>
          </p:cNvPicPr>
          <p:nvPr/>
        </p:nvPicPr>
        <p:blipFill>
          <a:blip r:embed="rId3"/>
          <a:srcRect r="992"/>
          <a:stretch>
            <a:fillRect/>
          </a:stretch>
        </p:blipFill>
        <p:spPr>
          <a:xfrm>
            <a:off x="-13" y="1371607"/>
            <a:ext cx="9053318" cy="42697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Forecasted Member Clicks</a:t>
            </a:r>
            <a:endParaRPr lang="en-US" dirty="0"/>
          </a:p>
        </p:txBody>
      </p:sp>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23</a:t>
            </a:fld>
            <a:endParaRPr lang="en-US"/>
          </a:p>
        </p:txBody>
      </p:sp>
      <p:pic>
        <p:nvPicPr>
          <p:cNvPr id="5" name="Picture 4" descr="Picture 6.png"/>
          <p:cNvPicPr>
            <a:picLocks noChangeAspect="1"/>
          </p:cNvPicPr>
          <p:nvPr/>
        </p:nvPicPr>
        <p:blipFill>
          <a:blip r:embed="rId3"/>
          <a:srcRect l="1823" t="5553" r="1823"/>
          <a:stretch>
            <a:fillRect/>
          </a:stretch>
        </p:blipFill>
        <p:spPr>
          <a:xfrm>
            <a:off x="166650" y="1427784"/>
            <a:ext cx="8810699" cy="42524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93"/>
          <p:cNvSpPr>
            <a:spLocks noChangeArrowheads="1"/>
          </p:cNvSpPr>
          <p:nvPr/>
        </p:nvSpPr>
        <p:spPr bwMode="auto">
          <a:xfrm>
            <a:off x="457200" y="2819400"/>
            <a:ext cx="8305800" cy="304800"/>
          </a:xfrm>
          <a:prstGeom prst="rect">
            <a:avLst/>
          </a:prstGeom>
          <a:solidFill>
            <a:srgbClr val="FFFFCC"/>
          </a:solidFill>
          <a:ln w="9525">
            <a:noFill/>
            <a:miter lim="800000"/>
            <a:headEnd/>
            <a:tailEnd/>
          </a:ln>
        </p:spPr>
        <p:txBody>
          <a:bodyPr wrap="none" anchor="ctr">
            <a:prstTxWarp prst="textNoShape">
              <a:avLst/>
            </a:prstTxWarp>
          </a:bodyPr>
          <a:lstStyle/>
          <a:p>
            <a:pPr>
              <a:lnSpc>
                <a:spcPct val="100000"/>
              </a:lnSpc>
              <a:spcBef>
                <a:spcPct val="0"/>
              </a:spcBef>
            </a:pPr>
            <a:endParaRPr lang="en-US"/>
          </a:p>
        </p:txBody>
      </p:sp>
      <p:sp>
        <p:nvSpPr>
          <p:cNvPr id="67587" name="Slide Number Placeholder 3"/>
          <p:cNvSpPr>
            <a:spLocks noGrp="1"/>
          </p:cNvSpPr>
          <p:nvPr>
            <p:ph type="sldNum" sz="quarter" idx="10"/>
          </p:nvPr>
        </p:nvSpPr>
        <p:spPr>
          <a:noFill/>
        </p:spPr>
        <p:txBody>
          <a:bodyPr/>
          <a:lstStyle/>
          <a:p>
            <a:fld id="{CD7FBF78-F1A9-D146-86CE-3E44E63191CB}" type="slidenum">
              <a:rPr lang="en-US">
                <a:latin typeface="Arial" pitchFamily="-65" charset="0"/>
                <a:ea typeface="ＭＳ Ｐゴシック" pitchFamily="-65" charset="-128"/>
                <a:cs typeface="ＭＳ Ｐゴシック" pitchFamily="-65" charset="-128"/>
              </a:rPr>
              <a:pPr/>
              <a:t>24</a:t>
            </a:fld>
            <a:endParaRPr lang="en-US">
              <a:latin typeface="Arial" pitchFamily="-65" charset="0"/>
              <a:ea typeface="ＭＳ Ｐゴシック" pitchFamily="-65" charset="-128"/>
              <a:cs typeface="ＭＳ Ｐゴシック" pitchFamily="-65" charset="-128"/>
            </a:endParaRPr>
          </a:p>
        </p:txBody>
      </p:sp>
      <p:sp>
        <p:nvSpPr>
          <p:cNvPr id="67588" name="Rectangle 2"/>
          <p:cNvSpPr>
            <a:spLocks noGrp="1" noChangeArrowheads="1"/>
          </p:cNvSpPr>
          <p:nvPr>
            <p:ph type="title"/>
          </p:nvPr>
        </p:nvSpPr>
        <p:spPr/>
        <p:txBody>
          <a:bodyPr/>
          <a:lstStyle/>
          <a:p>
            <a:pPr eaLnBrk="1" hangingPunct="1"/>
            <a:r>
              <a:rPr lang="en-US" dirty="0" smtClean="0">
                <a:ea typeface="ＭＳ Ｐゴシック" pitchFamily="-65" charset="-128"/>
                <a:cs typeface="ＭＳ Ｐゴシック" pitchFamily="-65" charset="-128"/>
              </a:rPr>
              <a:t>Agenda</a:t>
            </a:r>
            <a:endParaRPr lang="en-US" dirty="0">
              <a:ea typeface="ＭＳ Ｐゴシック" pitchFamily="-65" charset="-128"/>
              <a:cs typeface="ＭＳ Ｐゴシック" pitchFamily="-65" charset="-128"/>
            </a:endParaRPr>
          </a:p>
        </p:txBody>
      </p:sp>
      <p:sp>
        <p:nvSpPr>
          <p:cNvPr id="67589" name="Rectangle 3"/>
          <p:cNvSpPr>
            <a:spLocks noGrp="1" noChangeArrowheads="1"/>
          </p:cNvSpPr>
          <p:nvPr>
            <p:ph type="body" idx="1"/>
          </p:nvPr>
        </p:nvSpPr>
        <p:spPr>
          <a:xfrm>
            <a:off x="457200" y="1219200"/>
            <a:ext cx="8229600" cy="5334000"/>
          </a:xfrm>
        </p:spPr>
        <p:txBody>
          <a:bodyPr/>
          <a:lstStyle/>
          <a:p>
            <a:pPr eaLnBrk="1" hangingPunct="1">
              <a:lnSpc>
                <a:spcPct val="80000"/>
              </a:lnSpc>
              <a:buFontTx/>
              <a:buNone/>
            </a:pPr>
            <a:r>
              <a:rPr lang="en-US" sz="1800" b="0" dirty="0">
                <a:ea typeface="ＭＳ Ｐゴシック" pitchFamily="-65" charset="-128"/>
                <a:cs typeface="ＭＳ Ｐゴシック" pitchFamily="-65" charset="-128"/>
              </a:rPr>
              <a:t>Overview of Project</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Current </a:t>
            </a:r>
            <a:r>
              <a:rPr lang="en-US" sz="1800" b="0" dirty="0">
                <a:ea typeface="ＭＳ Ｐゴシック" pitchFamily="-65" charset="-128"/>
                <a:cs typeface="ＭＳ Ｐゴシック" pitchFamily="-65" charset="-128"/>
              </a:rPr>
              <a:t>Activity / Initiatives</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Success to Date</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What’s Next?</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Questions / Feedback</a:t>
            </a:r>
          </a:p>
          <a:p>
            <a:pPr eaLnBrk="1" hangingPunct="1">
              <a:lnSpc>
                <a:spcPct val="80000"/>
              </a:lnSpc>
              <a:buClr>
                <a:schemeClr val="accent2"/>
              </a:buClr>
              <a:buFontTx/>
              <a:buNone/>
            </a:pPr>
            <a:endParaRPr lang="en-US" sz="1800" b="0"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E41C827-B7FB-FB4D-BD78-C538B4E1F4C2}" type="slidenum">
              <a:rPr lang="en-US" smtClean="0"/>
              <a:pPr>
                <a:defRPr/>
              </a:pPr>
              <a:t>25</a:t>
            </a:fld>
            <a:endParaRPr lang="en-US"/>
          </a:p>
        </p:txBody>
      </p:sp>
      <p:sp>
        <p:nvSpPr>
          <p:cNvPr id="3" name="Title 2"/>
          <p:cNvSpPr>
            <a:spLocks noGrp="1"/>
          </p:cNvSpPr>
          <p:nvPr>
            <p:ph type="title" idx="4294967295"/>
          </p:nvPr>
        </p:nvSpPr>
        <p:spPr/>
        <p:txBody>
          <a:bodyPr/>
          <a:lstStyle/>
          <a:p>
            <a:r>
              <a:rPr lang="en-US" dirty="0" smtClean="0"/>
              <a:t>Goals for</a:t>
            </a:r>
            <a:r>
              <a:rPr lang="en-US" baseline="0" dirty="0" smtClean="0"/>
              <a:t> Next 6 Months</a:t>
            </a:r>
            <a:endParaRPr lang="en-US" dirty="0"/>
          </a:p>
        </p:txBody>
      </p:sp>
      <p:sp>
        <p:nvSpPr>
          <p:cNvPr id="4" name="Rectangle 19"/>
          <p:cNvSpPr txBox="1">
            <a:spLocks noChangeArrowheads="1"/>
          </p:cNvSpPr>
          <p:nvPr/>
        </p:nvSpPr>
        <p:spPr bwMode="auto">
          <a:xfrm>
            <a:off x="457200" y="990600"/>
            <a:ext cx="8382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3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rPr>
              <a:t>Ramp up traffic </a:t>
            </a:r>
            <a:r>
              <a:rPr lang="en-US" sz="2300" b="1" kern="0" dirty="0" smtClean="0">
                <a:solidFill>
                  <a:schemeClr val="accent2"/>
                </a:solidFill>
                <a:latin typeface="+mn-lt"/>
              </a:rPr>
              <a:t>via </a:t>
            </a:r>
            <a:r>
              <a:rPr kumimoji="0" lang="en-US" sz="23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rPr>
              <a:t>multi-pronged</a:t>
            </a:r>
            <a:r>
              <a:rPr kumimoji="0" lang="en-US" sz="2300" b="1" i="0" u="none" strike="noStrike" kern="0" cap="none" spc="0" normalizeH="0" noProof="0" dirty="0" smtClean="0">
                <a:ln>
                  <a:noFill/>
                </a:ln>
                <a:solidFill>
                  <a:schemeClr val="accent2"/>
                </a:solidFill>
                <a:effectLst/>
                <a:uLnTx/>
                <a:uFillTx/>
                <a:latin typeface="+mn-lt"/>
                <a:ea typeface="ＭＳ Ｐゴシック" pitchFamily="-65" charset="-128"/>
                <a:cs typeface="ＭＳ Ｐゴシック" pitchFamily="-65" charset="-128"/>
              </a:rPr>
              <a:t> approach</a:t>
            </a:r>
            <a:endParaRPr lang="en-US" sz="2300" b="1" kern="0" dirty="0" smtClean="0">
              <a:solidFill>
                <a:schemeClr val="accent2"/>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3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300" b="1" kern="0" dirty="0" smtClean="0">
                <a:solidFill>
                  <a:schemeClr val="accent2"/>
                </a:solidFill>
                <a:latin typeface="+mn-lt"/>
              </a:rPr>
              <a:t>Continue to build partnerships with like-minded organizations</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3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300" b="1" kern="0" dirty="0" smtClean="0">
                <a:solidFill>
                  <a:schemeClr val="accent2"/>
                </a:solidFill>
                <a:latin typeface="+mn-lt"/>
              </a:rPr>
              <a:t>Develop and launch new wire</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3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300" b="1" kern="0" noProof="0" dirty="0" err="1" smtClean="0">
                <a:solidFill>
                  <a:schemeClr val="accent2"/>
                </a:solidFill>
                <a:latin typeface="+mn-lt"/>
              </a:rPr>
              <a:t>Facebook</a:t>
            </a:r>
            <a:r>
              <a:rPr lang="en-US" sz="2300" b="1" kern="0" noProof="0" dirty="0" smtClean="0">
                <a:solidFill>
                  <a:schemeClr val="accent2"/>
                </a:solidFill>
                <a:latin typeface="+mn-lt"/>
              </a:rPr>
              <a:t> </a:t>
            </a:r>
            <a:r>
              <a:rPr lang="en-US" sz="2300" b="1" kern="0" noProof="0" dirty="0" smtClean="0">
                <a:solidFill>
                  <a:schemeClr val="accent2"/>
                </a:solidFill>
                <a:latin typeface="+mn-lt"/>
              </a:rPr>
              <a:t>Connect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300" b="1" i="0" u="none" strike="noStrike" kern="0" cap="none" spc="0" normalizeH="0" baseline="0" dirty="0" smtClean="0">
              <a:ln>
                <a:noFill/>
              </a:ln>
              <a:solidFill>
                <a:schemeClr val="accent2"/>
              </a:solidFill>
              <a:effectLst/>
              <a:uLnTx/>
              <a:uFillTx/>
              <a:latin typeface="+mn-lt"/>
              <a:ea typeface="ＭＳ Ｐゴシック" pitchFamily="-65" charset="-128"/>
              <a:cs typeface="ＭＳ Ｐゴシック" pitchFamily="-65"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300" b="1" kern="0" noProof="0" dirty="0" smtClean="0">
                <a:solidFill>
                  <a:schemeClr val="accent2"/>
                </a:solidFill>
                <a:latin typeface="+mn-lt"/>
              </a:rPr>
              <a:t>Ladder Up! Button</a:t>
            </a:r>
            <a:endParaRPr lang="en-US" sz="2300" b="1" kern="0" noProof="0" dirty="0" smtClean="0">
              <a:solidFill>
                <a:schemeClr val="accent2"/>
              </a:solidFill>
              <a:latin typeface="+mn-lt"/>
            </a:endParaRPr>
          </a:p>
          <a:p>
            <a:pPr marL="342900" marR="0" lvl="0" indent="-342900" algn="r" defTabSz="914400" rtl="0" eaLnBrk="1" fontAlgn="base" latinLnBrk="0" hangingPunct="1">
              <a:lnSpc>
                <a:spcPct val="100000"/>
              </a:lnSpc>
              <a:spcBef>
                <a:spcPct val="20000"/>
              </a:spcBef>
              <a:spcAft>
                <a:spcPct val="0"/>
              </a:spcAft>
              <a:buClrTx/>
              <a:buSzTx/>
              <a:buFontTx/>
              <a:buChar char="•"/>
              <a:tabLst/>
              <a:defRPr/>
            </a:pPr>
            <a:endParaRPr lang="en-US" sz="2300" b="1" kern="0" dirty="0" smtClean="0">
              <a:solidFill>
                <a:schemeClr val="accent2"/>
              </a:solidFill>
              <a:latin typeface="+mn-lt"/>
            </a:endParaRPr>
          </a:p>
          <a:p>
            <a:pPr marL="342900" marR="0" lvl="0" indent="-342900" algn="r" defTabSz="914400" rtl="0" eaLnBrk="1" fontAlgn="base" latinLnBrk="0" hangingPunct="1">
              <a:lnSpc>
                <a:spcPct val="100000"/>
              </a:lnSpc>
              <a:spcBef>
                <a:spcPct val="20000"/>
              </a:spcBef>
              <a:spcAft>
                <a:spcPct val="0"/>
              </a:spcAft>
              <a:buClrTx/>
              <a:buSzTx/>
              <a:buFontTx/>
              <a:buChar char="•"/>
              <a:tabLst/>
              <a:defRPr/>
            </a:pPr>
            <a:r>
              <a:rPr lang="en-US" sz="2300" b="1" kern="0" dirty="0" smtClean="0">
                <a:solidFill>
                  <a:schemeClr val="accent2"/>
                </a:solidFill>
                <a:latin typeface="+mn-lt"/>
              </a:rPr>
              <a:t>But </a:t>
            </a:r>
            <a:r>
              <a:rPr lang="en-US" sz="2300" b="1" kern="0" dirty="0" smtClean="0">
                <a:solidFill>
                  <a:schemeClr val="accent2"/>
                </a:solidFill>
                <a:latin typeface="+mn-lt"/>
              </a:rPr>
              <a:t>wait! There’s more…</a:t>
            </a:r>
            <a:endParaRPr kumimoji="0" lang="en-US" sz="23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9" name="Slide Number Placeholder 3"/>
          <p:cNvSpPr>
            <a:spLocks noGrp="1"/>
          </p:cNvSpPr>
          <p:nvPr>
            <p:ph type="sldNum" sz="quarter" idx="10"/>
          </p:nvPr>
        </p:nvSpPr>
        <p:spPr>
          <a:noFill/>
        </p:spPr>
        <p:txBody>
          <a:bodyPr/>
          <a:lstStyle/>
          <a:p>
            <a:fld id="{4762F19F-524A-9A4C-804D-878CECB5129D}" type="slidenum">
              <a:rPr lang="en-US">
                <a:latin typeface="Arial" pitchFamily="-65" charset="0"/>
                <a:ea typeface="ＭＳ Ｐゴシック" pitchFamily="-65" charset="-128"/>
                <a:cs typeface="ＭＳ Ｐゴシック" pitchFamily="-65" charset="-128"/>
              </a:rPr>
              <a:pPr/>
              <a:t>26</a:t>
            </a:fld>
            <a:endParaRPr lang="en-US">
              <a:latin typeface="Arial" pitchFamily="-65" charset="0"/>
              <a:ea typeface="ＭＳ Ｐゴシック" pitchFamily="-65" charset="-128"/>
              <a:cs typeface="ＭＳ Ｐゴシック" pitchFamily="-65" charset="-128"/>
            </a:endParaRPr>
          </a:p>
        </p:txBody>
      </p:sp>
      <p:sp>
        <p:nvSpPr>
          <p:cNvPr id="50180" name="Rectangle 2"/>
          <p:cNvSpPr>
            <a:spLocks noGrp="1" noChangeArrowheads="1"/>
          </p:cNvSpPr>
          <p:nvPr>
            <p:ph type="title"/>
          </p:nvPr>
        </p:nvSpPr>
        <p:spPr/>
        <p:txBody>
          <a:bodyPr/>
          <a:lstStyle/>
          <a:p>
            <a:pPr eaLnBrk="1" hangingPunct="1"/>
            <a:r>
              <a:rPr lang="en-US" dirty="0" smtClean="0">
                <a:ea typeface="ＭＳ Ｐゴシック" pitchFamily="-65" charset="-128"/>
                <a:cs typeface="ＭＳ Ｐゴシック" pitchFamily="-65" charset="-128"/>
              </a:rPr>
              <a:t>Flash Ladders</a:t>
            </a:r>
            <a:endParaRPr lang="en-US" dirty="0">
              <a:ea typeface="ＭＳ Ｐゴシック" pitchFamily="-65" charset="-128"/>
              <a:cs typeface="ＭＳ Ｐゴシック" pitchFamily="-65" charset="-128"/>
            </a:endParaRPr>
          </a:p>
        </p:txBody>
      </p:sp>
      <p:sp>
        <p:nvSpPr>
          <p:cNvPr id="50186" name="Text Box 13"/>
          <p:cNvSpPr txBox="1">
            <a:spLocks noChangeArrowheads="1"/>
          </p:cNvSpPr>
          <p:nvPr/>
        </p:nvSpPr>
        <p:spPr bwMode="auto">
          <a:xfrm>
            <a:off x="304800" y="838200"/>
            <a:ext cx="8305800" cy="1817934"/>
          </a:xfrm>
          <a:prstGeom prst="rect">
            <a:avLst/>
          </a:prstGeom>
          <a:noFill/>
          <a:ln w="9525">
            <a:noFill/>
            <a:miter lim="800000"/>
            <a:headEnd/>
            <a:tailEnd/>
          </a:ln>
        </p:spPr>
        <p:txBody>
          <a:bodyPr wrap="square">
            <a:prstTxWarp prst="textNoShape">
              <a:avLst/>
            </a:prstTxWarp>
            <a:spAutoFit/>
          </a:bodyPr>
          <a:lstStyle/>
          <a:p>
            <a:pPr>
              <a:buFontTx/>
              <a:buChar char="•"/>
            </a:pPr>
            <a:r>
              <a:rPr lang="en-US" sz="1600" b="1" dirty="0" smtClean="0">
                <a:solidFill>
                  <a:schemeClr val="accent2"/>
                </a:solidFill>
              </a:rPr>
              <a:t>How do they work?</a:t>
            </a:r>
            <a:endParaRPr lang="en-US" sz="1600" b="1" dirty="0" smtClean="0">
              <a:solidFill>
                <a:srgbClr val="FF3300"/>
              </a:solidFill>
            </a:endParaRPr>
          </a:p>
          <a:p>
            <a:pPr>
              <a:buFontTx/>
              <a:buChar char="-"/>
            </a:pPr>
            <a:r>
              <a:rPr lang="en-US" sz="1600" dirty="0" smtClean="0"/>
              <a:t>Leverage news to catch the height of public interest in topic.</a:t>
            </a:r>
          </a:p>
          <a:p>
            <a:pPr>
              <a:buFontTx/>
              <a:buChar char="-"/>
            </a:pPr>
            <a:r>
              <a:rPr lang="en-US" sz="1600" dirty="0" smtClean="0"/>
              <a:t>Strong </a:t>
            </a:r>
            <a:r>
              <a:rPr lang="en-US" sz="1600" dirty="0"/>
              <a:t>push of marketing </a:t>
            </a:r>
            <a:r>
              <a:rPr lang="en-US" sz="1600" dirty="0" smtClean="0"/>
              <a:t>activities, paid search, blogs expand reach of ladder</a:t>
            </a:r>
          </a:p>
          <a:p>
            <a:pPr>
              <a:buFontTx/>
              <a:buChar char="-"/>
            </a:pPr>
            <a:r>
              <a:rPr lang="en-US" sz="1600" dirty="0" smtClean="0"/>
              <a:t>John McCain: 18,661 </a:t>
            </a:r>
            <a:r>
              <a:rPr lang="en-US" sz="1600" dirty="0"/>
              <a:t>visits in October, ~77% went on to visit a TMC member site</a:t>
            </a:r>
            <a:endParaRPr lang="en-US" sz="1600" b="1" dirty="0">
              <a:solidFill>
                <a:schemeClr val="accent2"/>
              </a:solidFill>
            </a:endParaRPr>
          </a:p>
          <a:p>
            <a:pPr>
              <a:spcBef>
                <a:spcPct val="50000"/>
              </a:spcBef>
              <a:buFont typeface="Arial" pitchFamily="-65" charset="0"/>
              <a:buNone/>
            </a:pPr>
            <a:endParaRPr lang="en-US" sz="1600" dirty="0"/>
          </a:p>
        </p:txBody>
      </p:sp>
      <p:sp>
        <p:nvSpPr>
          <p:cNvPr id="7" name="Rectangle 6"/>
          <p:cNvSpPr/>
          <p:nvPr/>
        </p:nvSpPr>
        <p:spPr>
          <a:xfrm>
            <a:off x="457200" y="2667000"/>
            <a:ext cx="4572000" cy="828688"/>
          </a:xfrm>
          <a:prstGeom prst="rect">
            <a:avLst/>
          </a:prstGeom>
        </p:spPr>
        <p:txBody>
          <a:bodyPr>
            <a:spAutoFit/>
          </a:bodyPr>
          <a:lstStyle/>
          <a:p>
            <a:pPr>
              <a:buFontTx/>
              <a:buChar char="•"/>
            </a:pPr>
            <a:r>
              <a:rPr lang="en-US" b="1" dirty="0" smtClean="0">
                <a:solidFill>
                  <a:schemeClr val="accent2"/>
                </a:solidFill>
              </a:rPr>
              <a:t> </a:t>
            </a:r>
            <a:r>
              <a:rPr lang="en-US" b="1" dirty="0" err="1" smtClean="0">
                <a:solidFill>
                  <a:schemeClr val="accent2"/>
                </a:solidFill>
              </a:rPr>
              <a:t>StimulusPlan.NewsLadder.Net</a:t>
            </a:r>
            <a:endParaRPr lang="en-US" b="1" dirty="0" smtClean="0">
              <a:solidFill>
                <a:srgbClr val="FF3300"/>
              </a:solidFill>
            </a:endParaRPr>
          </a:p>
          <a:p>
            <a:pPr>
              <a:buFontTx/>
              <a:buChar char="•"/>
            </a:pPr>
            <a:endParaRPr lang="en-US" b="1" dirty="0" smtClean="0">
              <a:solidFill>
                <a:schemeClr val="accent2"/>
              </a:solidFill>
            </a:endParaRPr>
          </a:p>
        </p:txBody>
      </p:sp>
      <p:pic>
        <p:nvPicPr>
          <p:cNvPr id="6" name="Picture 5" descr="Picture 8.png"/>
          <p:cNvPicPr>
            <a:picLocks noChangeAspect="1"/>
          </p:cNvPicPr>
          <p:nvPr/>
        </p:nvPicPr>
        <p:blipFill>
          <a:blip r:embed="rId3"/>
          <a:stretch>
            <a:fillRect/>
          </a:stretch>
        </p:blipFill>
        <p:spPr>
          <a:xfrm>
            <a:off x="1447800" y="3352800"/>
            <a:ext cx="6225465" cy="2590800"/>
          </a:xfrm>
          <a:prstGeom prst="rect">
            <a:avLst/>
          </a:prstGeom>
          <a:ln>
            <a:noFill/>
          </a:ln>
          <a:effectLst>
            <a:outerShdw blurRad="292100" dist="139700" dir="2700000" algn="tl" rotWithShape="0">
              <a:srgbClr val="333333">
                <a:alpha val="65000"/>
              </a:srgbClr>
            </a:outerShdw>
          </a:effectLst>
        </p:spPr>
      </p:pic>
      <p:pic>
        <p:nvPicPr>
          <p:cNvPr id="9" name="Picture 8" descr="Picture 20.png"/>
          <p:cNvPicPr>
            <a:picLocks noChangeAspect="1"/>
          </p:cNvPicPr>
          <p:nvPr/>
        </p:nvPicPr>
        <p:blipFill>
          <a:blip r:embed="rId4"/>
          <a:stretch>
            <a:fillRect/>
          </a:stretch>
        </p:blipFill>
        <p:spPr>
          <a:xfrm>
            <a:off x="5775925" y="2743200"/>
            <a:ext cx="2453675" cy="2362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t>REFORMAT AND INSERT </a:t>
            </a:r>
            <a:r>
              <a:rPr lang="en-US" dirty="0" err="1" smtClean="0"/>
              <a:t>NEZUA’s</a:t>
            </a:r>
            <a:r>
              <a:rPr lang="en-US" dirty="0" smtClean="0"/>
              <a:t> VIDEO HERE</a:t>
            </a:r>
          </a:p>
          <a:p>
            <a:endParaRPr lang="en-US" dirty="0"/>
          </a:p>
        </p:txBody>
      </p:sp>
      <p:sp>
        <p:nvSpPr>
          <p:cNvPr id="4" name="Slide Number Placeholder 3"/>
          <p:cNvSpPr>
            <a:spLocks noGrp="1"/>
          </p:cNvSpPr>
          <p:nvPr>
            <p:ph type="sldNum" sz="quarter" idx="10"/>
          </p:nvPr>
        </p:nvSpPr>
        <p:spPr/>
        <p:txBody>
          <a:bodyPr/>
          <a:lstStyle/>
          <a:p>
            <a:pPr>
              <a:defRPr/>
            </a:pPr>
            <a:fld id="{C7266C9A-F149-E943-B993-B4E4872B4C6A}" type="slidenum">
              <a:rPr lang="en-US" smtClean="0"/>
              <a:pPr>
                <a:defRPr/>
              </a:pPr>
              <a:t>27</a:t>
            </a:fld>
            <a:endParaRPr lang="en-US"/>
          </a:p>
        </p:txBody>
      </p:sp>
      <p:pic>
        <p:nvPicPr>
          <p:cNvPr id="5" name="WIWjan22nd.mp4">
            <a:hlinkClick r:id="" action="ppaction://media"/>
          </p:cNvPr>
          <p:cNvPicPr/>
          <p:nvPr>
            <a:videoFile r:link="rId1"/>
          </p:nvPr>
        </p:nvPicPr>
        <p:blipFill>
          <a:blip r:embed="rId4"/>
          <a:stretch>
            <a:fillRect/>
          </a:stretch>
        </p:blipFill>
        <p:spPr>
          <a:xfrm>
            <a:off x="508000" y="381000"/>
            <a:ext cx="8128000" cy="6096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Number Placeholder 3"/>
          <p:cNvSpPr txBox="1">
            <a:spLocks noGrp="1"/>
          </p:cNvSpPr>
          <p:nvPr/>
        </p:nvSpPr>
        <p:spPr bwMode="auto">
          <a:xfrm>
            <a:off x="6553200" y="6477000"/>
            <a:ext cx="2133600" cy="244475"/>
          </a:xfrm>
          <a:prstGeom prst="rect">
            <a:avLst/>
          </a:prstGeom>
          <a:noFill/>
          <a:ln w="9525">
            <a:noFill/>
            <a:miter lim="800000"/>
            <a:headEnd/>
            <a:tailEnd/>
          </a:ln>
        </p:spPr>
        <p:txBody>
          <a:bodyPr>
            <a:prstTxWarp prst="textNoShape">
              <a:avLst/>
            </a:prstTxWarp>
          </a:bodyPr>
          <a:lstStyle/>
          <a:p>
            <a:pPr algn="r">
              <a:lnSpc>
                <a:spcPct val="100000"/>
              </a:lnSpc>
              <a:spcBef>
                <a:spcPct val="0"/>
              </a:spcBef>
            </a:pPr>
            <a:fld id="{C1E86975-7CBD-A34C-BA2D-76BDEAD46ECF}" type="slidenum">
              <a:rPr lang="en-US" sz="1000"/>
              <a:pPr algn="r">
                <a:lnSpc>
                  <a:spcPct val="100000"/>
                </a:lnSpc>
                <a:spcBef>
                  <a:spcPct val="0"/>
                </a:spcBef>
              </a:pPr>
              <a:t>28</a:t>
            </a:fld>
            <a:endParaRPr lang="en-US" sz="1000"/>
          </a:p>
        </p:txBody>
      </p:sp>
      <p:sp>
        <p:nvSpPr>
          <p:cNvPr id="71683" name="Rectangle 2"/>
          <p:cNvSpPr>
            <a:spLocks noGrp="1" noChangeArrowheads="1"/>
          </p:cNvSpPr>
          <p:nvPr>
            <p:ph type="title" idx="4294967295"/>
          </p:nvPr>
        </p:nvSpPr>
        <p:spPr>
          <a:xfrm>
            <a:off x="457200" y="350838"/>
            <a:ext cx="8229600" cy="563562"/>
          </a:xfrm>
        </p:spPr>
        <p:txBody>
          <a:bodyPr/>
          <a:lstStyle/>
          <a:p>
            <a:pPr eaLnBrk="1" hangingPunct="1"/>
            <a:r>
              <a:rPr lang="en-US" dirty="0" smtClean="0">
                <a:ea typeface="ＭＳ Ｐゴシック" pitchFamily="-65" charset="-128"/>
                <a:cs typeface="ＭＳ Ｐゴシック" pitchFamily="-65" charset="-128"/>
              </a:rPr>
              <a:t>Exchange Ads</a:t>
            </a:r>
            <a:endParaRPr lang="en-US" dirty="0">
              <a:ea typeface="ＭＳ Ｐゴシック" pitchFamily="-65" charset="-128"/>
              <a:cs typeface="ＭＳ Ｐゴシック" pitchFamily="-65" charset="-128"/>
            </a:endParaRPr>
          </a:p>
        </p:txBody>
      </p:sp>
      <p:sp>
        <p:nvSpPr>
          <p:cNvPr id="71684" name="Text Box 3"/>
          <p:cNvSpPr txBox="1">
            <a:spLocks noChangeArrowheads="1"/>
          </p:cNvSpPr>
          <p:nvPr/>
        </p:nvSpPr>
        <p:spPr bwMode="auto">
          <a:xfrm>
            <a:off x="304800" y="1052513"/>
            <a:ext cx="8610600" cy="5509201"/>
          </a:xfrm>
          <a:prstGeom prst="rect">
            <a:avLst/>
          </a:prstGeom>
          <a:noFill/>
          <a:ln w="9525">
            <a:noFill/>
            <a:miter lim="800000"/>
            <a:headEnd/>
            <a:tailEnd/>
          </a:ln>
        </p:spPr>
        <p:txBody>
          <a:bodyPr>
            <a:prstTxWarp prst="textNoShape">
              <a:avLst/>
            </a:prstTxWarp>
            <a:spAutoFit/>
          </a:bodyPr>
          <a:lstStyle/>
          <a:p>
            <a:pPr marL="166688" indent="-166688">
              <a:lnSpc>
                <a:spcPct val="100000"/>
              </a:lnSpc>
              <a:spcBef>
                <a:spcPct val="0"/>
              </a:spcBef>
              <a:buFontTx/>
              <a:buChar char="•"/>
            </a:pPr>
            <a:r>
              <a:rPr lang="en-US" sz="1600" b="1" dirty="0">
                <a:solidFill>
                  <a:schemeClr val="accent2"/>
                </a:solidFill>
              </a:rPr>
              <a:t>Promote Media Wires with your unused advertising inventory</a:t>
            </a:r>
          </a:p>
          <a:p>
            <a:pPr marL="166688" indent="-166688">
              <a:lnSpc>
                <a:spcPct val="100000"/>
              </a:lnSpc>
              <a:spcBef>
                <a:spcPct val="0"/>
              </a:spcBef>
            </a:pPr>
            <a:endParaRPr lang="en-US" sz="1600" b="1" dirty="0">
              <a:solidFill>
                <a:schemeClr val="accent2"/>
              </a:solidFill>
            </a:endParaRPr>
          </a:p>
          <a:p>
            <a:pPr marL="565150" lvl="1" indent="-215900">
              <a:lnSpc>
                <a:spcPct val="100000"/>
              </a:lnSpc>
              <a:spcBef>
                <a:spcPct val="0"/>
              </a:spcBef>
              <a:buFontTx/>
              <a:buChar char="•"/>
            </a:pPr>
            <a:r>
              <a:rPr lang="en-US" sz="1600" dirty="0"/>
              <a:t>Multiple Ad sizes to choose from</a:t>
            </a:r>
          </a:p>
          <a:p>
            <a:pPr marL="565150" lvl="1" indent="-215900">
              <a:lnSpc>
                <a:spcPct val="100000"/>
              </a:lnSpc>
              <a:spcBef>
                <a:spcPct val="0"/>
              </a:spcBef>
            </a:pPr>
            <a:endParaRPr lang="en-US" sz="1600" dirty="0"/>
          </a:p>
          <a:p>
            <a:pPr marL="565150" lvl="1" indent="-215900">
              <a:lnSpc>
                <a:spcPct val="100000"/>
              </a:lnSpc>
              <a:spcBef>
                <a:spcPct val="0"/>
              </a:spcBef>
              <a:buFontTx/>
              <a:buChar char="•"/>
            </a:pPr>
            <a:endParaRPr lang="en-US" sz="1600" dirty="0"/>
          </a:p>
          <a:p>
            <a:pPr marL="565150" lvl="1" indent="-215900">
              <a:lnSpc>
                <a:spcPct val="100000"/>
              </a:lnSpc>
              <a:spcBef>
                <a:spcPct val="0"/>
              </a:spcBef>
            </a:pPr>
            <a:endParaRPr lang="en-US" sz="1600" dirty="0" smtClean="0"/>
          </a:p>
          <a:p>
            <a:pPr marL="565150" lvl="1" indent="-215900">
              <a:lnSpc>
                <a:spcPct val="100000"/>
              </a:lnSpc>
              <a:spcBef>
                <a:spcPct val="0"/>
              </a:spcBef>
            </a:pPr>
            <a:endParaRPr lang="en-US" sz="1600" dirty="0" smtClean="0"/>
          </a:p>
          <a:p>
            <a:pPr marL="565150" lvl="1" indent="-215900">
              <a:lnSpc>
                <a:spcPct val="100000"/>
              </a:lnSpc>
              <a:spcBef>
                <a:spcPct val="0"/>
              </a:spcBef>
            </a:pPr>
            <a:endParaRPr lang="en-US" sz="1600" dirty="0" smtClean="0"/>
          </a:p>
          <a:p>
            <a:pPr marL="565150" lvl="1" indent="-215900">
              <a:lnSpc>
                <a:spcPct val="100000"/>
              </a:lnSpc>
              <a:spcBef>
                <a:spcPct val="0"/>
              </a:spcBef>
            </a:pPr>
            <a:endParaRPr lang="en-US" sz="1600" dirty="0" smtClean="0"/>
          </a:p>
          <a:p>
            <a:pPr marL="565150" lvl="1" indent="-215900">
              <a:lnSpc>
                <a:spcPct val="100000"/>
              </a:lnSpc>
              <a:spcBef>
                <a:spcPct val="0"/>
              </a:spcBef>
            </a:pPr>
            <a:endParaRPr lang="en-US" sz="1600" dirty="0" smtClean="0"/>
          </a:p>
          <a:p>
            <a:pPr marL="565150" lvl="1" indent="-215900">
              <a:lnSpc>
                <a:spcPct val="100000"/>
              </a:lnSpc>
              <a:spcBef>
                <a:spcPct val="0"/>
              </a:spcBef>
            </a:pPr>
            <a:endParaRPr lang="en-US" sz="1600" dirty="0" smtClean="0"/>
          </a:p>
          <a:p>
            <a:pPr marL="565150" lvl="1" indent="-215900">
              <a:lnSpc>
                <a:spcPct val="100000"/>
              </a:lnSpc>
              <a:spcBef>
                <a:spcPct val="0"/>
              </a:spcBef>
            </a:pPr>
            <a:endParaRPr lang="en-US" sz="1600" dirty="0" smtClean="0"/>
          </a:p>
          <a:p>
            <a:pPr marL="565150" lvl="1" indent="-215900">
              <a:lnSpc>
                <a:spcPct val="100000"/>
              </a:lnSpc>
              <a:spcBef>
                <a:spcPct val="0"/>
              </a:spcBef>
            </a:pPr>
            <a:endParaRPr lang="en-US" sz="1600" dirty="0" smtClean="0"/>
          </a:p>
          <a:p>
            <a:pPr marL="565150" lvl="1" indent="-215900">
              <a:lnSpc>
                <a:spcPct val="100000"/>
              </a:lnSpc>
              <a:spcBef>
                <a:spcPct val="0"/>
              </a:spcBef>
              <a:buFontTx/>
              <a:buChar char="•"/>
            </a:pPr>
            <a:endParaRPr lang="en-US" sz="1600" dirty="0"/>
          </a:p>
          <a:p>
            <a:pPr marL="565150" lvl="1" indent="-215900">
              <a:lnSpc>
                <a:spcPct val="100000"/>
              </a:lnSpc>
              <a:spcBef>
                <a:spcPct val="0"/>
              </a:spcBef>
              <a:buFontTx/>
              <a:buChar char="•"/>
            </a:pPr>
            <a:endParaRPr lang="en-US" sz="1600" dirty="0" smtClean="0"/>
          </a:p>
          <a:p>
            <a:pPr marL="565150" lvl="1" indent="-215900">
              <a:lnSpc>
                <a:spcPct val="100000"/>
              </a:lnSpc>
              <a:spcBef>
                <a:spcPct val="0"/>
              </a:spcBef>
            </a:pPr>
            <a:endParaRPr lang="en-US" sz="1600" b="1" dirty="0" smtClean="0">
              <a:solidFill>
                <a:srgbClr val="FF3300"/>
              </a:solidFill>
            </a:endParaRPr>
          </a:p>
          <a:p>
            <a:pPr marL="565150" lvl="1" indent="-215900">
              <a:lnSpc>
                <a:spcPct val="100000"/>
              </a:lnSpc>
              <a:spcBef>
                <a:spcPct val="0"/>
              </a:spcBef>
            </a:pPr>
            <a:endParaRPr lang="en-US" sz="1600" b="1" dirty="0" smtClean="0">
              <a:solidFill>
                <a:srgbClr val="FF3300"/>
              </a:solidFill>
            </a:endParaRPr>
          </a:p>
          <a:p>
            <a:pPr marL="565150" lvl="1" indent="-215900">
              <a:lnSpc>
                <a:spcPct val="100000"/>
              </a:lnSpc>
              <a:spcBef>
                <a:spcPct val="0"/>
              </a:spcBef>
            </a:pPr>
            <a:endParaRPr lang="en-US" sz="1600" b="1" dirty="0" smtClean="0">
              <a:solidFill>
                <a:srgbClr val="FF3300"/>
              </a:solidFill>
            </a:endParaRPr>
          </a:p>
          <a:p>
            <a:pPr marL="166688" indent="-166688">
              <a:lnSpc>
                <a:spcPct val="100000"/>
              </a:lnSpc>
              <a:spcBef>
                <a:spcPct val="0"/>
              </a:spcBef>
              <a:buFontTx/>
              <a:buChar char="•"/>
            </a:pPr>
            <a:r>
              <a:rPr lang="en-US" sz="1600" dirty="0"/>
              <a:t> </a:t>
            </a:r>
            <a:r>
              <a:rPr lang="en-US" sz="1600" b="1" dirty="0">
                <a:solidFill>
                  <a:schemeClr val="accent2"/>
                </a:solidFill>
              </a:rPr>
              <a:t>Mention the Media Wire in your weekly or monthly </a:t>
            </a:r>
            <a:r>
              <a:rPr lang="en-US" sz="1600" b="1" dirty="0" smtClean="0">
                <a:solidFill>
                  <a:schemeClr val="accent2"/>
                </a:solidFill>
              </a:rPr>
              <a:t>emails</a:t>
            </a:r>
          </a:p>
          <a:p>
            <a:pPr marL="166688" indent="-166688">
              <a:lnSpc>
                <a:spcPct val="100000"/>
              </a:lnSpc>
              <a:spcBef>
                <a:spcPct val="0"/>
              </a:spcBef>
            </a:pPr>
            <a:endParaRPr lang="en-US" sz="1600" b="1" dirty="0">
              <a:solidFill>
                <a:schemeClr val="accent2"/>
              </a:solidFill>
            </a:endParaRPr>
          </a:p>
          <a:p>
            <a:pPr marL="565150" lvl="1" indent="-215900">
              <a:lnSpc>
                <a:spcPct val="100000"/>
              </a:lnSpc>
              <a:spcBef>
                <a:spcPct val="0"/>
              </a:spcBef>
            </a:pPr>
            <a:endParaRPr lang="en-US" sz="1600" dirty="0"/>
          </a:p>
          <a:p>
            <a:pPr marL="166688" indent="-166688">
              <a:lnSpc>
                <a:spcPct val="100000"/>
              </a:lnSpc>
              <a:spcBef>
                <a:spcPct val="0"/>
              </a:spcBef>
              <a:buFontTx/>
              <a:buChar char="•"/>
            </a:pPr>
            <a:endParaRPr lang="en-US" sz="1600" dirty="0"/>
          </a:p>
        </p:txBody>
      </p:sp>
      <p:pic>
        <p:nvPicPr>
          <p:cNvPr id="52230" name="Picture 6"/>
          <p:cNvPicPr>
            <a:picLocks noChangeAspect="1" noChangeArrowheads="1"/>
          </p:cNvPicPr>
          <p:nvPr/>
        </p:nvPicPr>
        <p:blipFill>
          <a:blip r:embed="rId3"/>
          <a:srcRect/>
          <a:stretch>
            <a:fillRect/>
          </a:stretch>
        </p:blipFill>
        <p:spPr bwMode="auto">
          <a:xfrm>
            <a:off x="6934200" y="1219200"/>
            <a:ext cx="1103313" cy="1447800"/>
          </a:xfrm>
          <a:prstGeom prst="rect">
            <a:avLst/>
          </a:prstGeom>
          <a:noFill/>
          <a:ln w="9525">
            <a:noFill/>
            <a:miter lim="800000"/>
            <a:headEnd/>
            <a:tailEnd/>
          </a:ln>
          <a:effectLst>
            <a:outerShdw blurRad="63500" dist="107763" dir="2700000" algn="ctr" rotWithShape="0">
              <a:srgbClr val="000000">
                <a:alpha val="50000"/>
              </a:srgbClr>
            </a:outerShdw>
          </a:effectLst>
        </p:spPr>
      </p:pic>
      <p:pic>
        <p:nvPicPr>
          <p:cNvPr id="52231" name="Picture 7"/>
          <p:cNvPicPr>
            <a:picLocks noChangeAspect="1" noChangeArrowheads="1"/>
          </p:cNvPicPr>
          <p:nvPr/>
        </p:nvPicPr>
        <p:blipFill>
          <a:blip r:embed="rId4"/>
          <a:srcRect/>
          <a:stretch>
            <a:fillRect/>
          </a:stretch>
        </p:blipFill>
        <p:spPr bwMode="auto">
          <a:xfrm>
            <a:off x="6934200" y="2819400"/>
            <a:ext cx="1123950" cy="1524000"/>
          </a:xfrm>
          <a:prstGeom prst="rect">
            <a:avLst/>
          </a:prstGeom>
          <a:noFill/>
          <a:ln w="9525">
            <a:noFill/>
            <a:miter lim="800000"/>
            <a:headEnd/>
            <a:tailEnd/>
          </a:ln>
          <a:effectLst>
            <a:outerShdw blurRad="63500" dist="107763" dir="2700000" algn="ctr" rotWithShape="0">
              <a:srgbClr val="000000">
                <a:alpha val="50000"/>
              </a:srgbClr>
            </a:outerShdw>
          </a:effectLst>
        </p:spPr>
      </p:pic>
      <p:pic>
        <p:nvPicPr>
          <p:cNvPr id="52232" name="Picture 8"/>
          <p:cNvPicPr>
            <a:picLocks noChangeAspect="1" noChangeArrowheads="1"/>
          </p:cNvPicPr>
          <p:nvPr/>
        </p:nvPicPr>
        <p:blipFill>
          <a:blip r:embed="rId5"/>
          <a:srcRect/>
          <a:stretch>
            <a:fillRect/>
          </a:stretch>
        </p:blipFill>
        <p:spPr bwMode="auto">
          <a:xfrm>
            <a:off x="6934200" y="4495800"/>
            <a:ext cx="1123950" cy="1524000"/>
          </a:xfrm>
          <a:prstGeom prst="rect">
            <a:avLst/>
          </a:prstGeom>
          <a:noFill/>
          <a:ln w="9525">
            <a:noFill/>
            <a:miter lim="800000"/>
            <a:headEnd/>
            <a:tailEnd/>
          </a:ln>
          <a:effectLst>
            <a:outerShdw blurRad="63500" dist="107763" dir="2700000" algn="ctr" rotWithShape="0">
              <a:srgbClr val="000000">
                <a:alpha val="50000"/>
              </a:srgbClr>
            </a:outerShdw>
          </a:effectLst>
        </p:spPr>
      </p:pic>
      <p:pic>
        <p:nvPicPr>
          <p:cNvPr id="10" name="Picture 9" descr="Picture 3.png"/>
          <p:cNvPicPr>
            <a:picLocks noChangeAspect="1"/>
          </p:cNvPicPr>
          <p:nvPr/>
        </p:nvPicPr>
        <p:blipFill>
          <a:blip r:embed="rId6"/>
          <a:stretch>
            <a:fillRect/>
          </a:stretch>
        </p:blipFill>
        <p:spPr>
          <a:xfrm>
            <a:off x="152400" y="4191000"/>
            <a:ext cx="6038027" cy="762000"/>
          </a:xfrm>
          <a:prstGeom prst="rect">
            <a:avLst/>
          </a:prstGeom>
          <a:ln>
            <a:noFill/>
          </a:ln>
          <a:effectLst>
            <a:outerShdw blurRad="292100" dist="139700" dir="2700000" algn="tl" rotWithShape="0">
              <a:srgbClr val="333333">
                <a:alpha val="65000"/>
              </a:srgbClr>
            </a:outerShdw>
          </a:effectLst>
        </p:spPr>
      </p:pic>
      <p:pic>
        <p:nvPicPr>
          <p:cNvPr id="9" name="Picture 8" descr="Picture 2.png"/>
          <p:cNvPicPr>
            <a:picLocks noChangeAspect="1"/>
          </p:cNvPicPr>
          <p:nvPr/>
        </p:nvPicPr>
        <p:blipFill>
          <a:blip r:embed="rId7"/>
          <a:stretch>
            <a:fillRect/>
          </a:stretch>
        </p:blipFill>
        <p:spPr>
          <a:xfrm>
            <a:off x="152400" y="3135571"/>
            <a:ext cx="6038025" cy="750629"/>
          </a:xfrm>
          <a:prstGeom prst="rect">
            <a:avLst/>
          </a:prstGeom>
          <a:ln>
            <a:noFill/>
          </a:ln>
          <a:effectLst>
            <a:outerShdw blurRad="292100" dist="139700" dir="2700000" algn="tl" rotWithShape="0">
              <a:srgbClr val="333333">
                <a:alpha val="65000"/>
              </a:srgbClr>
            </a:outerShdw>
          </a:effectLst>
        </p:spPr>
      </p:pic>
      <p:pic>
        <p:nvPicPr>
          <p:cNvPr id="11" name="Picture 10" descr="Picture 4.png"/>
          <p:cNvPicPr>
            <a:picLocks noChangeAspect="1"/>
          </p:cNvPicPr>
          <p:nvPr/>
        </p:nvPicPr>
        <p:blipFill>
          <a:blip r:embed="rId8"/>
          <a:stretch>
            <a:fillRect/>
          </a:stretch>
        </p:blipFill>
        <p:spPr>
          <a:xfrm>
            <a:off x="152400" y="2133600"/>
            <a:ext cx="6038027" cy="77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Number Placeholder 3"/>
          <p:cNvSpPr txBox="1">
            <a:spLocks noGrp="1"/>
          </p:cNvSpPr>
          <p:nvPr/>
        </p:nvSpPr>
        <p:spPr bwMode="auto">
          <a:xfrm>
            <a:off x="6553200" y="6477000"/>
            <a:ext cx="2133600" cy="244475"/>
          </a:xfrm>
          <a:prstGeom prst="rect">
            <a:avLst/>
          </a:prstGeom>
          <a:noFill/>
          <a:ln w="9525">
            <a:noFill/>
            <a:miter lim="800000"/>
            <a:headEnd/>
            <a:tailEnd/>
          </a:ln>
        </p:spPr>
        <p:txBody>
          <a:bodyPr>
            <a:prstTxWarp prst="textNoShape">
              <a:avLst/>
            </a:prstTxWarp>
          </a:bodyPr>
          <a:lstStyle/>
          <a:p>
            <a:pPr algn="r">
              <a:lnSpc>
                <a:spcPct val="100000"/>
              </a:lnSpc>
              <a:spcBef>
                <a:spcPct val="0"/>
              </a:spcBef>
            </a:pPr>
            <a:fld id="{EFC8FB63-8A6B-7749-89DA-26FD2AAF255D}" type="slidenum">
              <a:rPr lang="en-US" sz="1000"/>
              <a:pPr algn="r">
                <a:lnSpc>
                  <a:spcPct val="100000"/>
                </a:lnSpc>
                <a:spcBef>
                  <a:spcPct val="0"/>
                </a:spcBef>
              </a:pPr>
              <a:t>29</a:t>
            </a:fld>
            <a:endParaRPr lang="en-US" sz="1000"/>
          </a:p>
        </p:txBody>
      </p:sp>
      <p:sp>
        <p:nvSpPr>
          <p:cNvPr id="73731" name="Rectangle 2"/>
          <p:cNvSpPr>
            <a:spLocks noGrp="1" noChangeArrowheads="1"/>
          </p:cNvSpPr>
          <p:nvPr>
            <p:ph type="title" idx="4294967295"/>
          </p:nvPr>
        </p:nvSpPr>
        <p:spPr/>
        <p:txBody>
          <a:bodyPr/>
          <a:lstStyle/>
          <a:p>
            <a:pPr eaLnBrk="1" hangingPunct="1"/>
            <a:r>
              <a:rPr lang="en-US" dirty="0" smtClean="0">
                <a:ea typeface="ＭＳ Ｐゴシック" pitchFamily="-65" charset="-128"/>
                <a:cs typeface="ＭＳ Ｐゴシック" pitchFamily="-65" charset="-128"/>
              </a:rPr>
              <a:t>Opting In</a:t>
            </a:r>
            <a:endParaRPr lang="en-US" b="0" dirty="0">
              <a:ea typeface="ＭＳ Ｐゴシック" pitchFamily="-65" charset="-128"/>
              <a:cs typeface="ＭＳ Ｐゴシック" pitchFamily="-65" charset="-128"/>
            </a:endParaRPr>
          </a:p>
        </p:txBody>
      </p:sp>
      <p:sp>
        <p:nvSpPr>
          <p:cNvPr id="73732" name="Text Box 3"/>
          <p:cNvSpPr txBox="1">
            <a:spLocks noChangeArrowheads="1"/>
          </p:cNvSpPr>
          <p:nvPr/>
        </p:nvSpPr>
        <p:spPr bwMode="auto">
          <a:xfrm>
            <a:off x="762000" y="457200"/>
            <a:ext cx="8534400" cy="2800766"/>
          </a:xfrm>
          <a:prstGeom prst="rect">
            <a:avLst/>
          </a:prstGeom>
          <a:noFill/>
          <a:ln w="9525">
            <a:noFill/>
            <a:miter lim="800000"/>
            <a:headEnd/>
            <a:tailEnd/>
          </a:ln>
        </p:spPr>
        <p:txBody>
          <a:bodyPr>
            <a:prstTxWarp prst="textNoShape">
              <a:avLst/>
            </a:prstTxWarp>
            <a:spAutoFit/>
          </a:bodyPr>
          <a:lstStyle/>
          <a:p>
            <a:pPr marL="107950" indent="-107950">
              <a:lnSpc>
                <a:spcPct val="100000"/>
              </a:lnSpc>
              <a:spcBef>
                <a:spcPct val="0"/>
              </a:spcBef>
              <a:buFontTx/>
              <a:buChar char="•"/>
            </a:pPr>
            <a:endParaRPr lang="en-US" sz="1600" b="1" dirty="0">
              <a:solidFill>
                <a:schemeClr val="accent2"/>
              </a:solidFill>
            </a:endParaRPr>
          </a:p>
          <a:p>
            <a:pPr marL="107950" indent="-107950">
              <a:lnSpc>
                <a:spcPct val="100000"/>
              </a:lnSpc>
              <a:spcBef>
                <a:spcPct val="0"/>
              </a:spcBef>
              <a:buFontTx/>
              <a:buChar char="•"/>
            </a:pPr>
            <a:endParaRPr lang="en-US" sz="1600" b="1" dirty="0">
              <a:solidFill>
                <a:schemeClr val="accent2"/>
              </a:solidFill>
            </a:endParaRPr>
          </a:p>
          <a:p>
            <a:pPr marL="107950" indent="-107950">
              <a:lnSpc>
                <a:spcPct val="100000"/>
              </a:lnSpc>
              <a:spcBef>
                <a:spcPct val="0"/>
              </a:spcBef>
              <a:buFontTx/>
              <a:buChar char="•"/>
            </a:pPr>
            <a:r>
              <a:rPr lang="en-US" sz="1600" b="1" dirty="0" err="1" smtClean="0">
                <a:solidFill>
                  <a:schemeClr val="accent2"/>
                </a:solidFill>
              </a:rPr>
              <a:t>Facebook</a:t>
            </a:r>
            <a:endParaRPr lang="en-US" sz="1600" b="1" dirty="0" smtClean="0">
              <a:solidFill>
                <a:srgbClr val="FF3300"/>
              </a:solidFill>
            </a:endParaRPr>
          </a:p>
          <a:p>
            <a:pPr marL="107950" indent="-107950">
              <a:lnSpc>
                <a:spcPct val="100000"/>
              </a:lnSpc>
              <a:spcBef>
                <a:spcPct val="0"/>
              </a:spcBef>
              <a:buFontTx/>
              <a:buChar char="•"/>
            </a:pPr>
            <a:r>
              <a:rPr lang="en-US" sz="1600" b="1" dirty="0" smtClean="0">
                <a:solidFill>
                  <a:schemeClr val="accent2"/>
                </a:solidFill>
              </a:rPr>
              <a:t>Twitter</a:t>
            </a:r>
          </a:p>
          <a:p>
            <a:pPr marL="107950" indent="-107950">
              <a:lnSpc>
                <a:spcPct val="100000"/>
              </a:lnSpc>
              <a:spcBef>
                <a:spcPct val="0"/>
              </a:spcBef>
              <a:buFontTx/>
              <a:buChar char="•"/>
            </a:pPr>
            <a:r>
              <a:rPr lang="en-US" sz="1600" b="1" dirty="0" smtClean="0">
                <a:solidFill>
                  <a:schemeClr val="accent2"/>
                </a:solidFill>
              </a:rPr>
              <a:t>RSS</a:t>
            </a:r>
          </a:p>
          <a:p>
            <a:pPr marL="107950" indent="-107950">
              <a:lnSpc>
                <a:spcPct val="100000"/>
              </a:lnSpc>
              <a:spcBef>
                <a:spcPct val="0"/>
              </a:spcBef>
              <a:buFontTx/>
              <a:buChar char="•"/>
            </a:pPr>
            <a:r>
              <a:rPr lang="en-US" sz="1600" b="1" dirty="0" smtClean="0">
                <a:solidFill>
                  <a:schemeClr val="accent2"/>
                </a:solidFill>
              </a:rPr>
              <a:t>Blogs</a:t>
            </a:r>
          </a:p>
          <a:p>
            <a:pPr marL="107950" indent="-107950">
              <a:lnSpc>
                <a:spcPct val="100000"/>
              </a:lnSpc>
              <a:spcBef>
                <a:spcPct val="0"/>
              </a:spcBef>
              <a:buFontTx/>
              <a:buChar char="•"/>
            </a:pPr>
            <a:r>
              <a:rPr lang="en-US" sz="1600" b="1" dirty="0" smtClean="0">
                <a:solidFill>
                  <a:schemeClr val="accent2"/>
                </a:solidFill>
              </a:rPr>
              <a:t>Ads</a:t>
            </a:r>
          </a:p>
          <a:p>
            <a:pPr marL="107950" indent="-107950">
              <a:lnSpc>
                <a:spcPct val="100000"/>
              </a:lnSpc>
              <a:spcBef>
                <a:spcPct val="0"/>
              </a:spcBef>
              <a:buFontTx/>
              <a:buChar char="•"/>
            </a:pPr>
            <a:r>
              <a:rPr lang="en-US" sz="1600" b="1" dirty="0" smtClean="0">
                <a:solidFill>
                  <a:schemeClr val="accent2"/>
                </a:solidFill>
              </a:rPr>
              <a:t>Widgets</a:t>
            </a:r>
          </a:p>
          <a:p>
            <a:pPr marL="107950" indent="-107950">
              <a:lnSpc>
                <a:spcPct val="100000"/>
              </a:lnSpc>
              <a:spcBef>
                <a:spcPct val="0"/>
              </a:spcBef>
              <a:buFontTx/>
              <a:buChar char="•"/>
            </a:pPr>
            <a:r>
              <a:rPr lang="en-US" sz="1600" b="1" dirty="0" smtClean="0">
                <a:solidFill>
                  <a:schemeClr val="accent2"/>
                </a:solidFill>
              </a:rPr>
              <a:t>Help Promote</a:t>
            </a:r>
          </a:p>
          <a:p>
            <a:pPr marL="107950" indent="-107950">
              <a:lnSpc>
                <a:spcPct val="100000"/>
              </a:lnSpc>
              <a:spcBef>
                <a:spcPct val="0"/>
              </a:spcBef>
              <a:buFontTx/>
              <a:buChar char="•"/>
            </a:pPr>
            <a:endParaRPr lang="en-US" sz="1600" b="1" dirty="0" smtClean="0">
              <a:solidFill>
                <a:schemeClr val="accent2"/>
              </a:solidFill>
            </a:endParaRPr>
          </a:p>
          <a:p>
            <a:pPr marL="107950" indent="-107950">
              <a:lnSpc>
                <a:spcPct val="100000"/>
              </a:lnSpc>
              <a:spcBef>
                <a:spcPct val="0"/>
              </a:spcBef>
            </a:pPr>
            <a:endParaRPr lang="en-US" sz="1600" b="1" dirty="0"/>
          </a:p>
        </p:txBody>
      </p:sp>
      <p:pic>
        <p:nvPicPr>
          <p:cNvPr id="73734" name="Picture 11"/>
          <p:cNvPicPr>
            <a:picLocks noChangeAspect="1" noChangeArrowheads="1"/>
          </p:cNvPicPr>
          <p:nvPr/>
        </p:nvPicPr>
        <p:blipFill>
          <a:blip r:embed="rId3"/>
          <a:srcRect/>
          <a:stretch>
            <a:fillRect/>
          </a:stretch>
        </p:blipFill>
        <p:spPr bwMode="auto">
          <a:xfrm>
            <a:off x="4038600" y="990600"/>
            <a:ext cx="4648200" cy="2988876"/>
          </a:xfrm>
          <a:prstGeom prst="rect">
            <a:avLst/>
          </a:prstGeom>
          <a:noFill/>
          <a:ln w="9525">
            <a:solidFill>
              <a:schemeClr val="bg2"/>
            </a:solidFill>
            <a:miter lim="800000"/>
            <a:headEnd/>
            <a:tailEnd/>
          </a:ln>
        </p:spPr>
      </p:pic>
      <p:pic>
        <p:nvPicPr>
          <p:cNvPr id="53260" name="Picture 12"/>
          <p:cNvPicPr>
            <a:picLocks noChangeAspect="1" noChangeArrowheads="1"/>
          </p:cNvPicPr>
          <p:nvPr/>
        </p:nvPicPr>
        <p:blipFill>
          <a:blip r:embed="rId4"/>
          <a:srcRect b="27499"/>
          <a:stretch>
            <a:fillRect/>
          </a:stretch>
        </p:blipFill>
        <p:spPr bwMode="auto">
          <a:xfrm>
            <a:off x="6400800" y="2942666"/>
            <a:ext cx="2130425" cy="1934134"/>
          </a:xfrm>
          <a:prstGeom prst="rect">
            <a:avLst/>
          </a:prstGeom>
          <a:noFill/>
          <a:ln w="9525">
            <a:solidFill>
              <a:schemeClr val="bg2"/>
            </a:solidFill>
            <a:miter lim="800000"/>
            <a:headEnd/>
            <a:tailEnd/>
          </a:ln>
          <a:effectLst>
            <a:outerShdw blurRad="63500" dist="107763" dir="2700000" algn="ctr" rotWithShape="0">
              <a:schemeClr val="bg2">
                <a:alpha val="50000"/>
              </a:schemeClr>
            </a:outerShdw>
          </a:effectLst>
        </p:spPr>
      </p:pic>
      <p:pic>
        <p:nvPicPr>
          <p:cNvPr id="73736" name="Picture 4"/>
          <p:cNvPicPr>
            <a:picLocks noChangeAspect="1" noChangeArrowheads="1"/>
          </p:cNvPicPr>
          <p:nvPr/>
        </p:nvPicPr>
        <p:blipFill>
          <a:blip r:embed="rId5"/>
          <a:srcRect t="11765" b="9244"/>
          <a:stretch>
            <a:fillRect/>
          </a:stretch>
        </p:blipFill>
        <p:spPr bwMode="auto">
          <a:xfrm>
            <a:off x="2932113" y="4572000"/>
            <a:ext cx="1639887" cy="1676400"/>
          </a:xfrm>
          <a:prstGeom prst="rect">
            <a:avLst/>
          </a:prstGeom>
          <a:noFill/>
          <a:ln w="9525">
            <a:noFill/>
            <a:miter lim="800000"/>
            <a:headEnd/>
            <a:tailEnd/>
          </a:ln>
        </p:spPr>
      </p:pic>
      <p:pic>
        <p:nvPicPr>
          <p:cNvPr id="53266" name="Picture 18"/>
          <p:cNvPicPr>
            <a:picLocks noChangeAspect="1" noChangeArrowheads="1"/>
          </p:cNvPicPr>
          <p:nvPr/>
        </p:nvPicPr>
        <p:blipFill>
          <a:blip r:embed="rId6"/>
          <a:srcRect b="8333"/>
          <a:stretch>
            <a:fillRect/>
          </a:stretch>
        </p:blipFill>
        <p:spPr bwMode="auto">
          <a:xfrm>
            <a:off x="1143000" y="3048000"/>
            <a:ext cx="1249362" cy="1524000"/>
          </a:xfrm>
          <a:prstGeom prst="rect">
            <a:avLst/>
          </a:prstGeom>
          <a:noFill/>
          <a:ln w="9525">
            <a:noFill/>
            <a:miter lim="800000"/>
            <a:headEnd/>
            <a:tailEnd/>
          </a:ln>
          <a:effectLst>
            <a:outerShdw blurRad="63500" dist="107763" dir="2700000" algn="ctr" rotWithShape="0">
              <a:srgbClr val="000000">
                <a:alpha val="50000"/>
              </a:srgbClr>
            </a:outerShdw>
          </a:effectLst>
        </p:spPr>
      </p:pic>
      <p:sp>
        <p:nvSpPr>
          <p:cNvPr id="73738" name="Line 19"/>
          <p:cNvSpPr>
            <a:spLocks noChangeShapeType="1"/>
          </p:cNvSpPr>
          <p:nvPr/>
        </p:nvSpPr>
        <p:spPr bwMode="auto">
          <a:xfrm>
            <a:off x="2514600" y="4419600"/>
            <a:ext cx="593725" cy="233363"/>
          </a:xfrm>
          <a:prstGeom prst="line">
            <a:avLst/>
          </a:prstGeom>
          <a:noFill/>
          <a:ln w="28575">
            <a:solidFill>
              <a:srgbClr val="FF0000"/>
            </a:solidFill>
            <a:round/>
            <a:headEnd/>
            <a:tailEnd type="triangle" w="lg" len="med"/>
          </a:ln>
        </p:spPr>
        <p:txBody>
          <a:bodyPr>
            <a:prstTxWarp prst="textNoShape">
              <a:avLst/>
            </a:prstTxWarp>
          </a:bodyPr>
          <a:lstStyle/>
          <a:p>
            <a:endParaRPr lang="en-US"/>
          </a:p>
        </p:txBody>
      </p:sp>
      <p:sp>
        <p:nvSpPr>
          <p:cNvPr id="73739" name="Line 20"/>
          <p:cNvSpPr>
            <a:spLocks noChangeShapeType="1"/>
          </p:cNvSpPr>
          <p:nvPr/>
        </p:nvSpPr>
        <p:spPr bwMode="auto">
          <a:xfrm>
            <a:off x="2514600" y="4495800"/>
            <a:ext cx="646113" cy="641350"/>
          </a:xfrm>
          <a:prstGeom prst="line">
            <a:avLst/>
          </a:prstGeom>
          <a:noFill/>
          <a:ln w="28575">
            <a:solidFill>
              <a:srgbClr val="FF0000"/>
            </a:solidFill>
            <a:round/>
            <a:headEnd/>
            <a:tailEnd type="triangle" w="lg" len="med"/>
          </a:ln>
        </p:spPr>
        <p:txBody>
          <a:bodyPr>
            <a:prstTxWarp prst="textNoShape">
              <a:avLst/>
            </a:prstTxWarp>
          </a:bodyPr>
          <a:lstStyle/>
          <a:p>
            <a:endParaRPr lang="en-US"/>
          </a:p>
        </p:txBody>
      </p:sp>
      <p:sp>
        <p:nvSpPr>
          <p:cNvPr id="73740" name="Line 21"/>
          <p:cNvSpPr>
            <a:spLocks noChangeShapeType="1"/>
          </p:cNvSpPr>
          <p:nvPr/>
        </p:nvSpPr>
        <p:spPr bwMode="auto">
          <a:xfrm>
            <a:off x="2514601" y="4572000"/>
            <a:ext cx="774700" cy="1050925"/>
          </a:xfrm>
          <a:prstGeom prst="line">
            <a:avLst/>
          </a:prstGeom>
          <a:noFill/>
          <a:ln w="28575">
            <a:solidFill>
              <a:srgbClr val="FF0000"/>
            </a:solidFill>
            <a:round/>
            <a:headEnd/>
            <a:tailEnd type="triangle" w="lg"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93"/>
          <p:cNvSpPr>
            <a:spLocks noChangeArrowheads="1"/>
          </p:cNvSpPr>
          <p:nvPr/>
        </p:nvSpPr>
        <p:spPr bwMode="auto">
          <a:xfrm>
            <a:off x="457200" y="1219200"/>
            <a:ext cx="8305800" cy="304800"/>
          </a:xfrm>
          <a:prstGeom prst="rect">
            <a:avLst/>
          </a:prstGeom>
          <a:solidFill>
            <a:srgbClr val="FFFFCC"/>
          </a:solidFill>
          <a:ln w="9525">
            <a:noFill/>
            <a:miter lim="800000"/>
            <a:headEnd/>
            <a:tailEnd/>
          </a:ln>
        </p:spPr>
        <p:txBody>
          <a:bodyPr wrap="none" anchor="ctr">
            <a:prstTxWarp prst="textNoShape">
              <a:avLst/>
            </a:prstTxWarp>
          </a:bodyPr>
          <a:lstStyle/>
          <a:p>
            <a:pPr>
              <a:lnSpc>
                <a:spcPct val="100000"/>
              </a:lnSpc>
              <a:spcBef>
                <a:spcPct val="0"/>
              </a:spcBef>
            </a:pPr>
            <a:endParaRPr lang="en-US"/>
          </a:p>
        </p:txBody>
      </p:sp>
      <p:sp>
        <p:nvSpPr>
          <p:cNvPr id="30723" name="Slide Number Placeholder 3"/>
          <p:cNvSpPr>
            <a:spLocks noGrp="1"/>
          </p:cNvSpPr>
          <p:nvPr>
            <p:ph type="sldNum" sz="quarter" idx="10"/>
          </p:nvPr>
        </p:nvSpPr>
        <p:spPr>
          <a:noFill/>
        </p:spPr>
        <p:txBody>
          <a:bodyPr/>
          <a:lstStyle/>
          <a:p>
            <a:fld id="{290A68E5-BD7B-3843-8D62-41FCAD990682}" type="slidenum">
              <a:rPr lang="en-US">
                <a:latin typeface="Arial" pitchFamily="-65" charset="0"/>
                <a:ea typeface="ＭＳ Ｐゴシック" pitchFamily="-65" charset="-128"/>
                <a:cs typeface="ＭＳ Ｐゴシック" pitchFamily="-65" charset="-128"/>
              </a:rPr>
              <a:pPr/>
              <a:t>3</a:t>
            </a:fld>
            <a:endParaRPr lang="en-US">
              <a:latin typeface="Arial" pitchFamily="-65" charset="0"/>
              <a:ea typeface="ＭＳ Ｐゴシック" pitchFamily="-65" charset="-128"/>
              <a:cs typeface="ＭＳ Ｐゴシック" pitchFamily="-65" charset="-128"/>
            </a:endParaRPr>
          </a:p>
        </p:txBody>
      </p:sp>
      <p:sp>
        <p:nvSpPr>
          <p:cNvPr id="30724"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Agenda</a:t>
            </a:r>
          </a:p>
        </p:txBody>
      </p:sp>
      <p:sp>
        <p:nvSpPr>
          <p:cNvPr id="30725" name="Rectangle 3"/>
          <p:cNvSpPr>
            <a:spLocks noGrp="1" noChangeArrowheads="1"/>
          </p:cNvSpPr>
          <p:nvPr>
            <p:ph type="body" idx="1"/>
          </p:nvPr>
        </p:nvSpPr>
        <p:spPr>
          <a:xfrm>
            <a:off x="457200" y="1219200"/>
            <a:ext cx="8229600" cy="5334000"/>
          </a:xfrm>
        </p:spPr>
        <p:txBody>
          <a:bodyPr/>
          <a:lstStyle/>
          <a:p>
            <a:pPr eaLnBrk="1" hangingPunct="1">
              <a:lnSpc>
                <a:spcPct val="80000"/>
              </a:lnSpc>
              <a:buFontTx/>
              <a:buNone/>
            </a:pPr>
            <a:r>
              <a:rPr lang="en-US" sz="1800" b="0" dirty="0">
                <a:ea typeface="ＭＳ Ｐゴシック" pitchFamily="-65" charset="-128"/>
                <a:cs typeface="ＭＳ Ｐゴシック" pitchFamily="-65" charset="-128"/>
              </a:rPr>
              <a:t>Overview of </a:t>
            </a:r>
            <a:r>
              <a:rPr lang="en-US" sz="1800" b="0" dirty="0" smtClean="0">
                <a:ea typeface="ＭＳ Ｐゴシック" pitchFamily="-65" charset="-128"/>
                <a:cs typeface="ＭＳ Ｐゴシック" pitchFamily="-65" charset="-128"/>
              </a:rPr>
              <a:t>Project</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Current </a:t>
            </a:r>
            <a:r>
              <a:rPr lang="en-US" sz="1800" b="0" dirty="0">
                <a:ea typeface="ＭＳ Ｐゴシック" pitchFamily="-65" charset="-128"/>
                <a:cs typeface="ＭＳ Ｐゴシック" pitchFamily="-65" charset="-128"/>
              </a:rPr>
              <a:t>Activity / Initiatives</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Success to Date </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What’s Next?</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Questions / Feedback</a:t>
            </a:r>
          </a:p>
          <a:p>
            <a:pPr eaLnBrk="1" hangingPunct="1">
              <a:lnSpc>
                <a:spcPct val="80000"/>
              </a:lnSpc>
              <a:buClr>
                <a:schemeClr val="accent2"/>
              </a:buClr>
              <a:buFontTx/>
              <a:buNone/>
            </a:pPr>
            <a:endParaRPr lang="en-US" sz="1800" b="0"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p>
            <a:fld id="{2F279314-8707-9B45-BF6A-C29284DECD75}" type="slidenum">
              <a:rPr lang="en-US">
                <a:latin typeface="Arial" pitchFamily="-65" charset="0"/>
                <a:ea typeface="ＭＳ Ｐゴシック" pitchFamily="-65" charset="-128"/>
                <a:cs typeface="ＭＳ Ｐゴシック" pitchFamily="-65" charset="-128"/>
              </a:rPr>
              <a:pPr/>
              <a:t>30</a:t>
            </a:fld>
            <a:endParaRPr lang="en-US">
              <a:latin typeface="Arial" pitchFamily="-65" charset="0"/>
              <a:ea typeface="ＭＳ Ｐゴシック" pitchFamily="-65" charset="-128"/>
              <a:cs typeface="ＭＳ Ｐゴシック" pitchFamily="-65" charset="-128"/>
            </a:endParaRPr>
          </a:p>
        </p:txBody>
      </p:sp>
      <p:sp>
        <p:nvSpPr>
          <p:cNvPr id="77827" name="Text Box 4"/>
          <p:cNvSpPr txBox="1">
            <a:spLocks noChangeArrowheads="1"/>
          </p:cNvSpPr>
          <p:nvPr/>
        </p:nvSpPr>
        <p:spPr bwMode="auto">
          <a:xfrm>
            <a:off x="1371600" y="1413064"/>
            <a:ext cx="6400800" cy="3293209"/>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pPr>
            <a:r>
              <a:rPr lang="en-US" sz="2400" b="1" dirty="0"/>
              <a:t>Any questions or feedback</a:t>
            </a:r>
            <a:r>
              <a:rPr lang="en-US" sz="2400" b="1" dirty="0" smtClean="0"/>
              <a:t>?</a:t>
            </a:r>
          </a:p>
          <a:p>
            <a:pPr marL="623888" lvl="1" indent="-342900">
              <a:lnSpc>
                <a:spcPct val="100000"/>
              </a:lnSpc>
              <a:spcBef>
                <a:spcPct val="0"/>
              </a:spcBef>
            </a:pPr>
            <a:endParaRPr lang="en-US" sz="1600" b="1" dirty="0" smtClean="0">
              <a:solidFill>
                <a:schemeClr val="accent2"/>
              </a:solidFill>
            </a:endParaRPr>
          </a:p>
          <a:p>
            <a:pPr marL="166688" indent="-166688">
              <a:lnSpc>
                <a:spcPct val="100000"/>
              </a:lnSpc>
              <a:spcBef>
                <a:spcPct val="0"/>
              </a:spcBef>
            </a:pPr>
            <a:r>
              <a:rPr lang="en-US" sz="1600" b="1" dirty="0" smtClean="0">
                <a:solidFill>
                  <a:schemeClr val="accent2"/>
                </a:solidFill>
              </a:rPr>
              <a:t>For more information, please contact:</a:t>
            </a:r>
          </a:p>
          <a:p>
            <a:pPr marL="166688" indent="-166688">
              <a:lnSpc>
                <a:spcPct val="100000"/>
              </a:lnSpc>
              <a:spcBef>
                <a:spcPct val="0"/>
              </a:spcBef>
            </a:pPr>
            <a:endParaRPr lang="en-US" sz="1600" dirty="0" smtClean="0"/>
          </a:p>
          <a:p>
            <a:pPr marL="166688" indent="-166688">
              <a:lnSpc>
                <a:spcPct val="100000"/>
              </a:lnSpc>
              <a:spcBef>
                <a:spcPct val="0"/>
              </a:spcBef>
            </a:pPr>
            <a:r>
              <a:rPr lang="en-US" sz="1600" dirty="0" smtClean="0"/>
              <a:t>Erin </a:t>
            </a:r>
          </a:p>
          <a:p>
            <a:pPr marL="166688" indent="-166688">
              <a:lnSpc>
                <a:spcPct val="100000"/>
              </a:lnSpc>
              <a:spcBef>
                <a:spcPct val="0"/>
              </a:spcBef>
            </a:pPr>
            <a:r>
              <a:rPr lang="en-US" sz="1600" dirty="0" smtClean="0">
                <a:hlinkClick r:id="rId3" tooltip="mailto:erin@themediaconsortium.com"/>
              </a:rPr>
              <a:t>erin@themediaconsortium.com</a:t>
            </a:r>
            <a:endParaRPr lang="en-US" sz="1600" dirty="0" smtClean="0"/>
          </a:p>
          <a:p>
            <a:pPr marL="166688" indent="-166688">
              <a:lnSpc>
                <a:spcPct val="100000"/>
              </a:lnSpc>
              <a:spcBef>
                <a:spcPct val="0"/>
              </a:spcBef>
            </a:pPr>
            <a:r>
              <a:rPr lang="en-US" sz="1600" dirty="0" smtClean="0"/>
              <a:t>312.841.0553</a:t>
            </a:r>
            <a:br>
              <a:rPr lang="en-US" sz="1600" dirty="0" smtClean="0"/>
            </a:br>
            <a:endParaRPr lang="en-US" sz="1600" dirty="0" smtClean="0"/>
          </a:p>
          <a:p>
            <a:pPr marL="166688" indent="-166688">
              <a:lnSpc>
                <a:spcPct val="100000"/>
              </a:lnSpc>
              <a:spcBef>
                <a:spcPct val="0"/>
              </a:spcBef>
            </a:pPr>
            <a:endParaRPr lang="en-US" sz="1600" dirty="0" smtClean="0"/>
          </a:p>
          <a:p>
            <a:pPr marL="166688" indent="-166688">
              <a:lnSpc>
                <a:spcPct val="100000"/>
              </a:lnSpc>
              <a:spcBef>
                <a:spcPct val="0"/>
              </a:spcBef>
            </a:pPr>
            <a:r>
              <a:rPr lang="en-US" sz="1600" dirty="0" smtClean="0"/>
              <a:t>Or go to: </a:t>
            </a:r>
            <a:r>
              <a:rPr lang="en-US" sz="1600" dirty="0" smtClean="0">
                <a:hlinkClick r:id="rId4"/>
              </a:rPr>
              <a:t>http://www.themediaconsortium.org/projects/mediawires</a:t>
            </a:r>
            <a:endParaRPr lang="en-US" sz="1600" dirty="0" smtClean="0"/>
          </a:p>
          <a:p>
            <a:pPr marL="166688" indent="-166688">
              <a:lnSpc>
                <a:spcPct val="100000"/>
              </a:lnSpc>
              <a:spcBef>
                <a:spcPct val="0"/>
              </a:spcBef>
            </a:pPr>
            <a:r>
              <a:rPr lang="en-US" sz="1600" dirty="0" smtClean="0"/>
              <a:t> </a:t>
            </a:r>
          </a:p>
          <a:p>
            <a:pPr algn="ctr">
              <a:lnSpc>
                <a:spcPct val="100000"/>
              </a:lnSpc>
              <a:spcBef>
                <a:spcPct val="50000"/>
              </a:spcBef>
            </a:pP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861E35A3-0E16-E943-B88B-5D7206C6DE56}" type="slidenum">
              <a:rPr lang="en-US">
                <a:latin typeface="Arial" pitchFamily="-65" charset="0"/>
                <a:ea typeface="ＭＳ Ｐゴシック" pitchFamily="-65" charset="-128"/>
                <a:cs typeface="ＭＳ Ｐゴシック" pitchFamily="-65" charset="-128"/>
              </a:rPr>
              <a:pPr/>
              <a:t>4</a:t>
            </a:fld>
            <a:endParaRPr lang="en-US">
              <a:latin typeface="Arial" pitchFamily="-65" charset="0"/>
              <a:ea typeface="ＭＳ Ｐゴシック" pitchFamily="-65" charset="-128"/>
              <a:cs typeface="ＭＳ Ｐゴシック" pitchFamily="-65" charset="-128"/>
            </a:endParaRPr>
          </a:p>
        </p:txBody>
      </p:sp>
      <p:sp>
        <p:nvSpPr>
          <p:cNvPr id="32771" name="Rectangle 2"/>
          <p:cNvSpPr>
            <a:spLocks noGrp="1" noChangeArrowheads="1"/>
          </p:cNvSpPr>
          <p:nvPr>
            <p:ph type="title"/>
          </p:nvPr>
        </p:nvSpPr>
        <p:spPr/>
        <p:txBody>
          <a:bodyPr/>
          <a:lstStyle/>
          <a:p>
            <a:pPr eaLnBrk="1" hangingPunct="1"/>
            <a:r>
              <a:rPr lang="en-US">
                <a:ea typeface="ＭＳ Ｐゴシック" pitchFamily="-65" charset="-128"/>
                <a:cs typeface="ＭＳ Ｐゴシック" pitchFamily="-65" charset="-128"/>
              </a:rPr>
              <a:t>Goals</a:t>
            </a:r>
          </a:p>
        </p:txBody>
      </p:sp>
      <p:sp>
        <p:nvSpPr>
          <p:cNvPr id="32772" name="Rectangle 3"/>
          <p:cNvSpPr>
            <a:spLocks noGrp="1" noChangeArrowheads="1"/>
          </p:cNvSpPr>
          <p:nvPr>
            <p:ph type="body" idx="1"/>
          </p:nvPr>
        </p:nvSpPr>
        <p:spPr>
          <a:xfrm>
            <a:off x="457200" y="990600"/>
            <a:ext cx="7696200" cy="5334000"/>
          </a:xfrm>
        </p:spPr>
        <p:txBody>
          <a:bodyPr/>
          <a:lstStyle/>
          <a:p>
            <a:pPr eaLnBrk="1" hangingPunct="1">
              <a:buFontTx/>
              <a:buNone/>
            </a:pPr>
            <a:endParaRPr lang="en-US" sz="200" b="0" dirty="0">
              <a:ea typeface="ＭＳ Ｐゴシック" pitchFamily="-65" charset="-128"/>
              <a:cs typeface="ＭＳ Ｐゴシック" pitchFamily="-65" charset="-128"/>
            </a:endParaRPr>
          </a:p>
          <a:p>
            <a:r>
              <a:rPr lang="en-US" dirty="0">
                <a:ea typeface="ＭＳ Ｐゴシック" pitchFamily="-65" charset="-128"/>
                <a:cs typeface="ＭＳ Ｐゴシック" pitchFamily="-65" charset="-128"/>
              </a:rPr>
              <a:t>The </a:t>
            </a:r>
            <a:r>
              <a:rPr lang="en-US" dirty="0" err="1">
                <a:ea typeface="ＭＳ Ｐゴシック" pitchFamily="-65" charset="-128"/>
                <a:cs typeface="ＭＳ Ｐゴシック" pitchFamily="-65" charset="-128"/>
              </a:rPr>
              <a:t>MediaWire</a:t>
            </a:r>
            <a:r>
              <a:rPr lang="en-US" dirty="0">
                <a:ea typeface="ＭＳ Ｐゴシック" pitchFamily="-65" charset="-128"/>
                <a:cs typeface="ＭＳ Ｐゴシック" pitchFamily="-65" charset="-128"/>
              </a:rPr>
              <a:t> project is made up of two strategies:</a:t>
            </a:r>
            <a:br>
              <a:rPr lang="en-US" dirty="0">
                <a:ea typeface="ＭＳ Ｐゴシック" pitchFamily="-65" charset="-128"/>
                <a:cs typeface="ＭＳ Ｐゴシック" pitchFamily="-65" charset="-128"/>
              </a:rPr>
            </a:br>
            <a:r>
              <a:rPr lang="en-US" b="0" dirty="0">
                <a:solidFill>
                  <a:schemeClr val="tx1"/>
                </a:solidFill>
                <a:ea typeface="ＭＳ Ｐゴシック" pitchFamily="-65" charset="-128"/>
                <a:cs typeface="ＭＳ Ｐゴシック" pitchFamily="-65" charset="-128"/>
              </a:rPr>
              <a:t>1) Aggregation</a:t>
            </a:r>
            <a:r>
              <a:rPr lang="en-US" b="0" dirty="0" smtClean="0">
                <a:solidFill>
                  <a:schemeClr val="tx1"/>
                </a:solidFill>
                <a:ea typeface="ＭＳ Ｐゴシック" pitchFamily="-65" charset="-128"/>
                <a:cs typeface="ＭＳ Ｐゴシック" pitchFamily="-65" charset="-128"/>
              </a:rPr>
              <a:t> by issue at </a:t>
            </a:r>
            <a:r>
              <a:rPr lang="en-US" b="0" dirty="0" err="1" smtClean="0">
                <a:solidFill>
                  <a:schemeClr val="tx1"/>
                </a:solidFill>
                <a:ea typeface="ＭＳ Ｐゴシック" pitchFamily="-65" charset="-128"/>
                <a:cs typeface="ＭＳ Ｐゴシック" pitchFamily="-65" charset="-128"/>
              </a:rPr>
              <a:t>NewsLadder</a:t>
            </a:r>
            <a:r>
              <a:rPr lang="en-US" b="0" dirty="0" err="1">
                <a:solidFill>
                  <a:schemeClr val="tx1"/>
                </a:solidFill>
                <a:ea typeface="ＭＳ Ｐゴシック" pitchFamily="-65" charset="-128"/>
                <a:cs typeface="ＭＳ Ｐゴシック" pitchFamily="-65" charset="-128"/>
              </a:rPr>
              <a:t>.net</a:t>
            </a:r>
            <a:r>
              <a:rPr lang="en-US" b="0" dirty="0">
                <a:solidFill>
                  <a:schemeClr val="tx1"/>
                </a:solidFill>
                <a:ea typeface="ＭＳ Ｐゴシック" pitchFamily="-65" charset="-128"/>
                <a:cs typeface="ＭＳ Ｐゴシック" pitchFamily="-65" charset="-128"/>
              </a:rPr>
              <a:t/>
            </a:r>
            <a:br>
              <a:rPr lang="en-US" b="0" dirty="0">
                <a:solidFill>
                  <a:schemeClr val="tx1"/>
                </a:solidFill>
                <a:ea typeface="ＭＳ Ｐゴシック" pitchFamily="-65" charset="-128"/>
                <a:cs typeface="ＭＳ Ｐゴシック" pitchFamily="-65" charset="-128"/>
              </a:rPr>
            </a:br>
            <a:r>
              <a:rPr lang="en-US" b="0" dirty="0">
                <a:solidFill>
                  <a:schemeClr val="tx1"/>
                </a:solidFill>
                <a:ea typeface="ＭＳ Ｐゴシック" pitchFamily="-65" charset="-128"/>
                <a:cs typeface="ＭＳ Ｐゴシック" pitchFamily="-65" charset="-128"/>
              </a:rPr>
              <a:t>2) Content round up and distribution through new media tools</a:t>
            </a:r>
          </a:p>
          <a:p>
            <a:pPr>
              <a:buFontTx/>
              <a:buNone/>
            </a:pPr>
            <a:endParaRPr lang="en-US" b="0" dirty="0">
              <a:solidFill>
                <a:schemeClr val="tx1"/>
              </a:solidFill>
              <a:ea typeface="ＭＳ Ｐゴシック" pitchFamily="-65" charset="-128"/>
              <a:cs typeface="ＭＳ Ｐゴシック" pitchFamily="-65" charset="-128"/>
            </a:endParaRPr>
          </a:p>
          <a:p>
            <a:pPr eaLnBrk="1" hangingPunct="1"/>
            <a:r>
              <a:rPr lang="en-US" dirty="0">
                <a:ea typeface="ＭＳ Ｐゴシック" pitchFamily="-65" charset="-128"/>
                <a:cs typeface="ＭＳ Ｐゴシック" pitchFamily="-65" charset="-128"/>
              </a:rPr>
              <a:t>The </a:t>
            </a:r>
            <a:r>
              <a:rPr lang="en-US" dirty="0" smtClean="0">
                <a:ea typeface="ＭＳ Ｐゴシック" pitchFamily="-65" charset="-128"/>
                <a:cs typeface="ＭＳ Ｐゴシック" pitchFamily="-65" charset="-128"/>
              </a:rPr>
              <a:t>goal? Build </a:t>
            </a:r>
            <a:r>
              <a:rPr lang="en-US" dirty="0">
                <a:ea typeface="ＭＳ Ｐゴシック" pitchFamily="-65" charset="-128"/>
                <a:cs typeface="ＭＳ Ｐゴシック" pitchFamily="-65" charset="-128"/>
              </a:rPr>
              <a:t>a unique distribution platform that will:</a:t>
            </a:r>
          </a:p>
          <a:p>
            <a:pPr lvl="1"/>
            <a:r>
              <a:rPr lang="en-US" dirty="0"/>
              <a:t>Increase awareness and influence of</a:t>
            </a:r>
            <a:r>
              <a:rPr lang="en-US" dirty="0" smtClean="0"/>
              <a:t> </a:t>
            </a:r>
            <a:r>
              <a:rPr lang="en-US" b="1" dirty="0" smtClean="0"/>
              <a:t>your</a:t>
            </a:r>
            <a:r>
              <a:rPr lang="en-US" dirty="0" smtClean="0"/>
              <a:t> </a:t>
            </a:r>
            <a:r>
              <a:rPr lang="en-US" dirty="0"/>
              <a:t>content and the progressive media sector</a:t>
            </a:r>
          </a:p>
          <a:p>
            <a:pPr lvl="1"/>
            <a:r>
              <a:rPr lang="en-US" dirty="0"/>
              <a:t>Drive traffic to member sites</a:t>
            </a:r>
          </a:p>
          <a:p>
            <a:pPr lvl="1"/>
            <a:r>
              <a:rPr lang="en-US" dirty="0"/>
              <a:t>Facilitate sharing and cross-linking of your content to new audiences</a:t>
            </a:r>
            <a:r>
              <a:rPr lang="en-US" dirty="0" smtClean="0"/>
              <a:t> using new </a:t>
            </a:r>
            <a:r>
              <a:rPr lang="en-US" dirty="0"/>
              <a:t>media tools</a:t>
            </a:r>
          </a:p>
          <a:p>
            <a:pPr lvl="1"/>
            <a:r>
              <a:rPr lang="en-US" dirty="0" smtClean="0"/>
              <a:t>Archive </a:t>
            </a:r>
            <a:r>
              <a:rPr lang="en-US" dirty="0"/>
              <a:t>your content around key issues</a:t>
            </a:r>
            <a:br>
              <a:rPr lang="en-US" dirty="0"/>
            </a:br>
            <a:endParaRPr lang="en-US" dirty="0"/>
          </a:p>
          <a:p>
            <a:pPr>
              <a:buFontTx/>
              <a:buNone/>
            </a:pPr>
            <a:endParaRPr lang="en-US" dirty="0">
              <a:ea typeface="ＭＳ Ｐゴシック" pitchFamily="-65" charset="-128"/>
              <a:cs typeface="ＭＳ Ｐゴシック" pitchFamily="-65" charset="-128"/>
            </a:endParaRPr>
          </a:p>
          <a:p>
            <a:pPr lvl="1" eaLnBrk="1" hangingPunct="1"/>
            <a:endParaRPr lang="en-US" dirty="0"/>
          </a:p>
          <a:p>
            <a:pPr lvl="1" eaLnBrk="1" hangingPunct="1"/>
            <a:endParaRPr lang="en-US" dirty="0"/>
          </a:p>
          <a:p>
            <a:pPr lvl="1" eaLnBrk="1" hangingPunct="1">
              <a:buFont typeface="Arial" pitchFamily="-65" charset="0"/>
              <a:buNone/>
            </a:pPr>
            <a:endParaRPr lang="en-US" dirty="0"/>
          </a:p>
          <a:p>
            <a:pPr lvl="1" eaLnBrk="1" hangingPunct="1"/>
            <a:endParaRPr lang="en-US" dirty="0"/>
          </a:p>
        </p:txBody>
      </p:sp>
      <p:pic>
        <p:nvPicPr>
          <p:cNvPr id="6" name="Picture 5"/>
          <p:cNvPicPr>
            <a:picLocks noChangeAspect="1"/>
          </p:cNvPicPr>
          <p:nvPr/>
        </p:nvPicPr>
        <p:blipFill>
          <a:blip r:embed="rId3"/>
          <a:stretch>
            <a:fillRect/>
          </a:stretch>
        </p:blipFill>
        <p:spPr>
          <a:xfrm>
            <a:off x="3038496" y="5376650"/>
            <a:ext cx="1408595" cy="62834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295400" y="4343400"/>
            <a:ext cx="1408595" cy="62834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1285895" y="5376650"/>
            <a:ext cx="1408595" cy="628344"/>
          </a:xfrm>
          <a:prstGeom prst="rect">
            <a:avLst/>
          </a:prstGeom>
          <a:ln>
            <a:noFill/>
          </a:ln>
          <a:effectLst>
            <a:outerShdw blurRad="292100" dist="139700" dir="2700000" algn="tl" rotWithShape="0">
              <a:srgbClr val="333333">
                <a:alpha val="65000"/>
              </a:srgbClr>
            </a:outerShdw>
          </a:effectLst>
        </p:spPr>
      </p:pic>
      <p:pic>
        <p:nvPicPr>
          <p:cNvPr id="9" name="Picture 17" descr="Picture 1.png"/>
          <p:cNvPicPr>
            <a:picLocks noChangeAspect="1"/>
          </p:cNvPicPr>
          <p:nvPr/>
        </p:nvPicPr>
        <p:blipFill>
          <a:blip r:embed="rId6"/>
          <a:srcRect b="3368"/>
          <a:stretch>
            <a:fillRect/>
          </a:stretch>
        </p:blipFill>
        <p:spPr bwMode="auto">
          <a:xfrm>
            <a:off x="5334000" y="3733800"/>
            <a:ext cx="3600450" cy="2286000"/>
          </a:xfrm>
          <a:prstGeom prst="rect">
            <a:avLst/>
          </a:prstGeom>
          <a:noFill/>
          <a:ln w="9525">
            <a:solidFill>
              <a:srgbClr val="404040"/>
            </a:solidFill>
            <a:miter lim="800000"/>
            <a:headEnd/>
            <a:tailEnd/>
          </a:ln>
        </p:spPr>
      </p:pic>
      <p:pic>
        <p:nvPicPr>
          <p:cNvPr id="10" name="Picture 9"/>
          <p:cNvPicPr>
            <a:picLocks noChangeAspect="1"/>
          </p:cNvPicPr>
          <p:nvPr/>
        </p:nvPicPr>
        <p:blipFill>
          <a:blip r:embed="rId7"/>
          <a:stretch>
            <a:fillRect/>
          </a:stretch>
        </p:blipFill>
        <p:spPr>
          <a:xfrm>
            <a:off x="2971800" y="4343400"/>
            <a:ext cx="1493206" cy="6660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93"/>
          <p:cNvSpPr>
            <a:spLocks noChangeArrowheads="1"/>
          </p:cNvSpPr>
          <p:nvPr/>
        </p:nvSpPr>
        <p:spPr bwMode="auto">
          <a:xfrm>
            <a:off x="381000" y="6096000"/>
            <a:ext cx="8305800" cy="304800"/>
          </a:xfrm>
          <a:prstGeom prst="rect">
            <a:avLst/>
          </a:prstGeom>
          <a:solidFill>
            <a:srgbClr val="FFFFCC"/>
          </a:solidFill>
          <a:ln w="9525">
            <a:noFill/>
            <a:miter lim="800000"/>
            <a:headEnd/>
            <a:tailEnd/>
          </a:ln>
        </p:spPr>
        <p:txBody>
          <a:bodyPr wrap="none" anchor="ctr">
            <a:prstTxWarp prst="textNoShape">
              <a:avLst/>
            </a:prstTxWarp>
          </a:bodyPr>
          <a:lstStyle/>
          <a:p>
            <a:pPr>
              <a:lnSpc>
                <a:spcPct val="100000"/>
              </a:lnSpc>
              <a:spcBef>
                <a:spcPct val="0"/>
              </a:spcBef>
            </a:pPr>
            <a:endParaRPr lang="en-US"/>
          </a:p>
        </p:txBody>
      </p:sp>
      <p:sp>
        <p:nvSpPr>
          <p:cNvPr id="34819" name="Rectangle 3"/>
          <p:cNvSpPr>
            <a:spLocks noGrp="1" noChangeArrowheads="1"/>
          </p:cNvSpPr>
          <p:nvPr>
            <p:ph type="body" idx="1"/>
          </p:nvPr>
        </p:nvSpPr>
        <p:spPr>
          <a:xfrm>
            <a:off x="457200" y="990600"/>
            <a:ext cx="8458200" cy="5562600"/>
          </a:xfrm>
        </p:spPr>
        <p:txBody>
          <a:bodyPr/>
          <a:lstStyle/>
          <a:p>
            <a:pPr>
              <a:lnSpc>
                <a:spcPct val="90000"/>
              </a:lnSpc>
            </a:pPr>
            <a:r>
              <a:rPr lang="en-US" dirty="0" smtClean="0">
                <a:ea typeface="ＭＳ Ｐゴシック" pitchFamily="-65" charset="-128"/>
                <a:cs typeface="ＭＳ Ｐゴシック" pitchFamily="-65" charset="-128"/>
              </a:rPr>
              <a:t>How does a </a:t>
            </a:r>
            <a:r>
              <a:rPr lang="en-US" dirty="0" err="1" smtClean="0">
                <a:ea typeface="ＭＳ Ｐゴシック" pitchFamily="-65" charset="-128"/>
                <a:cs typeface="ＭＳ Ｐゴシック" pitchFamily="-65" charset="-128"/>
              </a:rPr>
              <a:t>NewsLadder</a:t>
            </a:r>
            <a:r>
              <a:rPr lang="en-US" dirty="0" smtClean="0">
                <a:ea typeface="ＭＳ Ｐゴシック" pitchFamily="-65" charset="-128"/>
                <a:cs typeface="ＭＳ Ｐゴシック" pitchFamily="-65" charset="-128"/>
              </a:rPr>
              <a:t> work? </a:t>
            </a:r>
          </a:p>
          <a:p>
            <a:pPr lvl="1">
              <a:lnSpc>
                <a:spcPct val="90000"/>
              </a:lnSpc>
            </a:pPr>
            <a:r>
              <a:rPr lang="en-US" dirty="0" smtClean="0"/>
              <a:t>Focus </a:t>
            </a:r>
            <a:r>
              <a:rPr lang="en-US" dirty="0"/>
              <a:t>on a specific </a:t>
            </a:r>
            <a:r>
              <a:rPr lang="en-US" dirty="0" smtClean="0"/>
              <a:t>issue/personality </a:t>
            </a:r>
            <a:r>
              <a:rPr lang="en-US" dirty="0"/>
              <a:t>and act as a </a:t>
            </a:r>
            <a:r>
              <a:rPr lang="en-US" dirty="0" smtClean="0"/>
              <a:t>content/news </a:t>
            </a:r>
            <a:r>
              <a:rPr lang="en-US" dirty="0"/>
              <a:t>'</a:t>
            </a:r>
            <a:r>
              <a:rPr lang="en-US" dirty="0" smtClean="0"/>
              <a:t>hub’</a:t>
            </a:r>
          </a:p>
          <a:p>
            <a:pPr lvl="1">
              <a:lnSpc>
                <a:spcPct val="90000"/>
              </a:lnSpc>
            </a:pPr>
            <a:r>
              <a:rPr lang="en-US" dirty="0" smtClean="0"/>
              <a:t>Aggregates and Archives all relevant TMC Member content</a:t>
            </a:r>
          </a:p>
          <a:p>
            <a:pPr lvl="1">
              <a:lnSpc>
                <a:spcPct val="90000"/>
              </a:lnSpc>
            </a:pPr>
            <a:r>
              <a:rPr lang="en-US" dirty="0" smtClean="0"/>
              <a:t>Users (like you!) can post stories, video to ladder</a:t>
            </a:r>
          </a:p>
          <a:p>
            <a:pPr lvl="2" eaLnBrk="1" hangingPunct="1">
              <a:defRPr/>
            </a:pPr>
            <a:r>
              <a:rPr lang="en-US" dirty="0" smtClean="0"/>
              <a:t>Submit through the site… Or…</a:t>
            </a:r>
          </a:p>
          <a:p>
            <a:pPr lvl="2" eaLnBrk="1" hangingPunct="1">
              <a:defRPr/>
            </a:pPr>
            <a:r>
              <a:rPr lang="en-US" dirty="0" smtClean="0"/>
              <a:t>Use Ladder Up! Toolbar tool</a:t>
            </a:r>
          </a:p>
          <a:p>
            <a:pPr lvl="2">
              <a:lnSpc>
                <a:spcPct val="90000"/>
              </a:lnSpc>
            </a:pPr>
            <a:endParaRPr lang="en-US" dirty="0" smtClean="0"/>
          </a:p>
          <a:p>
            <a:pPr lvl="2" eaLnBrk="1" hangingPunct="1">
              <a:lnSpc>
                <a:spcPct val="90000"/>
              </a:lnSpc>
              <a:buNone/>
            </a:pPr>
            <a:endParaRPr lang="en-US" dirty="0" smtClean="0"/>
          </a:p>
          <a:p>
            <a:pPr lvl="2" eaLnBrk="1" hangingPunct="1">
              <a:lnSpc>
                <a:spcPct val="90000"/>
              </a:lnSpc>
              <a:buNone/>
            </a:pPr>
            <a:endParaRPr lang="en-US" dirty="0" smtClean="0"/>
          </a:p>
          <a:p>
            <a:pPr lvl="2" eaLnBrk="1" hangingPunct="1">
              <a:lnSpc>
                <a:spcPct val="90000"/>
              </a:lnSpc>
            </a:pPr>
            <a:endParaRPr lang="en-US" dirty="0"/>
          </a:p>
          <a:p>
            <a:pPr lvl="2" eaLnBrk="1" hangingPunct="1">
              <a:lnSpc>
                <a:spcPct val="90000"/>
              </a:lnSpc>
            </a:pPr>
            <a:endParaRPr lang="en-US" dirty="0"/>
          </a:p>
          <a:p>
            <a:pPr lvl="2" eaLnBrk="1" hangingPunct="1">
              <a:lnSpc>
                <a:spcPct val="90000"/>
              </a:lnSpc>
            </a:pPr>
            <a:endParaRPr lang="en-US" dirty="0"/>
          </a:p>
          <a:p>
            <a:pPr lvl="2" eaLnBrk="1" hangingPunct="1">
              <a:lnSpc>
                <a:spcPct val="90000"/>
              </a:lnSpc>
            </a:pPr>
            <a:endParaRPr lang="en-US" dirty="0"/>
          </a:p>
          <a:p>
            <a:pPr lvl="2" eaLnBrk="1" hangingPunct="1">
              <a:lnSpc>
                <a:spcPct val="90000"/>
              </a:lnSpc>
            </a:pPr>
            <a:endParaRPr lang="en-US" dirty="0"/>
          </a:p>
          <a:p>
            <a:pPr lvl="2" eaLnBrk="1" hangingPunct="1">
              <a:lnSpc>
                <a:spcPct val="90000"/>
              </a:lnSpc>
            </a:pPr>
            <a:endParaRPr lang="en-US" dirty="0"/>
          </a:p>
          <a:p>
            <a:pPr lvl="2" eaLnBrk="1" hangingPunct="1">
              <a:lnSpc>
                <a:spcPct val="90000"/>
              </a:lnSpc>
            </a:pPr>
            <a:endParaRPr lang="en-US" dirty="0" smtClean="0"/>
          </a:p>
          <a:p>
            <a:pPr lvl="1" eaLnBrk="1" hangingPunct="1">
              <a:lnSpc>
                <a:spcPct val="90000"/>
              </a:lnSpc>
              <a:buNone/>
            </a:pPr>
            <a:endParaRPr lang="en-US" dirty="0" smtClean="0"/>
          </a:p>
          <a:p>
            <a:pPr lvl="1" eaLnBrk="1" hangingPunct="1">
              <a:lnSpc>
                <a:spcPct val="90000"/>
              </a:lnSpc>
              <a:buFont typeface="Arial" pitchFamily="-65" charset="0"/>
              <a:buNone/>
            </a:pPr>
            <a:endParaRPr lang="en-US" dirty="0"/>
          </a:p>
          <a:p>
            <a:pPr lvl="1" eaLnBrk="1" hangingPunct="1">
              <a:lnSpc>
                <a:spcPct val="90000"/>
              </a:lnSpc>
              <a:buFont typeface="Arial" pitchFamily="-65" charset="0"/>
              <a:buNone/>
            </a:pPr>
            <a:endParaRPr lang="en-US" dirty="0" smtClean="0"/>
          </a:p>
          <a:p>
            <a:pPr lvl="1" eaLnBrk="1" hangingPunct="1">
              <a:lnSpc>
                <a:spcPct val="90000"/>
              </a:lnSpc>
            </a:pPr>
            <a:r>
              <a:rPr lang="en-US" dirty="0" smtClean="0"/>
              <a:t>Forms a platform that efficiently distributes content </a:t>
            </a:r>
            <a:r>
              <a:rPr lang="en-US" dirty="0"/>
              <a:t>to broader audiences</a:t>
            </a:r>
          </a:p>
        </p:txBody>
      </p:sp>
      <p:sp>
        <p:nvSpPr>
          <p:cNvPr id="34821" name="Slide Number Placeholder 3"/>
          <p:cNvSpPr>
            <a:spLocks noGrp="1"/>
          </p:cNvSpPr>
          <p:nvPr>
            <p:ph type="sldNum" sz="quarter" idx="10"/>
          </p:nvPr>
        </p:nvSpPr>
        <p:spPr>
          <a:noFill/>
        </p:spPr>
        <p:txBody>
          <a:bodyPr/>
          <a:lstStyle/>
          <a:p>
            <a:fld id="{C24FEE00-98D7-C141-A07A-5FC6B2E7E193}" type="slidenum">
              <a:rPr lang="en-US">
                <a:latin typeface="Arial" pitchFamily="-65" charset="0"/>
                <a:ea typeface="ＭＳ Ｐゴシック" pitchFamily="-65" charset="-128"/>
                <a:cs typeface="ＭＳ Ｐゴシック" pitchFamily="-65" charset="-128"/>
              </a:rPr>
              <a:pPr/>
              <a:t>5</a:t>
            </a:fld>
            <a:endParaRPr lang="en-US">
              <a:latin typeface="Arial" pitchFamily="-65" charset="0"/>
              <a:ea typeface="ＭＳ Ｐゴシック" pitchFamily="-65" charset="-128"/>
              <a:cs typeface="ＭＳ Ｐゴシック" pitchFamily="-65" charset="-128"/>
            </a:endParaRPr>
          </a:p>
        </p:txBody>
      </p:sp>
      <p:sp>
        <p:nvSpPr>
          <p:cNvPr id="34822" name="Rectangle 2"/>
          <p:cNvSpPr>
            <a:spLocks noGrp="1" noChangeArrowheads="1"/>
          </p:cNvSpPr>
          <p:nvPr>
            <p:ph type="title"/>
          </p:nvPr>
        </p:nvSpPr>
        <p:spPr>
          <a:xfrm>
            <a:off x="304800" y="228600"/>
            <a:ext cx="8229600" cy="563563"/>
          </a:xfrm>
        </p:spPr>
        <p:txBody>
          <a:bodyPr/>
          <a:lstStyle/>
          <a:p>
            <a:pPr eaLnBrk="1" hangingPunct="1"/>
            <a:r>
              <a:rPr lang="en-US" dirty="0" smtClean="0">
                <a:ea typeface="ＭＳ Ｐゴシック" pitchFamily="-65" charset="-128"/>
                <a:cs typeface="ＭＳ Ｐゴシック" pitchFamily="-65" charset="-128"/>
              </a:rPr>
              <a:t>Platform</a:t>
            </a:r>
            <a:endParaRPr lang="en-US" dirty="0">
              <a:ea typeface="ＭＳ Ｐゴシック" pitchFamily="-65" charset="-128"/>
              <a:cs typeface="ＭＳ Ｐゴシック" pitchFamily="-65" charset="-128"/>
            </a:endParaRPr>
          </a:p>
        </p:txBody>
      </p:sp>
      <p:pic>
        <p:nvPicPr>
          <p:cNvPr id="10" name="Picture 4" descr="Picture 3.png"/>
          <p:cNvPicPr>
            <a:picLocks noChangeAspect="1"/>
          </p:cNvPicPr>
          <p:nvPr/>
        </p:nvPicPr>
        <p:blipFill>
          <a:blip r:embed="rId3"/>
          <a:srcRect b="33890"/>
          <a:stretch>
            <a:fillRect/>
          </a:stretch>
        </p:blipFill>
        <p:spPr bwMode="auto">
          <a:xfrm>
            <a:off x="4876800" y="2590800"/>
            <a:ext cx="3765550" cy="2244725"/>
          </a:xfrm>
          <a:prstGeom prst="rect">
            <a:avLst/>
          </a:prstGeom>
          <a:noFill/>
          <a:ln w="9525">
            <a:noFill/>
            <a:miter lim="800000"/>
            <a:headEnd/>
            <a:tailEnd/>
          </a:ln>
        </p:spPr>
      </p:pic>
      <p:cxnSp>
        <p:nvCxnSpPr>
          <p:cNvPr id="11" name="Straight Arrow Connector 10"/>
          <p:cNvCxnSpPr/>
          <p:nvPr/>
        </p:nvCxnSpPr>
        <p:spPr>
          <a:xfrm>
            <a:off x="4572000" y="2590800"/>
            <a:ext cx="1143000" cy="228600"/>
          </a:xfrm>
          <a:prstGeom prst="straightConnector1">
            <a:avLst/>
          </a:prstGeom>
          <a:ln>
            <a:solidFill>
              <a:srgbClr val="FF33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3"/>
          <p:cNvSpPr txBox="1">
            <a:spLocks noChangeArrowheads="1"/>
          </p:cNvSpPr>
          <p:nvPr/>
        </p:nvSpPr>
        <p:spPr bwMode="auto">
          <a:xfrm>
            <a:off x="609600" y="2819400"/>
            <a:ext cx="39624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 b="0"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1" i="0" u="none" strike="noStrike" kern="0" cap="none" spc="0" normalizeH="0" baseline="0" noProof="0" dirty="0" err="1" smtClean="0">
                <a:ln>
                  <a:noFill/>
                </a:ln>
                <a:solidFill>
                  <a:schemeClr val="accent2"/>
                </a:solidFill>
                <a:effectLst/>
                <a:uLnTx/>
                <a:uFillTx/>
                <a:latin typeface="+mn-lt"/>
                <a:ea typeface="ＭＳ Ｐゴシック" pitchFamily="-65" charset="-128"/>
                <a:cs typeface="ＭＳ Ｐゴシック" pitchFamily="-65" charset="-128"/>
              </a:rPr>
              <a:t>NewsLadder</a:t>
            </a:r>
            <a:r>
              <a:rPr kumimoji="0" lang="en-US" sz="16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rPr>
              <a:t> team</a:t>
            </a:r>
            <a:r>
              <a:rPr kumimoji="0" lang="en-US" sz="1600" b="1" i="0" u="none" strike="noStrike" kern="0" cap="none" spc="0" normalizeH="0" noProof="0" dirty="0" smtClean="0">
                <a:ln>
                  <a:noFill/>
                </a:ln>
                <a:solidFill>
                  <a:schemeClr val="accent2"/>
                </a:solidFill>
                <a:effectLst/>
                <a:uLnTx/>
                <a:uFillTx/>
                <a:latin typeface="+mn-lt"/>
                <a:ea typeface="ＭＳ Ｐゴシック" pitchFamily="-65" charset="-128"/>
                <a:cs typeface="ＭＳ Ｐゴシック" pitchFamily="-65" charset="-128"/>
              </a:rPr>
              <a:t> </a:t>
            </a:r>
            <a:r>
              <a:rPr kumimoji="0" lang="en-US" sz="1600" b="1" i="0" u="none" strike="noStrike" kern="0" cap="none" spc="0" normalizeH="0" baseline="0" noProof="0" dirty="0" smtClean="0">
                <a:ln>
                  <a:noFill/>
                </a:ln>
                <a:solidFill>
                  <a:schemeClr val="accent2"/>
                </a:solidFill>
                <a:effectLst/>
                <a:uLnTx/>
                <a:uFillTx/>
                <a:latin typeface="+mn-lt"/>
                <a:ea typeface="ＭＳ Ｐゴシック" pitchFamily="-65" charset="-128"/>
                <a:cs typeface="ＭＳ Ｐゴシック" pitchFamily="-65" charset="-128"/>
              </a:rPr>
              <a:t>posts TMC member content</a:t>
            </a:r>
          </a:p>
          <a:p>
            <a:pPr marL="742950" marR="0" lvl="1" indent="-285750" algn="l" defTabSz="914400" rtl="0" eaLnBrk="1" fontAlgn="base" latinLnBrk="0" hangingPunct="1">
              <a:lnSpc>
                <a:spcPct val="100000"/>
              </a:lnSpc>
              <a:spcBef>
                <a:spcPct val="20000"/>
              </a:spcBef>
              <a:spcAft>
                <a:spcPct val="0"/>
              </a:spcAft>
              <a:buClr>
                <a:schemeClr val="accent2"/>
              </a:buClr>
              <a:buSzTx/>
              <a:buFont typeface="Arial" pitchFamily="-65"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pitchFamily="-65" charset="-128"/>
              </a:rPr>
              <a:t>Aggregated across TMC sites (RSS feeds, Yahoo! Pipes, daily site review)</a:t>
            </a:r>
          </a:p>
          <a:p>
            <a:pPr marL="742950" marR="0" lvl="1" indent="-285750" algn="l" defTabSz="914400" rtl="0" eaLnBrk="1" fontAlgn="base" latinLnBrk="0" hangingPunct="1">
              <a:lnSpc>
                <a:spcPct val="100000"/>
              </a:lnSpc>
              <a:spcBef>
                <a:spcPct val="20000"/>
              </a:spcBef>
              <a:spcAft>
                <a:spcPct val="0"/>
              </a:spcAft>
              <a:buClr>
                <a:schemeClr val="accent2"/>
              </a:buClr>
              <a:buSzTx/>
              <a:buFont typeface="Arial" pitchFamily="-65"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pitchFamily="-65" charset="-128"/>
              </a:rPr>
              <a:t>Team reviews against 501c3 guidelines</a:t>
            </a:r>
          </a:p>
          <a:p>
            <a:pPr marL="742950" marR="0" lvl="1" indent="-285750" algn="l" defTabSz="914400" rtl="0" eaLnBrk="1" fontAlgn="base" latinLnBrk="0" hangingPunct="1">
              <a:lnSpc>
                <a:spcPct val="100000"/>
              </a:lnSpc>
              <a:spcBef>
                <a:spcPct val="20000"/>
              </a:spcBef>
              <a:spcAft>
                <a:spcPct val="0"/>
              </a:spcAft>
              <a:buClr>
                <a:schemeClr val="accent2"/>
              </a:buClr>
              <a:buSzTx/>
              <a:buFont typeface="Arial" pitchFamily="-65" charset="0"/>
              <a:buChar char="–"/>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pitchFamily="-65" charset="-128"/>
              </a:rPr>
              <a:t>Content is also posted to other, non-TMC </a:t>
            </a:r>
            <a:r>
              <a:rPr kumimoji="0" lang="en-US" sz="1600" b="0" i="0" u="none" strike="noStrike" kern="0" cap="none" spc="0" normalizeH="0" baseline="0" noProof="0" dirty="0" err="1" smtClean="0">
                <a:ln>
                  <a:noFill/>
                </a:ln>
                <a:solidFill>
                  <a:schemeClr val="tx1"/>
                </a:solidFill>
                <a:effectLst/>
                <a:uLnTx/>
                <a:uFillTx/>
                <a:latin typeface="+mn-lt"/>
                <a:ea typeface="ＭＳ Ｐゴシック" pitchFamily="-65" charset="-128"/>
              </a:rPr>
              <a:t>NewsLadders</a:t>
            </a:r>
            <a:endParaRPr kumimoji="0" lang="en-US" sz="1600" b="0" i="0" u="none" strike="noStrike" kern="0" cap="none" spc="0" normalizeH="0" baseline="0" noProof="0" dirty="0" smtClean="0">
              <a:ln>
                <a:noFill/>
              </a:ln>
              <a:solidFill>
                <a:schemeClr val="tx1"/>
              </a:solidFill>
              <a:effectLst/>
              <a:uLnTx/>
              <a:uFillTx/>
              <a:latin typeface="+mn-lt"/>
              <a:ea typeface="ＭＳ Ｐゴシック" pitchFamily="-65" charset="-128"/>
            </a:endParaRPr>
          </a:p>
          <a:p>
            <a:pPr marL="1143000" marR="0" lvl="2" indent="-228600" algn="l" defTabSz="914400" rtl="0" eaLnBrk="1" fontAlgn="base" latinLnBrk="0" hangingPunct="1">
              <a:lnSpc>
                <a:spcPct val="100000"/>
              </a:lnSpc>
              <a:spcBef>
                <a:spcPct val="20000"/>
              </a:spcBef>
              <a:spcAft>
                <a:spcPct val="0"/>
              </a:spcAft>
              <a:buClr>
                <a:schemeClr val="accent2"/>
              </a:buClr>
              <a:buSzTx/>
              <a:buFontTx/>
              <a:buChar char="•"/>
              <a:tabLst/>
              <a:defRPr/>
            </a:pPr>
            <a:r>
              <a:rPr kumimoji="0" lang="en-US" sz="1600" b="0" i="0" u="none" strike="noStrike" kern="0" cap="none" spc="0" normalizeH="0" baseline="0" noProof="0" dirty="0" smtClean="0">
                <a:ln>
                  <a:noFill/>
                </a:ln>
                <a:solidFill>
                  <a:schemeClr val="tx1"/>
                </a:solidFill>
                <a:effectLst/>
                <a:uLnTx/>
                <a:uFillTx/>
                <a:latin typeface="+mn-lt"/>
                <a:ea typeface="ＭＳ Ｐゴシック" pitchFamily="-65" charset="-128"/>
              </a:rPr>
              <a:t>Cabinet, </a:t>
            </a:r>
            <a:r>
              <a:rPr kumimoji="0" lang="en-US" sz="1600" b="0" i="0" u="none" strike="noStrike" kern="0" cap="none" spc="0" normalizeH="0" baseline="0" noProof="0" dirty="0" err="1" smtClean="0">
                <a:ln>
                  <a:noFill/>
                </a:ln>
                <a:solidFill>
                  <a:schemeClr val="tx1"/>
                </a:solidFill>
                <a:effectLst/>
                <a:uLnTx/>
                <a:uFillTx/>
                <a:latin typeface="+mn-lt"/>
                <a:ea typeface="ＭＳ Ｐゴシック" pitchFamily="-65" charset="-128"/>
              </a:rPr>
              <a:t>OurTroops</a:t>
            </a:r>
            <a:r>
              <a:rPr kumimoji="0" lang="en-US" sz="1600" b="0" i="0" u="none" strike="noStrike" kern="0" cap="none" spc="0" normalizeH="0" baseline="0" noProof="0" dirty="0" smtClean="0">
                <a:ln>
                  <a:noFill/>
                </a:ln>
                <a:solidFill>
                  <a:schemeClr val="tx1"/>
                </a:solidFill>
                <a:effectLst/>
                <a:uLnTx/>
                <a:uFillTx/>
                <a:latin typeface="+mn-lt"/>
                <a:ea typeface="ＭＳ Ｐゴシック" pitchFamily="-65" charset="-128"/>
              </a:rPr>
              <a:t>, Iraq, Justice, etc.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8" name="Slide Number Placeholder 3"/>
          <p:cNvSpPr>
            <a:spLocks noGrp="1"/>
          </p:cNvSpPr>
          <p:nvPr>
            <p:ph type="sldNum" sz="quarter" idx="10"/>
          </p:nvPr>
        </p:nvSpPr>
        <p:spPr/>
        <p:txBody>
          <a:bodyPr/>
          <a:lstStyle/>
          <a:p>
            <a:fld id="{14E37210-8FAB-3047-BE0D-BA686B128F14}" type="slidenum">
              <a:rPr lang="en-US"/>
              <a:pPr/>
              <a:t>6</a:t>
            </a:fld>
            <a:endParaRPr lang="en-US"/>
          </a:p>
        </p:txBody>
      </p:sp>
      <p:grpSp>
        <p:nvGrpSpPr>
          <p:cNvPr id="2" name="Group 105"/>
          <p:cNvGrpSpPr>
            <a:grpSpLocks/>
          </p:cNvGrpSpPr>
          <p:nvPr/>
        </p:nvGrpSpPr>
        <p:grpSpPr bwMode="auto">
          <a:xfrm>
            <a:off x="5715000" y="838200"/>
            <a:ext cx="3200400" cy="5562600"/>
            <a:chOff x="3600" y="528"/>
            <a:chExt cx="2016" cy="3504"/>
          </a:xfrm>
        </p:grpSpPr>
        <p:sp>
          <p:nvSpPr>
            <p:cNvPr id="24653" name="Oval 77"/>
            <p:cNvSpPr>
              <a:spLocks noChangeArrowheads="1"/>
            </p:cNvSpPr>
            <p:nvPr/>
          </p:nvSpPr>
          <p:spPr bwMode="auto">
            <a:xfrm>
              <a:off x="4224" y="528"/>
              <a:ext cx="1392" cy="3504"/>
            </a:xfrm>
            <a:prstGeom prst="ellipse">
              <a:avLst/>
            </a:prstGeom>
            <a:solidFill>
              <a:srgbClr val="FFDDFF"/>
            </a:solidFill>
            <a:ln w="9525">
              <a:noFill/>
              <a:round/>
              <a:headEnd/>
              <a:tailEnd/>
            </a:ln>
            <a:effectLst/>
          </p:spPr>
          <p:txBody>
            <a:bodyPr wrap="none" anchor="ctr">
              <a:prstTxWarp prst="textNoShape">
                <a:avLst/>
              </a:prstTxWarp>
            </a:bodyPr>
            <a:lstStyle/>
            <a:p>
              <a:endParaRPr lang="en-US"/>
            </a:p>
          </p:txBody>
        </p:sp>
        <p:sp>
          <p:nvSpPr>
            <p:cNvPr id="24604" name="AutoShape 28"/>
            <p:cNvSpPr>
              <a:spLocks noChangeArrowheads="1"/>
            </p:cNvSpPr>
            <p:nvPr/>
          </p:nvSpPr>
          <p:spPr bwMode="auto">
            <a:xfrm>
              <a:off x="3600" y="1824"/>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headEnd/>
              <a:tailEnd/>
            </a:ln>
            <a:effectLst/>
          </p:spPr>
          <p:txBody>
            <a:bodyPr wrap="none" anchor="ctr">
              <a:prstTxWarp prst="textNoShape">
                <a:avLst/>
              </a:prstTxWarp>
            </a:bodyPr>
            <a:lstStyle/>
            <a:p>
              <a:pPr algn="ctr"/>
              <a:r>
                <a:rPr lang="en-US" sz="1000">
                  <a:solidFill>
                    <a:schemeClr val="bg2"/>
                  </a:solidFill>
                </a:rPr>
                <a:t>content</a:t>
              </a:r>
            </a:p>
          </p:txBody>
        </p:sp>
        <p:sp>
          <p:nvSpPr>
            <p:cNvPr id="24605" name="AutoShape 29"/>
            <p:cNvSpPr>
              <a:spLocks noChangeArrowheads="1"/>
            </p:cNvSpPr>
            <p:nvPr/>
          </p:nvSpPr>
          <p:spPr bwMode="auto">
            <a:xfrm>
              <a:off x="3600" y="2591"/>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headEnd/>
              <a:tailEnd/>
            </a:ln>
            <a:effectLst/>
          </p:spPr>
          <p:txBody>
            <a:bodyPr wrap="none" anchor="ctr">
              <a:prstTxWarp prst="textNoShape">
                <a:avLst/>
              </a:prstTxWarp>
            </a:bodyPr>
            <a:lstStyle/>
            <a:p>
              <a:pPr algn="ctr"/>
              <a:r>
                <a:rPr lang="en-US" sz="1000">
                  <a:solidFill>
                    <a:schemeClr val="bg2"/>
                  </a:solidFill>
                </a:rPr>
                <a:t>content</a:t>
              </a:r>
            </a:p>
          </p:txBody>
        </p:sp>
        <p:sp>
          <p:nvSpPr>
            <p:cNvPr id="24642" name="AutoShape 66"/>
            <p:cNvSpPr>
              <a:spLocks noChangeArrowheads="1"/>
            </p:cNvSpPr>
            <p:nvPr/>
          </p:nvSpPr>
          <p:spPr bwMode="auto">
            <a:xfrm rot="-10800000">
              <a:off x="4512" y="2112"/>
              <a:ext cx="816" cy="4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rgbClr val="FF99CC"/>
              </a:solidFill>
              <a:miter lim="800000"/>
              <a:headEnd/>
              <a:tailEnd/>
            </a:ln>
            <a:effectLst/>
          </p:spPr>
          <p:txBody>
            <a:bodyPr rot="10800000" wrap="none" anchor="ctr">
              <a:prstTxWarp prst="textNoShape">
                <a:avLst/>
              </a:prstTxWarp>
            </a:bodyPr>
            <a:lstStyle/>
            <a:p>
              <a:pPr algn="ctr"/>
              <a:endParaRPr lang="en-US"/>
            </a:p>
          </p:txBody>
        </p:sp>
        <p:sp>
          <p:nvSpPr>
            <p:cNvPr id="24655" name="Text Box 79"/>
            <p:cNvSpPr txBox="1">
              <a:spLocks noChangeArrowheads="1"/>
            </p:cNvSpPr>
            <p:nvPr/>
          </p:nvSpPr>
          <p:spPr bwMode="auto">
            <a:xfrm>
              <a:off x="4560" y="2207"/>
              <a:ext cx="691" cy="212"/>
            </a:xfrm>
            <a:prstGeom prst="rect">
              <a:avLst/>
            </a:prstGeom>
            <a:noFill/>
            <a:ln w="9525">
              <a:noFill/>
              <a:miter lim="800000"/>
              <a:headEnd/>
              <a:tailEnd/>
            </a:ln>
            <a:effectLst/>
          </p:spPr>
          <p:txBody>
            <a:bodyPr wrap="none">
              <a:prstTxWarp prst="textNoShape">
                <a:avLst/>
              </a:prstTxWarp>
              <a:spAutoFit/>
            </a:bodyPr>
            <a:lstStyle/>
            <a:p>
              <a:r>
                <a:rPr lang="en-US" sz="1600" b="1"/>
                <a:t>Audience</a:t>
              </a:r>
            </a:p>
          </p:txBody>
        </p:sp>
      </p:grpSp>
      <p:sp>
        <p:nvSpPr>
          <p:cNvPr id="24578" name="Rectangle 2"/>
          <p:cNvSpPr>
            <a:spLocks noGrp="1" noChangeArrowheads="1"/>
          </p:cNvSpPr>
          <p:nvPr>
            <p:ph type="title"/>
          </p:nvPr>
        </p:nvSpPr>
        <p:spPr/>
        <p:txBody>
          <a:bodyPr/>
          <a:lstStyle/>
          <a:p>
            <a:r>
              <a:rPr lang="en-US" dirty="0"/>
              <a:t>Visual: How It Works</a:t>
            </a:r>
          </a:p>
        </p:txBody>
      </p:sp>
      <p:grpSp>
        <p:nvGrpSpPr>
          <p:cNvPr id="3" name="Group 108"/>
          <p:cNvGrpSpPr>
            <a:grpSpLocks/>
          </p:cNvGrpSpPr>
          <p:nvPr/>
        </p:nvGrpSpPr>
        <p:grpSpPr bwMode="auto">
          <a:xfrm>
            <a:off x="2057400" y="2286000"/>
            <a:ext cx="762000" cy="2741613"/>
            <a:chOff x="1296" y="1440"/>
            <a:chExt cx="480" cy="1727"/>
          </a:xfrm>
        </p:grpSpPr>
        <p:sp>
          <p:nvSpPr>
            <p:cNvPr id="24592" name="AutoShape 16"/>
            <p:cNvSpPr>
              <a:spLocks noChangeArrowheads="1"/>
            </p:cNvSpPr>
            <p:nvPr/>
          </p:nvSpPr>
          <p:spPr bwMode="auto">
            <a:xfrm rot="-10800000">
              <a:off x="1296" y="1440"/>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593" name="AutoShape 17"/>
            <p:cNvSpPr>
              <a:spLocks noChangeArrowheads="1"/>
            </p:cNvSpPr>
            <p:nvPr/>
          </p:nvSpPr>
          <p:spPr bwMode="auto">
            <a:xfrm rot="-10800000">
              <a:off x="1296" y="2161"/>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594" name="AutoShape 18"/>
            <p:cNvSpPr>
              <a:spLocks noChangeArrowheads="1"/>
            </p:cNvSpPr>
            <p:nvPr/>
          </p:nvSpPr>
          <p:spPr bwMode="auto">
            <a:xfrm rot="-10800000">
              <a:off x="1296" y="2928"/>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600" name="Text Box 24"/>
            <p:cNvSpPr txBox="1">
              <a:spLocks noChangeArrowheads="1"/>
            </p:cNvSpPr>
            <p:nvPr/>
          </p:nvSpPr>
          <p:spPr bwMode="auto">
            <a:xfrm>
              <a:off x="1311" y="2975"/>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sp>
          <p:nvSpPr>
            <p:cNvPr id="24601" name="Text Box 25"/>
            <p:cNvSpPr txBox="1">
              <a:spLocks noChangeArrowheads="1"/>
            </p:cNvSpPr>
            <p:nvPr/>
          </p:nvSpPr>
          <p:spPr bwMode="auto">
            <a:xfrm>
              <a:off x="1311" y="2207"/>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sp>
          <p:nvSpPr>
            <p:cNvPr id="24602" name="Text Box 26"/>
            <p:cNvSpPr txBox="1">
              <a:spLocks noChangeArrowheads="1"/>
            </p:cNvSpPr>
            <p:nvPr/>
          </p:nvSpPr>
          <p:spPr bwMode="auto">
            <a:xfrm>
              <a:off x="1296" y="1487"/>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grpSp>
      <p:grpSp>
        <p:nvGrpSpPr>
          <p:cNvPr id="4" name="Group 107"/>
          <p:cNvGrpSpPr>
            <a:grpSpLocks/>
          </p:cNvGrpSpPr>
          <p:nvPr/>
        </p:nvGrpSpPr>
        <p:grpSpPr bwMode="auto">
          <a:xfrm>
            <a:off x="5026025" y="1525588"/>
            <a:ext cx="1146175" cy="4341812"/>
            <a:chOff x="3166" y="961"/>
            <a:chExt cx="722" cy="2735"/>
          </a:xfrm>
        </p:grpSpPr>
        <p:sp>
          <p:nvSpPr>
            <p:cNvPr id="24606" name="AutoShape 30"/>
            <p:cNvSpPr>
              <a:spLocks noChangeArrowheads="1"/>
            </p:cNvSpPr>
            <p:nvPr/>
          </p:nvSpPr>
          <p:spPr bwMode="auto">
            <a:xfrm rot="-11558002">
              <a:off x="3408" y="1440"/>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607" name="AutoShape 31"/>
            <p:cNvSpPr>
              <a:spLocks noChangeArrowheads="1"/>
            </p:cNvSpPr>
            <p:nvPr/>
          </p:nvSpPr>
          <p:spPr bwMode="auto">
            <a:xfrm rot="-10800000">
              <a:off x="3408" y="2161"/>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608" name="AutoShape 32"/>
            <p:cNvSpPr>
              <a:spLocks noChangeArrowheads="1"/>
            </p:cNvSpPr>
            <p:nvPr/>
          </p:nvSpPr>
          <p:spPr bwMode="auto">
            <a:xfrm rot="-10246565">
              <a:off x="3408" y="2977"/>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609" name="Text Box 33"/>
            <p:cNvSpPr txBox="1">
              <a:spLocks noChangeArrowheads="1"/>
            </p:cNvSpPr>
            <p:nvPr/>
          </p:nvSpPr>
          <p:spPr bwMode="auto">
            <a:xfrm rot="589767">
              <a:off x="3422" y="3026"/>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sp>
          <p:nvSpPr>
            <p:cNvPr id="24610" name="Text Box 34"/>
            <p:cNvSpPr txBox="1">
              <a:spLocks noChangeArrowheads="1"/>
            </p:cNvSpPr>
            <p:nvPr/>
          </p:nvSpPr>
          <p:spPr bwMode="auto">
            <a:xfrm>
              <a:off x="3423" y="2207"/>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sp>
          <p:nvSpPr>
            <p:cNvPr id="24611" name="Text Box 35"/>
            <p:cNvSpPr txBox="1">
              <a:spLocks noChangeArrowheads="1"/>
            </p:cNvSpPr>
            <p:nvPr/>
          </p:nvSpPr>
          <p:spPr bwMode="auto">
            <a:xfrm rot="-729422">
              <a:off x="3407" y="1483"/>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sp>
          <p:nvSpPr>
            <p:cNvPr id="24613" name="AutoShape 37"/>
            <p:cNvSpPr>
              <a:spLocks noChangeArrowheads="1"/>
            </p:cNvSpPr>
            <p:nvPr/>
          </p:nvSpPr>
          <p:spPr bwMode="auto">
            <a:xfrm rot="-12369943">
              <a:off x="3168" y="961"/>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614" name="Text Box 38"/>
            <p:cNvSpPr txBox="1">
              <a:spLocks noChangeArrowheads="1"/>
            </p:cNvSpPr>
            <p:nvPr/>
          </p:nvSpPr>
          <p:spPr bwMode="auto">
            <a:xfrm rot="-1539790">
              <a:off x="3166" y="1001"/>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sp>
          <p:nvSpPr>
            <p:cNvPr id="24615" name="AutoShape 39"/>
            <p:cNvSpPr>
              <a:spLocks noChangeArrowheads="1"/>
            </p:cNvSpPr>
            <p:nvPr/>
          </p:nvSpPr>
          <p:spPr bwMode="auto">
            <a:xfrm rot="-9094633">
              <a:off x="3264" y="3457"/>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CC"/>
            </a:solidFill>
            <a:ln w="9525">
              <a:noFill/>
              <a:miter lim="800000"/>
              <a:headEnd/>
              <a:tailEnd/>
            </a:ln>
            <a:effectLst/>
          </p:spPr>
          <p:txBody>
            <a:bodyPr wrap="none" anchor="ctr">
              <a:prstTxWarp prst="textNoShape">
                <a:avLst/>
              </a:prstTxWarp>
            </a:bodyPr>
            <a:lstStyle/>
            <a:p>
              <a:endParaRPr lang="en-US"/>
            </a:p>
          </p:txBody>
        </p:sp>
        <p:sp>
          <p:nvSpPr>
            <p:cNvPr id="24616" name="Text Box 40"/>
            <p:cNvSpPr txBox="1">
              <a:spLocks noChangeArrowheads="1"/>
            </p:cNvSpPr>
            <p:nvPr/>
          </p:nvSpPr>
          <p:spPr bwMode="auto">
            <a:xfrm rot="1736436">
              <a:off x="3277" y="3511"/>
              <a:ext cx="447" cy="154"/>
            </a:xfrm>
            <a:prstGeom prst="rect">
              <a:avLst/>
            </a:prstGeom>
            <a:noFill/>
            <a:ln w="9525">
              <a:noFill/>
              <a:miter lim="800000"/>
              <a:headEnd/>
              <a:tailEnd/>
            </a:ln>
            <a:effectLst/>
          </p:spPr>
          <p:txBody>
            <a:bodyPr wrap="none">
              <a:prstTxWarp prst="textNoShape">
                <a:avLst/>
              </a:prstTxWarp>
              <a:spAutoFit/>
            </a:bodyPr>
            <a:lstStyle/>
            <a:p>
              <a:r>
                <a:rPr lang="en-US" sz="1000">
                  <a:solidFill>
                    <a:schemeClr val="bg2"/>
                  </a:solidFill>
                </a:rPr>
                <a:t>Audience</a:t>
              </a:r>
            </a:p>
          </p:txBody>
        </p:sp>
      </p:grpSp>
      <p:grpSp>
        <p:nvGrpSpPr>
          <p:cNvPr id="5" name="Group 92"/>
          <p:cNvGrpSpPr>
            <a:grpSpLocks/>
          </p:cNvGrpSpPr>
          <p:nvPr/>
        </p:nvGrpSpPr>
        <p:grpSpPr bwMode="auto">
          <a:xfrm>
            <a:off x="228600" y="1981200"/>
            <a:ext cx="1752600" cy="3352800"/>
            <a:chOff x="144" y="1248"/>
            <a:chExt cx="1104" cy="2112"/>
          </a:xfrm>
        </p:grpSpPr>
        <p:sp>
          <p:nvSpPr>
            <p:cNvPr id="24656" name="Rectangle 80"/>
            <p:cNvSpPr>
              <a:spLocks noChangeArrowheads="1"/>
            </p:cNvSpPr>
            <p:nvPr/>
          </p:nvSpPr>
          <p:spPr bwMode="auto">
            <a:xfrm>
              <a:off x="144" y="1248"/>
              <a:ext cx="1104" cy="2112"/>
            </a:xfrm>
            <a:prstGeom prst="rect">
              <a:avLst/>
            </a:prstGeom>
            <a:solidFill>
              <a:srgbClr val="EAF5F6"/>
            </a:solidFill>
            <a:ln w="9525">
              <a:noFill/>
              <a:miter lim="800000"/>
              <a:headEnd/>
              <a:tailEnd/>
            </a:ln>
            <a:effectLst/>
          </p:spPr>
          <p:txBody>
            <a:bodyPr wrap="none" anchor="ctr">
              <a:prstTxWarp prst="textNoShape">
                <a:avLst/>
              </a:prstTxWarp>
            </a:bodyPr>
            <a:lstStyle/>
            <a:p>
              <a:endParaRPr lang="en-US"/>
            </a:p>
          </p:txBody>
        </p:sp>
        <p:sp>
          <p:nvSpPr>
            <p:cNvPr id="24658" name="AutoShape 82"/>
            <p:cNvSpPr>
              <a:spLocks noChangeArrowheads="1"/>
            </p:cNvSpPr>
            <p:nvPr/>
          </p:nvSpPr>
          <p:spPr bwMode="auto">
            <a:xfrm rot="-21600000">
              <a:off x="288" y="2137"/>
              <a:ext cx="816" cy="40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accent1"/>
              </a:solidFill>
              <a:miter lim="800000"/>
              <a:headEnd/>
              <a:tailEnd/>
            </a:ln>
            <a:effectLst/>
          </p:spPr>
          <p:txBody>
            <a:bodyPr wrap="none" anchor="ctr">
              <a:prstTxWarp prst="textNoShape">
                <a:avLst/>
              </a:prstTxWarp>
            </a:bodyPr>
            <a:lstStyle/>
            <a:p>
              <a:pPr algn="ctr"/>
              <a:endParaRPr lang="en-US"/>
            </a:p>
          </p:txBody>
        </p:sp>
        <p:pic>
          <p:nvPicPr>
            <p:cNvPr id="24582" name="Picture 6"/>
            <p:cNvPicPr>
              <a:picLocks noChangeAspect="1" noChangeArrowheads="1"/>
            </p:cNvPicPr>
            <p:nvPr/>
          </p:nvPicPr>
          <p:blipFill>
            <a:blip r:embed="rId3"/>
            <a:srcRect l="-3178" t="77631"/>
            <a:stretch>
              <a:fillRect/>
            </a:stretch>
          </p:blipFill>
          <p:spPr bwMode="auto">
            <a:xfrm>
              <a:off x="240" y="2592"/>
              <a:ext cx="912" cy="148"/>
            </a:xfrm>
            <a:prstGeom prst="rect">
              <a:avLst/>
            </a:prstGeom>
            <a:noFill/>
            <a:ln w="9525">
              <a:noFill/>
              <a:miter lim="800000"/>
              <a:headEnd/>
              <a:tailEnd/>
            </a:ln>
            <a:effectLst/>
          </p:spPr>
        </p:pic>
        <p:pic>
          <p:nvPicPr>
            <p:cNvPr id="24583" name="Picture 7"/>
            <p:cNvPicPr>
              <a:picLocks noChangeAspect="1" noChangeArrowheads="1"/>
            </p:cNvPicPr>
            <p:nvPr/>
          </p:nvPicPr>
          <p:blipFill>
            <a:blip r:embed="rId4"/>
            <a:srcRect/>
            <a:stretch>
              <a:fillRect/>
            </a:stretch>
          </p:blipFill>
          <p:spPr bwMode="auto">
            <a:xfrm>
              <a:off x="240" y="1344"/>
              <a:ext cx="912" cy="137"/>
            </a:xfrm>
            <a:prstGeom prst="rect">
              <a:avLst/>
            </a:prstGeom>
            <a:noFill/>
            <a:ln w="9525">
              <a:noFill/>
              <a:miter lim="800000"/>
              <a:headEnd/>
              <a:tailEnd/>
            </a:ln>
            <a:effectLst/>
          </p:spPr>
        </p:pic>
        <p:pic>
          <p:nvPicPr>
            <p:cNvPr id="24584" name="Picture 8"/>
            <p:cNvPicPr>
              <a:picLocks noChangeAspect="1" noChangeArrowheads="1"/>
            </p:cNvPicPr>
            <p:nvPr/>
          </p:nvPicPr>
          <p:blipFill>
            <a:blip r:embed="rId5"/>
            <a:srcRect b="61670"/>
            <a:stretch>
              <a:fillRect/>
            </a:stretch>
          </p:blipFill>
          <p:spPr bwMode="auto">
            <a:xfrm>
              <a:off x="240" y="3024"/>
              <a:ext cx="903" cy="107"/>
            </a:xfrm>
            <a:prstGeom prst="rect">
              <a:avLst/>
            </a:prstGeom>
            <a:noFill/>
            <a:ln w="9525">
              <a:noFill/>
              <a:miter lim="800000"/>
              <a:headEnd/>
              <a:tailEnd/>
            </a:ln>
            <a:effectLst/>
          </p:spPr>
        </p:pic>
        <p:sp>
          <p:nvSpPr>
            <p:cNvPr id="24657" name="Text Box 81"/>
            <p:cNvSpPr txBox="1">
              <a:spLocks noChangeArrowheads="1"/>
            </p:cNvSpPr>
            <p:nvPr/>
          </p:nvSpPr>
          <p:spPr bwMode="auto">
            <a:xfrm>
              <a:off x="396" y="2217"/>
              <a:ext cx="660" cy="231"/>
            </a:xfrm>
            <a:prstGeom prst="rect">
              <a:avLst/>
            </a:prstGeom>
            <a:noFill/>
            <a:ln w="9525">
              <a:noFill/>
              <a:miter lim="800000"/>
              <a:headEnd/>
              <a:tailEnd/>
            </a:ln>
            <a:effectLst/>
          </p:spPr>
          <p:txBody>
            <a:bodyPr wrap="none">
              <a:prstTxWarp prst="textNoShape">
                <a:avLst/>
              </a:prstTxWarp>
              <a:spAutoFit/>
            </a:bodyPr>
            <a:lstStyle/>
            <a:p>
              <a:r>
                <a:rPr lang="en-US" b="1"/>
                <a:t>Content</a:t>
              </a:r>
            </a:p>
          </p:txBody>
        </p:sp>
        <p:pic>
          <p:nvPicPr>
            <p:cNvPr id="24661" name="Picture 85"/>
            <p:cNvPicPr>
              <a:picLocks noChangeAspect="1" noChangeArrowheads="1"/>
            </p:cNvPicPr>
            <p:nvPr/>
          </p:nvPicPr>
          <p:blipFill>
            <a:blip r:embed="rId3"/>
            <a:srcRect b="83025"/>
            <a:stretch>
              <a:fillRect/>
            </a:stretch>
          </p:blipFill>
          <p:spPr bwMode="auto">
            <a:xfrm>
              <a:off x="240" y="1529"/>
              <a:ext cx="912" cy="116"/>
            </a:xfrm>
            <a:prstGeom prst="rect">
              <a:avLst/>
            </a:prstGeom>
            <a:noFill/>
            <a:ln w="9525">
              <a:noFill/>
              <a:miter lim="800000"/>
              <a:headEnd/>
              <a:tailEnd/>
            </a:ln>
            <a:effectLst/>
          </p:spPr>
        </p:pic>
        <p:pic>
          <p:nvPicPr>
            <p:cNvPr id="24662" name="Picture 86"/>
            <p:cNvPicPr>
              <a:picLocks noChangeAspect="1" noChangeArrowheads="1"/>
            </p:cNvPicPr>
            <p:nvPr/>
          </p:nvPicPr>
          <p:blipFill>
            <a:blip r:embed="rId3"/>
            <a:srcRect t="22458" b="52078"/>
            <a:stretch>
              <a:fillRect/>
            </a:stretch>
          </p:blipFill>
          <p:spPr bwMode="auto">
            <a:xfrm>
              <a:off x="240" y="1691"/>
              <a:ext cx="912" cy="174"/>
            </a:xfrm>
            <a:prstGeom prst="rect">
              <a:avLst/>
            </a:prstGeom>
            <a:noFill/>
            <a:ln w="9525">
              <a:noFill/>
              <a:miter lim="800000"/>
              <a:headEnd/>
              <a:tailEnd/>
            </a:ln>
            <a:effectLst/>
          </p:spPr>
        </p:pic>
        <p:pic>
          <p:nvPicPr>
            <p:cNvPr id="24663" name="Picture 87"/>
            <p:cNvPicPr>
              <a:picLocks noChangeAspect="1" noChangeArrowheads="1"/>
            </p:cNvPicPr>
            <p:nvPr/>
          </p:nvPicPr>
          <p:blipFill>
            <a:blip r:embed="rId3"/>
            <a:srcRect t="52167" b="26613"/>
            <a:stretch>
              <a:fillRect/>
            </a:stretch>
          </p:blipFill>
          <p:spPr bwMode="auto">
            <a:xfrm>
              <a:off x="240" y="1928"/>
              <a:ext cx="912" cy="145"/>
            </a:xfrm>
            <a:prstGeom prst="rect">
              <a:avLst/>
            </a:prstGeom>
            <a:noFill/>
            <a:ln w="9525">
              <a:noFill/>
              <a:miter lim="800000"/>
              <a:headEnd/>
              <a:tailEnd/>
            </a:ln>
            <a:effectLst/>
          </p:spPr>
        </p:pic>
        <p:pic>
          <p:nvPicPr>
            <p:cNvPr id="24664" name="Picture 88"/>
            <p:cNvPicPr>
              <a:picLocks noChangeAspect="1" noChangeArrowheads="1"/>
            </p:cNvPicPr>
            <p:nvPr/>
          </p:nvPicPr>
          <p:blipFill>
            <a:blip r:embed="rId5"/>
            <a:srcRect t="58887" r="36642"/>
            <a:stretch>
              <a:fillRect/>
            </a:stretch>
          </p:blipFill>
          <p:spPr bwMode="auto">
            <a:xfrm>
              <a:off x="240" y="3196"/>
              <a:ext cx="576" cy="116"/>
            </a:xfrm>
            <a:prstGeom prst="rect">
              <a:avLst/>
            </a:prstGeom>
            <a:noFill/>
            <a:ln w="9525">
              <a:noFill/>
              <a:miter lim="800000"/>
              <a:headEnd/>
              <a:tailEnd/>
            </a:ln>
            <a:effectLst/>
          </p:spPr>
        </p:pic>
        <p:sp>
          <p:nvSpPr>
            <p:cNvPr id="24665" name="Rectangle 89"/>
            <p:cNvSpPr>
              <a:spLocks noChangeArrowheads="1"/>
            </p:cNvSpPr>
            <p:nvPr/>
          </p:nvSpPr>
          <p:spPr bwMode="auto">
            <a:xfrm>
              <a:off x="240" y="2806"/>
              <a:ext cx="672" cy="144"/>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pic>
          <p:nvPicPr>
            <p:cNvPr id="24586" name="Picture 10"/>
            <p:cNvPicPr>
              <a:picLocks noChangeAspect="1" noChangeArrowheads="1"/>
            </p:cNvPicPr>
            <p:nvPr/>
          </p:nvPicPr>
          <p:blipFill>
            <a:blip r:embed="rId6"/>
            <a:srcRect/>
            <a:stretch>
              <a:fillRect/>
            </a:stretch>
          </p:blipFill>
          <p:spPr bwMode="auto">
            <a:xfrm>
              <a:off x="240" y="2854"/>
              <a:ext cx="384" cy="60"/>
            </a:xfrm>
            <a:prstGeom prst="rect">
              <a:avLst/>
            </a:prstGeom>
            <a:noFill/>
            <a:ln w="9525">
              <a:noFill/>
              <a:miter lim="800000"/>
              <a:headEnd/>
              <a:tailEnd/>
            </a:ln>
            <a:effectLst/>
          </p:spPr>
        </p:pic>
        <p:pic>
          <p:nvPicPr>
            <p:cNvPr id="24585" name="Picture 9"/>
            <p:cNvPicPr>
              <a:picLocks noChangeAspect="1" noChangeArrowheads="1"/>
            </p:cNvPicPr>
            <p:nvPr/>
          </p:nvPicPr>
          <p:blipFill>
            <a:blip r:embed="rId7"/>
            <a:srcRect l="20546"/>
            <a:stretch>
              <a:fillRect/>
            </a:stretch>
          </p:blipFill>
          <p:spPr bwMode="auto">
            <a:xfrm>
              <a:off x="528" y="2806"/>
              <a:ext cx="624" cy="150"/>
            </a:xfrm>
            <a:prstGeom prst="rect">
              <a:avLst/>
            </a:prstGeom>
            <a:noFill/>
            <a:ln w="9525">
              <a:noFill/>
              <a:miter lim="800000"/>
              <a:headEnd/>
              <a:tailEnd/>
            </a:ln>
            <a:effectLst/>
          </p:spPr>
        </p:pic>
      </p:grpSp>
      <p:grpSp>
        <p:nvGrpSpPr>
          <p:cNvPr id="6" name="Group 104"/>
          <p:cNvGrpSpPr>
            <a:grpSpLocks/>
          </p:cNvGrpSpPr>
          <p:nvPr/>
        </p:nvGrpSpPr>
        <p:grpSpPr bwMode="auto">
          <a:xfrm>
            <a:off x="2362200" y="2259013"/>
            <a:ext cx="2895600" cy="3260726"/>
            <a:chOff x="1488" y="1423"/>
            <a:chExt cx="1824" cy="2054"/>
          </a:xfrm>
        </p:grpSpPr>
        <p:sp>
          <p:nvSpPr>
            <p:cNvPr id="24587" name="Rectangle 11"/>
            <p:cNvSpPr>
              <a:spLocks noChangeArrowheads="1"/>
            </p:cNvSpPr>
            <p:nvPr/>
          </p:nvSpPr>
          <p:spPr bwMode="auto">
            <a:xfrm>
              <a:off x="2064" y="1440"/>
              <a:ext cx="1248" cy="1824"/>
            </a:xfrm>
            <a:prstGeom prst="rect">
              <a:avLst/>
            </a:prstGeom>
            <a:solidFill>
              <a:srgbClr val="FFFFCC"/>
            </a:solidFill>
            <a:ln w="9525">
              <a:solidFill>
                <a:srgbClr val="FFFF66"/>
              </a:solidFill>
              <a:miter lim="800000"/>
              <a:headEnd/>
              <a:tailEnd/>
            </a:ln>
            <a:effectLst/>
          </p:spPr>
          <p:txBody>
            <a:bodyPr wrap="none" anchor="ctr">
              <a:prstTxWarp prst="textNoShape">
                <a:avLst/>
              </a:prstTxWarp>
            </a:bodyPr>
            <a:lstStyle/>
            <a:p>
              <a:endParaRPr lang="en-US"/>
            </a:p>
          </p:txBody>
        </p:sp>
        <p:sp>
          <p:nvSpPr>
            <p:cNvPr id="24588" name="Text Box 12"/>
            <p:cNvSpPr txBox="1">
              <a:spLocks noChangeArrowheads="1"/>
            </p:cNvSpPr>
            <p:nvPr/>
          </p:nvSpPr>
          <p:spPr bwMode="auto">
            <a:xfrm>
              <a:off x="2112" y="1423"/>
              <a:ext cx="1104" cy="2054"/>
            </a:xfrm>
            <a:prstGeom prst="rect">
              <a:avLst/>
            </a:prstGeom>
            <a:noFill/>
            <a:ln w="9525">
              <a:noFill/>
              <a:miter lim="800000"/>
              <a:headEnd/>
              <a:tailEnd/>
            </a:ln>
            <a:effectLst/>
          </p:spPr>
          <p:txBody>
            <a:bodyPr>
              <a:prstTxWarp prst="textNoShape">
                <a:avLst/>
              </a:prstTxWarp>
              <a:spAutoFit/>
            </a:bodyPr>
            <a:lstStyle/>
            <a:p>
              <a:pPr algn="ctr"/>
              <a:r>
                <a:rPr lang="en-US" sz="1200" b="1" dirty="0"/>
                <a:t>Media Wire Sites</a:t>
              </a:r>
            </a:p>
            <a:p>
              <a:pPr algn="ctr"/>
              <a:endParaRPr lang="en-US" sz="1200" b="1" dirty="0"/>
            </a:p>
            <a:p>
              <a:pPr algn="ctr"/>
              <a:endParaRPr lang="en-US" sz="1200" b="1" dirty="0"/>
            </a:p>
            <a:p>
              <a:pPr algn="ctr"/>
              <a:endParaRPr lang="en-US" sz="1200" b="1" dirty="0"/>
            </a:p>
            <a:p>
              <a:pPr algn="ctr"/>
              <a:endParaRPr lang="en-US" sz="1200" b="1" dirty="0" smtClean="0"/>
            </a:p>
            <a:p>
              <a:pPr algn="ctr"/>
              <a:endParaRPr lang="en-US" sz="1200" b="1" dirty="0" smtClean="0"/>
            </a:p>
            <a:p>
              <a:pPr algn="ctr"/>
              <a:endParaRPr lang="en-US" sz="1200" b="1" dirty="0" smtClean="0"/>
            </a:p>
            <a:p>
              <a:pPr algn="ctr">
                <a:buFontTx/>
                <a:buChar char="•"/>
              </a:pPr>
              <a:r>
                <a:rPr lang="en-US" sz="1200" dirty="0"/>
                <a:t>Topic-specific</a:t>
              </a:r>
            </a:p>
            <a:p>
              <a:pPr algn="ctr">
                <a:buFontTx/>
                <a:buChar char="•"/>
              </a:pPr>
              <a:r>
                <a:rPr lang="en-US" sz="1200" dirty="0"/>
                <a:t>A Hub of News</a:t>
              </a:r>
            </a:p>
            <a:p>
              <a:pPr algn="ctr">
                <a:buFontTx/>
                <a:buChar char="•"/>
              </a:pPr>
              <a:r>
                <a:rPr lang="en-US" sz="1200" dirty="0"/>
                <a:t>Multi-Media</a:t>
              </a:r>
            </a:p>
            <a:p>
              <a:pPr algn="ctr">
                <a:buFontTx/>
                <a:buChar char="•"/>
              </a:pPr>
              <a:r>
                <a:rPr lang="en-US" sz="1200" dirty="0"/>
                <a:t>SEO-friendly</a:t>
              </a:r>
            </a:p>
            <a:p>
              <a:pPr algn="ctr"/>
              <a:endParaRPr lang="en-US" sz="1200" dirty="0"/>
            </a:p>
          </p:txBody>
        </p:sp>
        <p:sp>
          <p:nvSpPr>
            <p:cNvPr id="24590" name="AutoShape 14"/>
            <p:cNvSpPr>
              <a:spLocks noChangeArrowheads="1"/>
            </p:cNvSpPr>
            <p:nvPr/>
          </p:nvSpPr>
          <p:spPr bwMode="auto">
            <a:xfrm>
              <a:off x="1488" y="1824"/>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headEnd/>
              <a:tailEnd/>
            </a:ln>
            <a:effectLst/>
          </p:spPr>
          <p:txBody>
            <a:bodyPr wrap="none" anchor="ctr">
              <a:prstTxWarp prst="textNoShape">
                <a:avLst/>
              </a:prstTxWarp>
            </a:bodyPr>
            <a:lstStyle/>
            <a:p>
              <a:pPr algn="ctr"/>
              <a:r>
                <a:rPr lang="en-US" sz="1000">
                  <a:solidFill>
                    <a:schemeClr val="bg2"/>
                  </a:solidFill>
                </a:rPr>
                <a:t>content</a:t>
              </a:r>
            </a:p>
          </p:txBody>
        </p:sp>
        <p:sp>
          <p:nvSpPr>
            <p:cNvPr id="24591" name="AutoShape 15"/>
            <p:cNvSpPr>
              <a:spLocks noChangeArrowheads="1"/>
            </p:cNvSpPr>
            <p:nvPr/>
          </p:nvSpPr>
          <p:spPr bwMode="auto">
            <a:xfrm>
              <a:off x="1488" y="2591"/>
              <a:ext cx="480" cy="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noFill/>
              <a:miter lim="800000"/>
              <a:headEnd/>
              <a:tailEnd/>
            </a:ln>
            <a:effectLst/>
          </p:spPr>
          <p:txBody>
            <a:bodyPr wrap="none" anchor="ctr">
              <a:prstTxWarp prst="textNoShape">
                <a:avLst/>
              </a:prstTxWarp>
            </a:bodyPr>
            <a:lstStyle/>
            <a:p>
              <a:pPr algn="ctr"/>
              <a:r>
                <a:rPr lang="en-US" sz="1000">
                  <a:solidFill>
                    <a:schemeClr val="bg2"/>
                  </a:solidFill>
                </a:rPr>
                <a:t>content</a:t>
              </a:r>
            </a:p>
          </p:txBody>
        </p:sp>
        <p:pic>
          <p:nvPicPr>
            <p:cNvPr id="24603" name="Picture 27"/>
            <p:cNvPicPr>
              <a:picLocks noChangeAspect="1" noChangeArrowheads="1"/>
            </p:cNvPicPr>
            <p:nvPr/>
          </p:nvPicPr>
          <p:blipFill>
            <a:blip r:embed="rId8"/>
            <a:srcRect l="3244" t="1573" r="3763" b="49261"/>
            <a:stretch>
              <a:fillRect/>
            </a:stretch>
          </p:blipFill>
          <p:spPr bwMode="auto">
            <a:xfrm>
              <a:off x="2112" y="1584"/>
              <a:ext cx="960" cy="697"/>
            </a:xfrm>
            <a:prstGeom prst="rect">
              <a:avLst/>
            </a:prstGeom>
            <a:noFill/>
            <a:ln w="9525">
              <a:solidFill>
                <a:srgbClr val="FFFF66"/>
              </a:solidFill>
              <a:miter lim="800000"/>
              <a:headEnd/>
              <a:tailEnd/>
            </a:ln>
            <a:effectLst/>
          </p:spPr>
        </p:pic>
        <p:pic>
          <p:nvPicPr>
            <p:cNvPr id="24669" name="Picture 93"/>
            <p:cNvPicPr>
              <a:picLocks noChangeAspect="1" noChangeArrowheads="1"/>
            </p:cNvPicPr>
            <p:nvPr/>
          </p:nvPicPr>
          <p:blipFill>
            <a:blip r:embed="rId8"/>
            <a:srcRect l="3244" t="1573" r="3763" b="49261"/>
            <a:stretch>
              <a:fillRect/>
            </a:stretch>
          </p:blipFill>
          <p:spPr bwMode="auto">
            <a:xfrm>
              <a:off x="2160" y="1655"/>
              <a:ext cx="960" cy="697"/>
            </a:xfrm>
            <a:prstGeom prst="rect">
              <a:avLst/>
            </a:prstGeom>
            <a:noFill/>
            <a:ln w="9525">
              <a:solidFill>
                <a:srgbClr val="FFFF66"/>
              </a:solidFill>
              <a:miter lim="800000"/>
              <a:headEnd/>
              <a:tailEnd/>
            </a:ln>
            <a:effectLst/>
          </p:spPr>
        </p:pic>
        <p:pic>
          <p:nvPicPr>
            <p:cNvPr id="24670" name="Picture 94"/>
            <p:cNvPicPr>
              <a:picLocks noChangeAspect="1" noChangeArrowheads="1"/>
            </p:cNvPicPr>
            <p:nvPr/>
          </p:nvPicPr>
          <p:blipFill>
            <a:blip r:embed="rId8"/>
            <a:srcRect l="3244" t="1573" r="3763" b="49261"/>
            <a:stretch>
              <a:fillRect/>
            </a:stretch>
          </p:blipFill>
          <p:spPr bwMode="auto">
            <a:xfrm>
              <a:off x="2208" y="1728"/>
              <a:ext cx="960" cy="697"/>
            </a:xfrm>
            <a:prstGeom prst="rect">
              <a:avLst/>
            </a:prstGeom>
            <a:noFill/>
            <a:ln w="9525">
              <a:solidFill>
                <a:srgbClr val="FFFF66"/>
              </a:solidFill>
              <a:miter lim="800000"/>
              <a:headEnd/>
              <a:tailEnd/>
            </a:ln>
            <a:effectLst/>
          </p:spPr>
        </p:pic>
        <p:pic>
          <p:nvPicPr>
            <p:cNvPr id="24671" name="Picture 95"/>
            <p:cNvPicPr>
              <a:picLocks noChangeAspect="1" noChangeArrowheads="1"/>
            </p:cNvPicPr>
            <p:nvPr/>
          </p:nvPicPr>
          <p:blipFill>
            <a:blip r:embed="rId8"/>
            <a:srcRect l="3244" t="1573" r="3763" b="49261"/>
            <a:stretch>
              <a:fillRect/>
            </a:stretch>
          </p:blipFill>
          <p:spPr bwMode="auto">
            <a:xfrm>
              <a:off x="2256" y="1799"/>
              <a:ext cx="960" cy="697"/>
            </a:xfrm>
            <a:prstGeom prst="rect">
              <a:avLst/>
            </a:prstGeom>
            <a:noFill/>
            <a:ln w="9525">
              <a:solidFill>
                <a:srgbClr val="FFFF66"/>
              </a:solidFill>
              <a:miter lim="800000"/>
              <a:headEnd/>
              <a:tailEnd/>
            </a:ln>
            <a:effectLst/>
          </p:spPr>
        </p:pic>
        <p:pic>
          <p:nvPicPr>
            <p:cNvPr id="24672" name="Picture 96"/>
            <p:cNvPicPr>
              <a:picLocks noChangeAspect="1" noChangeArrowheads="1"/>
            </p:cNvPicPr>
            <p:nvPr/>
          </p:nvPicPr>
          <p:blipFill>
            <a:blip r:embed="rId8"/>
            <a:srcRect l="3244" t="1573" r="3763" b="49261"/>
            <a:stretch>
              <a:fillRect/>
            </a:stretch>
          </p:blipFill>
          <p:spPr bwMode="auto">
            <a:xfrm>
              <a:off x="2304" y="1872"/>
              <a:ext cx="960" cy="697"/>
            </a:xfrm>
            <a:prstGeom prst="rect">
              <a:avLst/>
            </a:prstGeom>
            <a:noFill/>
            <a:ln w="9525">
              <a:solidFill>
                <a:srgbClr val="FFFF66"/>
              </a:solidFill>
              <a:miter lim="800000"/>
              <a:headEnd/>
              <a:tailEnd/>
            </a:ln>
            <a:effectLst/>
          </p:spPr>
        </p:pic>
      </p:grpSp>
      <p:grpSp>
        <p:nvGrpSpPr>
          <p:cNvPr id="7" name="Group 106"/>
          <p:cNvGrpSpPr>
            <a:grpSpLocks/>
          </p:cNvGrpSpPr>
          <p:nvPr/>
        </p:nvGrpSpPr>
        <p:grpSpPr bwMode="auto">
          <a:xfrm>
            <a:off x="6477000" y="990600"/>
            <a:ext cx="2579688" cy="5334000"/>
            <a:chOff x="4080" y="624"/>
            <a:chExt cx="1625" cy="3360"/>
          </a:xfrm>
        </p:grpSpPr>
        <p:sp>
          <p:nvSpPr>
            <p:cNvPr id="24619" name="Text Box 43"/>
            <p:cNvSpPr txBox="1">
              <a:spLocks noChangeArrowheads="1"/>
            </p:cNvSpPr>
            <p:nvPr/>
          </p:nvSpPr>
          <p:spPr bwMode="auto">
            <a:xfrm>
              <a:off x="4896" y="624"/>
              <a:ext cx="809" cy="288"/>
            </a:xfrm>
            <a:prstGeom prst="rect">
              <a:avLst/>
            </a:prstGeom>
            <a:noFill/>
            <a:ln w="9525">
              <a:noFill/>
              <a:miter lim="800000"/>
              <a:headEnd/>
              <a:tailEnd/>
            </a:ln>
            <a:effectLst/>
          </p:spPr>
          <p:txBody>
            <a:bodyPr wrap="none">
              <a:prstTxWarp prst="textNoShape">
                <a:avLst/>
              </a:prstTxWarp>
              <a:spAutoFit/>
            </a:bodyPr>
            <a:lstStyle/>
            <a:p>
              <a:r>
                <a:rPr lang="en-US" sz="1200"/>
                <a:t>Blog Outreach / </a:t>
              </a:r>
            </a:p>
            <a:p>
              <a:r>
                <a:rPr lang="en-US" sz="1200"/>
                <a:t>Cross-posting</a:t>
              </a:r>
            </a:p>
          </p:txBody>
        </p:sp>
        <p:pic>
          <p:nvPicPr>
            <p:cNvPr id="24620" name="Picture 44"/>
            <p:cNvPicPr>
              <a:picLocks noChangeAspect="1" noChangeArrowheads="1"/>
            </p:cNvPicPr>
            <p:nvPr/>
          </p:nvPicPr>
          <p:blipFill>
            <a:blip r:embed="rId9"/>
            <a:srcRect b="29559"/>
            <a:stretch>
              <a:fillRect/>
            </a:stretch>
          </p:blipFill>
          <p:spPr bwMode="auto">
            <a:xfrm>
              <a:off x="4080" y="664"/>
              <a:ext cx="336" cy="171"/>
            </a:xfrm>
            <a:prstGeom prst="rect">
              <a:avLst/>
            </a:prstGeom>
            <a:noFill/>
            <a:ln w="9525">
              <a:noFill/>
              <a:miter lim="800000"/>
              <a:headEnd/>
              <a:tailEnd/>
            </a:ln>
            <a:effectLst/>
          </p:spPr>
        </p:pic>
        <p:pic>
          <p:nvPicPr>
            <p:cNvPr id="24621" name="Picture 45"/>
            <p:cNvPicPr>
              <a:picLocks noChangeAspect="1" noChangeArrowheads="1"/>
            </p:cNvPicPr>
            <p:nvPr/>
          </p:nvPicPr>
          <p:blipFill>
            <a:blip r:embed="rId10"/>
            <a:srcRect l="20059" t="-19565" r="22455" b="-19565"/>
            <a:stretch>
              <a:fillRect/>
            </a:stretch>
          </p:blipFill>
          <p:spPr bwMode="auto">
            <a:xfrm>
              <a:off x="4178" y="675"/>
              <a:ext cx="670" cy="112"/>
            </a:xfrm>
            <a:prstGeom prst="rect">
              <a:avLst/>
            </a:prstGeom>
            <a:noFill/>
            <a:ln w="9525">
              <a:noFill/>
              <a:miter lim="800000"/>
              <a:headEnd/>
              <a:tailEnd/>
            </a:ln>
            <a:effectLst/>
          </p:spPr>
        </p:pic>
        <p:pic>
          <p:nvPicPr>
            <p:cNvPr id="24622" name="Picture 46"/>
            <p:cNvPicPr>
              <a:picLocks noChangeAspect="1" noChangeArrowheads="1"/>
            </p:cNvPicPr>
            <p:nvPr/>
          </p:nvPicPr>
          <p:blipFill>
            <a:blip r:embed="rId11"/>
            <a:srcRect/>
            <a:stretch>
              <a:fillRect/>
            </a:stretch>
          </p:blipFill>
          <p:spPr bwMode="auto">
            <a:xfrm>
              <a:off x="4462" y="739"/>
              <a:ext cx="384" cy="92"/>
            </a:xfrm>
            <a:prstGeom prst="rect">
              <a:avLst/>
            </a:prstGeom>
            <a:noFill/>
            <a:ln w="9525">
              <a:noFill/>
              <a:miter lim="800000"/>
              <a:headEnd/>
              <a:tailEnd/>
            </a:ln>
            <a:effectLst/>
          </p:spPr>
        </p:pic>
        <p:sp>
          <p:nvSpPr>
            <p:cNvPr id="24623" name="Text Box 47"/>
            <p:cNvSpPr txBox="1">
              <a:spLocks noChangeArrowheads="1"/>
            </p:cNvSpPr>
            <p:nvPr/>
          </p:nvSpPr>
          <p:spPr bwMode="auto">
            <a:xfrm>
              <a:off x="4896" y="960"/>
              <a:ext cx="802" cy="173"/>
            </a:xfrm>
            <a:prstGeom prst="rect">
              <a:avLst/>
            </a:prstGeom>
            <a:noFill/>
            <a:ln w="9525">
              <a:noFill/>
              <a:miter lim="800000"/>
              <a:headEnd/>
              <a:tailEnd/>
            </a:ln>
            <a:effectLst/>
          </p:spPr>
          <p:txBody>
            <a:bodyPr wrap="none">
              <a:prstTxWarp prst="textNoShape">
                <a:avLst/>
              </a:prstTxWarp>
              <a:spAutoFit/>
            </a:bodyPr>
            <a:lstStyle/>
            <a:p>
              <a:pPr algn="ctr"/>
              <a:r>
                <a:rPr lang="en-US" sz="1200"/>
                <a:t>Social Networks</a:t>
              </a:r>
            </a:p>
          </p:txBody>
        </p:sp>
        <p:pic>
          <p:nvPicPr>
            <p:cNvPr id="24626" name="Picture 50" descr="E-Mail"/>
            <p:cNvPicPr>
              <a:picLocks noChangeAspect="1" noChangeArrowheads="1"/>
            </p:cNvPicPr>
            <p:nvPr/>
          </p:nvPicPr>
          <p:blipFill>
            <a:blip r:embed="rId12"/>
            <a:srcRect/>
            <a:stretch>
              <a:fillRect/>
            </a:stretch>
          </p:blipFill>
          <p:spPr bwMode="auto">
            <a:xfrm>
              <a:off x="4416" y="3408"/>
              <a:ext cx="240" cy="240"/>
            </a:xfrm>
            <a:prstGeom prst="rect">
              <a:avLst/>
            </a:prstGeom>
            <a:noFill/>
          </p:spPr>
        </p:pic>
        <p:sp>
          <p:nvSpPr>
            <p:cNvPr id="24627" name="Text Box 51"/>
            <p:cNvSpPr txBox="1">
              <a:spLocks noChangeArrowheads="1"/>
            </p:cNvSpPr>
            <p:nvPr/>
          </p:nvSpPr>
          <p:spPr bwMode="auto">
            <a:xfrm>
              <a:off x="4896" y="3456"/>
              <a:ext cx="627" cy="173"/>
            </a:xfrm>
            <a:prstGeom prst="rect">
              <a:avLst/>
            </a:prstGeom>
            <a:noFill/>
            <a:ln w="9525">
              <a:noFill/>
              <a:miter lim="800000"/>
              <a:headEnd/>
              <a:tailEnd/>
            </a:ln>
            <a:effectLst/>
          </p:spPr>
          <p:txBody>
            <a:bodyPr wrap="none">
              <a:prstTxWarp prst="textNoShape">
                <a:avLst/>
              </a:prstTxWarp>
              <a:spAutoFit/>
            </a:bodyPr>
            <a:lstStyle/>
            <a:p>
              <a:pPr algn="ctr"/>
              <a:r>
                <a:rPr lang="en-US" sz="1200"/>
                <a:t>Email Alerts</a:t>
              </a:r>
            </a:p>
          </p:txBody>
        </p:sp>
        <p:sp>
          <p:nvSpPr>
            <p:cNvPr id="24628" name="Text Box 52"/>
            <p:cNvSpPr txBox="1">
              <a:spLocks noChangeArrowheads="1"/>
            </p:cNvSpPr>
            <p:nvPr/>
          </p:nvSpPr>
          <p:spPr bwMode="auto">
            <a:xfrm>
              <a:off x="4896" y="3168"/>
              <a:ext cx="419" cy="173"/>
            </a:xfrm>
            <a:prstGeom prst="rect">
              <a:avLst/>
            </a:prstGeom>
            <a:noFill/>
            <a:ln w="9525">
              <a:noFill/>
              <a:miter lim="800000"/>
              <a:headEnd/>
              <a:tailEnd/>
            </a:ln>
            <a:effectLst/>
          </p:spPr>
          <p:txBody>
            <a:bodyPr wrap="none">
              <a:prstTxWarp prst="textNoShape">
                <a:avLst/>
              </a:prstTxWarp>
              <a:spAutoFit/>
            </a:bodyPr>
            <a:lstStyle/>
            <a:p>
              <a:pPr algn="ctr"/>
              <a:r>
                <a:rPr lang="en-US" sz="1200"/>
                <a:t>Search</a:t>
              </a:r>
            </a:p>
          </p:txBody>
        </p:sp>
        <p:pic>
          <p:nvPicPr>
            <p:cNvPr id="24629" name="Picture 53"/>
            <p:cNvPicPr>
              <a:picLocks noChangeAspect="1" noChangeArrowheads="1"/>
            </p:cNvPicPr>
            <p:nvPr/>
          </p:nvPicPr>
          <p:blipFill>
            <a:blip r:embed="rId13"/>
            <a:srcRect/>
            <a:stretch>
              <a:fillRect/>
            </a:stretch>
          </p:blipFill>
          <p:spPr bwMode="auto">
            <a:xfrm>
              <a:off x="4320" y="3187"/>
              <a:ext cx="432" cy="154"/>
            </a:xfrm>
            <a:prstGeom prst="rect">
              <a:avLst/>
            </a:prstGeom>
            <a:noFill/>
            <a:ln w="9525">
              <a:noFill/>
              <a:miter lim="800000"/>
              <a:headEnd/>
              <a:tailEnd/>
            </a:ln>
            <a:effectLst/>
          </p:spPr>
        </p:pic>
        <p:pic>
          <p:nvPicPr>
            <p:cNvPr id="24630" name="Picture 54"/>
            <p:cNvPicPr>
              <a:picLocks noChangeAspect="1" noChangeArrowheads="1"/>
            </p:cNvPicPr>
            <p:nvPr/>
          </p:nvPicPr>
          <p:blipFill>
            <a:blip r:embed="rId14"/>
            <a:srcRect/>
            <a:stretch>
              <a:fillRect/>
            </a:stretch>
          </p:blipFill>
          <p:spPr bwMode="auto">
            <a:xfrm>
              <a:off x="4176" y="1056"/>
              <a:ext cx="432" cy="88"/>
            </a:xfrm>
            <a:prstGeom prst="rect">
              <a:avLst/>
            </a:prstGeom>
            <a:noFill/>
            <a:ln w="9525">
              <a:noFill/>
              <a:miter lim="800000"/>
              <a:headEnd/>
              <a:tailEnd/>
            </a:ln>
            <a:effectLst/>
          </p:spPr>
        </p:pic>
        <p:pic>
          <p:nvPicPr>
            <p:cNvPr id="24624" name="Picture 48"/>
            <p:cNvPicPr>
              <a:picLocks noChangeAspect="1" noChangeArrowheads="1"/>
            </p:cNvPicPr>
            <p:nvPr/>
          </p:nvPicPr>
          <p:blipFill>
            <a:blip r:embed="rId15"/>
            <a:srcRect/>
            <a:stretch>
              <a:fillRect/>
            </a:stretch>
          </p:blipFill>
          <p:spPr bwMode="auto">
            <a:xfrm>
              <a:off x="4464" y="960"/>
              <a:ext cx="330" cy="156"/>
            </a:xfrm>
            <a:prstGeom prst="rect">
              <a:avLst/>
            </a:prstGeom>
            <a:noFill/>
            <a:ln w="9525">
              <a:noFill/>
              <a:miter lim="800000"/>
              <a:headEnd/>
              <a:tailEnd/>
            </a:ln>
            <a:effectLst/>
          </p:spPr>
        </p:pic>
        <p:pic>
          <p:nvPicPr>
            <p:cNvPr id="24634" name="Picture 58"/>
            <p:cNvPicPr>
              <a:picLocks noChangeAspect="1" noChangeArrowheads="1"/>
            </p:cNvPicPr>
            <p:nvPr/>
          </p:nvPicPr>
          <p:blipFill>
            <a:blip r:embed="rId16"/>
            <a:srcRect/>
            <a:stretch>
              <a:fillRect/>
            </a:stretch>
          </p:blipFill>
          <p:spPr bwMode="auto">
            <a:xfrm>
              <a:off x="4482" y="2880"/>
              <a:ext cx="126" cy="201"/>
            </a:xfrm>
            <a:prstGeom prst="rect">
              <a:avLst/>
            </a:prstGeom>
            <a:noFill/>
            <a:ln w="9525">
              <a:noFill/>
              <a:miter lim="800000"/>
              <a:headEnd/>
              <a:tailEnd/>
            </a:ln>
            <a:effectLst/>
          </p:spPr>
        </p:pic>
        <p:pic>
          <p:nvPicPr>
            <p:cNvPr id="24635" name="Picture 59"/>
            <p:cNvPicPr>
              <a:picLocks noChangeAspect="1" noChangeArrowheads="1"/>
            </p:cNvPicPr>
            <p:nvPr/>
          </p:nvPicPr>
          <p:blipFill>
            <a:blip r:embed="rId17"/>
            <a:srcRect/>
            <a:stretch>
              <a:fillRect/>
            </a:stretch>
          </p:blipFill>
          <p:spPr bwMode="auto">
            <a:xfrm>
              <a:off x="4320" y="2592"/>
              <a:ext cx="175" cy="177"/>
            </a:xfrm>
            <a:prstGeom prst="rect">
              <a:avLst/>
            </a:prstGeom>
            <a:noFill/>
            <a:ln w="9525">
              <a:noFill/>
              <a:miter lim="800000"/>
              <a:headEnd/>
              <a:tailEnd/>
            </a:ln>
            <a:effectLst/>
          </p:spPr>
        </p:pic>
        <p:sp>
          <p:nvSpPr>
            <p:cNvPr id="24636" name="Text Box 60"/>
            <p:cNvSpPr txBox="1">
              <a:spLocks noChangeArrowheads="1"/>
            </p:cNvSpPr>
            <p:nvPr/>
          </p:nvSpPr>
          <p:spPr bwMode="auto">
            <a:xfrm>
              <a:off x="4896" y="2592"/>
              <a:ext cx="655" cy="173"/>
            </a:xfrm>
            <a:prstGeom prst="rect">
              <a:avLst/>
            </a:prstGeom>
            <a:noFill/>
            <a:ln w="9525">
              <a:noFill/>
              <a:miter lim="800000"/>
              <a:headEnd/>
              <a:tailEnd/>
            </a:ln>
            <a:effectLst/>
          </p:spPr>
          <p:txBody>
            <a:bodyPr wrap="none">
              <a:prstTxWarp prst="textNoShape">
                <a:avLst/>
              </a:prstTxWarp>
              <a:spAutoFit/>
            </a:bodyPr>
            <a:lstStyle/>
            <a:p>
              <a:r>
                <a:rPr lang="en-US" sz="1200"/>
                <a:t>RSS, Twitter</a:t>
              </a:r>
              <a:endParaRPr lang="en-US" sz="1200" u="sng">
                <a:solidFill>
                  <a:schemeClr val="accent2"/>
                </a:solidFill>
              </a:endParaRPr>
            </a:p>
          </p:txBody>
        </p:sp>
        <p:pic>
          <p:nvPicPr>
            <p:cNvPr id="24637" name="Picture 61" descr="image"/>
            <p:cNvPicPr>
              <a:picLocks noChangeAspect="1" noChangeArrowheads="1"/>
            </p:cNvPicPr>
            <p:nvPr/>
          </p:nvPicPr>
          <p:blipFill>
            <a:blip r:embed="rId18"/>
            <a:srcRect/>
            <a:stretch>
              <a:fillRect/>
            </a:stretch>
          </p:blipFill>
          <p:spPr bwMode="auto">
            <a:xfrm>
              <a:off x="4543" y="2592"/>
              <a:ext cx="170" cy="170"/>
            </a:xfrm>
            <a:prstGeom prst="rect">
              <a:avLst/>
            </a:prstGeom>
            <a:noFill/>
          </p:spPr>
        </p:pic>
        <p:sp>
          <p:nvSpPr>
            <p:cNvPr id="24639" name="Text Box 63"/>
            <p:cNvSpPr txBox="1">
              <a:spLocks noChangeArrowheads="1"/>
            </p:cNvSpPr>
            <p:nvPr/>
          </p:nvSpPr>
          <p:spPr bwMode="auto">
            <a:xfrm>
              <a:off x="4896" y="1248"/>
              <a:ext cx="589" cy="173"/>
            </a:xfrm>
            <a:prstGeom prst="rect">
              <a:avLst/>
            </a:prstGeom>
            <a:noFill/>
            <a:ln w="9525">
              <a:noFill/>
              <a:miter lim="800000"/>
              <a:headEnd/>
              <a:tailEnd/>
            </a:ln>
            <a:effectLst/>
          </p:spPr>
          <p:txBody>
            <a:bodyPr wrap="none">
              <a:prstTxWarp prst="textNoShape">
                <a:avLst/>
              </a:prstTxWarp>
              <a:spAutoFit/>
            </a:bodyPr>
            <a:lstStyle/>
            <a:p>
              <a:pPr algn="ctr"/>
              <a:r>
                <a:rPr lang="en-US" sz="1200"/>
                <a:t>Advertising</a:t>
              </a:r>
            </a:p>
          </p:txBody>
        </p:sp>
        <p:pic>
          <p:nvPicPr>
            <p:cNvPr id="24640" name="Picture 64"/>
            <p:cNvPicPr>
              <a:picLocks noChangeAspect="1" noChangeArrowheads="1"/>
            </p:cNvPicPr>
            <p:nvPr/>
          </p:nvPicPr>
          <p:blipFill>
            <a:blip r:embed="rId19"/>
            <a:srcRect/>
            <a:stretch>
              <a:fillRect/>
            </a:stretch>
          </p:blipFill>
          <p:spPr bwMode="auto">
            <a:xfrm>
              <a:off x="4320" y="1260"/>
              <a:ext cx="432" cy="180"/>
            </a:xfrm>
            <a:prstGeom prst="rect">
              <a:avLst/>
            </a:prstGeom>
            <a:noFill/>
            <a:ln w="9525">
              <a:noFill/>
              <a:miter lim="800000"/>
              <a:headEnd/>
              <a:tailEnd/>
            </a:ln>
            <a:effectLst/>
          </p:spPr>
        </p:pic>
        <p:sp>
          <p:nvSpPr>
            <p:cNvPr id="24644" name="Text Box 68"/>
            <p:cNvSpPr txBox="1">
              <a:spLocks noChangeArrowheads="1"/>
            </p:cNvSpPr>
            <p:nvPr/>
          </p:nvSpPr>
          <p:spPr bwMode="auto">
            <a:xfrm>
              <a:off x="4914" y="3744"/>
              <a:ext cx="462" cy="173"/>
            </a:xfrm>
            <a:prstGeom prst="rect">
              <a:avLst/>
            </a:prstGeom>
            <a:noFill/>
            <a:ln w="9525">
              <a:noFill/>
              <a:miter lim="800000"/>
              <a:headEnd/>
              <a:tailEnd/>
            </a:ln>
            <a:effectLst/>
          </p:spPr>
          <p:txBody>
            <a:bodyPr wrap="none">
              <a:prstTxWarp prst="textNoShape">
                <a:avLst/>
              </a:prstTxWarp>
              <a:spAutoFit/>
            </a:bodyPr>
            <a:lstStyle/>
            <a:p>
              <a:r>
                <a:rPr lang="en-US" sz="1200"/>
                <a:t>Widgets</a:t>
              </a:r>
            </a:p>
          </p:txBody>
        </p:sp>
        <p:pic>
          <p:nvPicPr>
            <p:cNvPr id="24647" name="Picture 71" descr="WidgetIcon"/>
            <p:cNvPicPr>
              <a:picLocks noChangeAspect="1" noChangeArrowheads="1"/>
            </p:cNvPicPr>
            <p:nvPr/>
          </p:nvPicPr>
          <p:blipFill>
            <a:blip r:embed="rId20"/>
            <a:srcRect/>
            <a:stretch>
              <a:fillRect/>
            </a:stretch>
          </p:blipFill>
          <p:spPr bwMode="auto">
            <a:xfrm>
              <a:off x="4416" y="3696"/>
              <a:ext cx="288" cy="288"/>
            </a:xfrm>
            <a:prstGeom prst="rect">
              <a:avLst/>
            </a:prstGeom>
            <a:noFill/>
          </p:spPr>
        </p:pic>
        <p:sp>
          <p:nvSpPr>
            <p:cNvPr id="24648" name="Text Box 72"/>
            <p:cNvSpPr txBox="1">
              <a:spLocks noChangeArrowheads="1"/>
            </p:cNvSpPr>
            <p:nvPr/>
          </p:nvSpPr>
          <p:spPr bwMode="auto">
            <a:xfrm>
              <a:off x="4896" y="1539"/>
              <a:ext cx="637" cy="173"/>
            </a:xfrm>
            <a:prstGeom prst="rect">
              <a:avLst/>
            </a:prstGeom>
            <a:noFill/>
            <a:ln w="9525">
              <a:noFill/>
              <a:miter lim="800000"/>
              <a:headEnd/>
              <a:tailEnd/>
            </a:ln>
            <a:effectLst/>
          </p:spPr>
          <p:txBody>
            <a:bodyPr wrap="none">
              <a:prstTxWarp prst="textNoShape">
                <a:avLst/>
              </a:prstTxWarp>
              <a:spAutoFit/>
            </a:bodyPr>
            <a:lstStyle/>
            <a:p>
              <a:r>
                <a:rPr lang="en-US" sz="1200"/>
                <a:t>Media Tools</a:t>
              </a:r>
            </a:p>
          </p:txBody>
        </p:sp>
        <p:pic>
          <p:nvPicPr>
            <p:cNvPr id="24650" name="Picture 74"/>
            <p:cNvPicPr>
              <a:picLocks noChangeAspect="1" noChangeArrowheads="1"/>
            </p:cNvPicPr>
            <p:nvPr/>
          </p:nvPicPr>
          <p:blipFill>
            <a:blip r:embed="rId21"/>
            <a:srcRect/>
            <a:stretch>
              <a:fillRect/>
            </a:stretch>
          </p:blipFill>
          <p:spPr bwMode="auto">
            <a:xfrm>
              <a:off x="4320" y="1613"/>
              <a:ext cx="347" cy="147"/>
            </a:xfrm>
            <a:prstGeom prst="rect">
              <a:avLst/>
            </a:prstGeom>
            <a:noFill/>
            <a:ln w="9525">
              <a:noFill/>
              <a:miter lim="800000"/>
              <a:headEnd/>
              <a:tailEnd/>
            </a:ln>
            <a:effectLst/>
          </p:spPr>
        </p:pic>
        <p:pic>
          <p:nvPicPr>
            <p:cNvPr id="24651" name="Picture 75"/>
            <p:cNvPicPr>
              <a:picLocks noChangeAspect="1" noChangeArrowheads="1"/>
            </p:cNvPicPr>
            <p:nvPr/>
          </p:nvPicPr>
          <p:blipFill>
            <a:blip r:embed="rId22"/>
            <a:srcRect/>
            <a:stretch>
              <a:fillRect/>
            </a:stretch>
          </p:blipFill>
          <p:spPr bwMode="auto">
            <a:xfrm>
              <a:off x="4176" y="1536"/>
              <a:ext cx="624" cy="111"/>
            </a:xfrm>
            <a:prstGeom prst="rect">
              <a:avLst/>
            </a:prstGeom>
            <a:noFill/>
            <a:ln w="9525">
              <a:noFill/>
              <a:miter lim="800000"/>
              <a:headEnd/>
              <a:tailEnd/>
            </a:ln>
            <a:effectLst/>
          </p:spPr>
        </p:pic>
        <p:sp>
          <p:nvSpPr>
            <p:cNvPr id="24652" name="Text Box 76"/>
            <p:cNvSpPr txBox="1">
              <a:spLocks noChangeArrowheads="1"/>
            </p:cNvSpPr>
            <p:nvPr/>
          </p:nvSpPr>
          <p:spPr bwMode="auto">
            <a:xfrm>
              <a:off x="4896" y="2889"/>
              <a:ext cx="780" cy="173"/>
            </a:xfrm>
            <a:prstGeom prst="rect">
              <a:avLst/>
            </a:prstGeom>
            <a:noFill/>
            <a:ln w="9525">
              <a:noFill/>
              <a:miter lim="800000"/>
              <a:headEnd/>
              <a:tailEnd/>
            </a:ln>
            <a:effectLst/>
          </p:spPr>
          <p:txBody>
            <a:bodyPr wrap="none">
              <a:prstTxWarp prst="textNoShape">
                <a:avLst/>
              </a:prstTxWarp>
              <a:spAutoFit/>
            </a:bodyPr>
            <a:lstStyle/>
            <a:p>
              <a:r>
                <a:rPr lang="en-US" sz="1200"/>
                <a:t>Mobile Updates</a:t>
              </a:r>
              <a:endParaRPr lang="en-US" sz="1200" u="sng">
                <a:solidFill>
                  <a:schemeClr val="accent2"/>
                </a:solidFill>
              </a:endParaRPr>
            </a:p>
          </p:txBody>
        </p:sp>
        <p:pic>
          <p:nvPicPr>
            <p:cNvPr id="24676" name="Picture 100" descr="Ourtroops">
              <a:hlinkClick r:id="rId23"/>
            </p:cNvPr>
            <p:cNvPicPr>
              <a:picLocks noChangeAspect="1" noChangeArrowheads="1"/>
            </p:cNvPicPr>
            <p:nvPr/>
          </p:nvPicPr>
          <p:blipFill>
            <a:blip r:embed="rId24"/>
            <a:srcRect/>
            <a:stretch>
              <a:fillRect/>
            </a:stretch>
          </p:blipFill>
          <p:spPr bwMode="auto">
            <a:xfrm>
              <a:off x="4272" y="1872"/>
              <a:ext cx="528" cy="175"/>
            </a:xfrm>
            <a:prstGeom prst="rect">
              <a:avLst/>
            </a:prstGeom>
            <a:noFill/>
          </p:spPr>
        </p:pic>
        <p:pic>
          <p:nvPicPr>
            <p:cNvPr id="24674" name="Picture 98" descr="Sustain">
              <a:hlinkClick r:id="rId25"/>
            </p:cNvPr>
            <p:cNvPicPr>
              <a:picLocks noChangeAspect="1" noChangeArrowheads="1"/>
            </p:cNvPicPr>
            <p:nvPr/>
          </p:nvPicPr>
          <p:blipFill>
            <a:blip r:embed="rId26"/>
            <a:srcRect/>
            <a:stretch>
              <a:fillRect/>
            </a:stretch>
          </p:blipFill>
          <p:spPr bwMode="auto">
            <a:xfrm>
              <a:off x="4320" y="1920"/>
              <a:ext cx="529" cy="175"/>
            </a:xfrm>
            <a:prstGeom prst="rect">
              <a:avLst/>
            </a:prstGeom>
            <a:noFill/>
          </p:spPr>
        </p:pic>
        <p:sp>
          <p:nvSpPr>
            <p:cNvPr id="24679" name="Text Box 103"/>
            <p:cNvSpPr txBox="1">
              <a:spLocks noChangeArrowheads="1"/>
            </p:cNvSpPr>
            <p:nvPr/>
          </p:nvSpPr>
          <p:spPr bwMode="auto">
            <a:xfrm>
              <a:off x="4896" y="1891"/>
              <a:ext cx="700" cy="173"/>
            </a:xfrm>
            <a:prstGeom prst="rect">
              <a:avLst/>
            </a:prstGeom>
            <a:noFill/>
            <a:ln w="9525">
              <a:noFill/>
              <a:miter lim="800000"/>
              <a:headEnd/>
              <a:tailEnd/>
            </a:ln>
            <a:effectLst/>
          </p:spPr>
          <p:txBody>
            <a:bodyPr wrap="none">
              <a:prstTxWarp prst="textNoShape">
                <a:avLst/>
              </a:prstTxWarp>
              <a:spAutoFit/>
            </a:bodyPr>
            <a:lstStyle/>
            <a:p>
              <a:r>
                <a:rPr lang="en-US" sz="1200"/>
                <a:t>NewsLadders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93"/>
          <p:cNvSpPr>
            <a:spLocks noChangeArrowheads="1"/>
          </p:cNvSpPr>
          <p:nvPr/>
        </p:nvSpPr>
        <p:spPr bwMode="auto">
          <a:xfrm>
            <a:off x="533400" y="4876800"/>
            <a:ext cx="8305800" cy="304800"/>
          </a:xfrm>
          <a:prstGeom prst="rect">
            <a:avLst/>
          </a:prstGeom>
          <a:solidFill>
            <a:srgbClr val="FFFFCC"/>
          </a:solidFill>
          <a:ln w="9525">
            <a:noFill/>
            <a:miter lim="800000"/>
            <a:headEnd/>
            <a:tailEnd/>
          </a:ln>
        </p:spPr>
        <p:txBody>
          <a:bodyPr wrap="none" anchor="ctr">
            <a:prstTxWarp prst="textNoShape">
              <a:avLst/>
            </a:prstTxWarp>
          </a:bodyPr>
          <a:lstStyle/>
          <a:p>
            <a:pPr>
              <a:lnSpc>
                <a:spcPct val="100000"/>
              </a:lnSpc>
              <a:spcBef>
                <a:spcPct val="0"/>
              </a:spcBef>
            </a:pPr>
            <a:endParaRPr lang="en-US"/>
          </a:p>
        </p:txBody>
      </p:sp>
      <p:sp>
        <p:nvSpPr>
          <p:cNvPr id="47107" name="Slide Number Placeholder 3"/>
          <p:cNvSpPr>
            <a:spLocks noGrp="1"/>
          </p:cNvSpPr>
          <p:nvPr>
            <p:ph type="sldNum" sz="quarter" idx="10"/>
          </p:nvPr>
        </p:nvSpPr>
        <p:spPr>
          <a:noFill/>
        </p:spPr>
        <p:txBody>
          <a:bodyPr/>
          <a:lstStyle/>
          <a:p>
            <a:fld id="{96407963-1F60-7343-A02A-BB3D33A1FA2B}" type="slidenum">
              <a:rPr lang="en-US">
                <a:latin typeface="Arial" pitchFamily="-65" charset="0"/>
                <a:ea typeface="ＭＳ Ｐゴシック" pitchFamily="-65" charset="-128"/>
                <a:cs typeface="ＭＳ Ｐゴシック" pitchFamily="-65" charset="-128"/>
              </a:rPr>
              <a:pPr/>
              <a:t>7</a:t>
            </a:fld>
            <a:endParaRPr lang="en-US">
              <a:latin typeface="Arial" pitchFamily="-65" charset="0"/>
              <a:ea typeface="ＭＳ Ｐゴシック" pitchFamily="-65" charset="-128"/>
              <a:cs typeface="ＭＳ Ｐゴシック" pitchFamily="-65" charset="-128"/>
            </a:endParaRPr>
          </a:p>
        </p:txBody>
      </p:sp>
      <p:sp>
        <p:nvSpPr>
          <p:cNvPr id="47108" name="Rectangle 2"/>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Key Benefits</a:t>
            </a:r>
          </a:p>
        </p:txBody>
      </p:sp>
      <p:sp>
        <p:nvSpPr>
          <p:cNvPr id="47109" name="Rectangle 3"/>
          <p:cNvSpPr>
            <a:spLocks noGrp="1" noChangeArrowheads="1"/>
          </p:cNvSpPr>
          <p:nvPr>
            <p:ph type="body" idx="1"/>
          </p:nvPr>
        </p:nvSpPr>
        <p:spPr>
          <a:xfrm>
            <a:off x="457200" y="990600"/>
            <a:ext cx="8686800" cy="4343400"/>
          </a:xfrm>
        </p:spPr>
        <p:txBody>
          <a:bodyPr/>
          <a:lstStyle/>
          <a:p>
            <a:pPr eaLnBrk="1" hangingPunct="1">
              <a:lnSpc>
                <a:spcPct val="125000"/>
              </a:lnSpc>
              <a:buNone/>
            </a:pPr>
            <a:r>
              <a:rPr lang="en-US" sz="1800" dirty="0" smtClean="0">
                <a:ea typeface="ＭＳ Ｐゴシック" pitchFamily="-65" charset="-128"/>
                <a:cs typeface="ＭＳ Ｐゴシック" pitchFamily="-65" charset="-128"/>
              </a:rPr>
              <a:t>The </a:t>
            </a:r>
            <a:r>
              <a:rPr lang="en-US" sz="1800" dirty="0" err="1" smtClean="0">
                <a:ea typeface="ＭＳ Ｐゴシック" pitchFamily="-65" charset="-128"/>
                <a:cs typeface="ＭＳ Ｐゴシック" pitchFamily="-65" charset="-128"/>
              </a:rPr>
              <a:t>MediaWire</a:t>
            </a:r>
            <a:r>
              <a:rPr lang="en-US" sz="1800" dirty="0" smtClean="0">
                <a:ea typeface="ＭＳ Ｐゴシック" pitchFamily="-65" charset="-128"/>
                <a:cs typeface="ＭＳ Ｐゴシック" pitchFamily="-65" charset="-128"/>
              </a:rPr>
              <a:t> sites create </a:t>
            </a:r>
            <a:r>
              <a:rPr lang="en-US" sz="1800" dirty="0" smtClean="0">
                <a:ea typeface="ＭＳ Ｐゴシック" pitchFamily="-65" charset="-128"/>
                <a:cs typeface="ＭＳ Ｐゴシック" pitchFamily="-65" charset="-128"/>
              </a:rPr>
              <a:t>a </a:t>
            </a:r>
            <a:r>
              <a:rPr lang="en-US" sz="1800" dirty="0">
                <a:ea typeface="ＭＳ Ｐゴシック" pitchFamily="-65" charset="-128"/>
                <a:cs typeface="ＭＳ Ｐゴシック" pitchFamily="-65" charset="-128"/>
              </a:rPr>
              <a:t>strong distribution platform that:</a:t>
            </a:r>
          </a:p>
          <a:p>
            <a:pPr lvl="1" eaLnBrk="1" hangingPunct="1">
              <a:lnSpc>
                <a:spcPct val="125000"/>
              </a:lnSpc>
            </a:pPr>
            <a:r>
              <a:rPr lang="en-US" sz="1800" dirty="0"/>
              <a:t>Builds TMC member influence by extending </a:t>
            </a:r>
            <a:r>
              <a:rPr lang="en-US" sz="1800" dirty="0" smtClean="0"/>
              <a:t>content to </a:t>
            </a:r>
            <a:r>
              <a:rPr lang="en-US" sz="1800" dirty="0" smtClean="0"/>
              <a:t>new and targeted audiences</a:t>
            </a:r>
          </a:p>
          <a:p>
            <a:pPr lvl="1" eaLnBrk="1" hangingPunct="1">
              <a:lnSpc>
                <a:spcPct val="125000"/>
              </a:lnSpc>
            </a:pPr>
            <a:r>
              <a:rPr lang="en-US" sz="1800" dirty="0"/>
              <a:t>Facilitates content and audience sharing among TMC members</a:t>
            </a:r>
          </a:p>
          <a:p>
            <a:pPr lvl="1" eaLnBrk="1" hangingPunct="1">
              <a:lnSpc>
                <a:spcPct val="125000"/>
              </a:lnSpc>
            </a:pPr>
            <a:r>
              <a:rPr lang="en-US" sz="1800" dirty="0"/>
              <a:t>Increases traffic and incremental readership via:</a:t>
            </a:r>
          </a:p>
          <a:p>
            <a:pPr lvl="2" eaLnBrk="1" hangingPunct="1">
              <a:lnSpc>
                <a:spcPct val="125000"/>
              </a:lnSpc>
            </a:pPr>
            <a:r>
              <a:rPr lang="en-US" sz="1800" dirty="0"/>
              <a:t>Focused </a:t>
            </a:r>
            <a:r>
              <a:rPr lang="en-US" sz="1800" dirty="0" smtClean="0"/>
              <a:t>content: Wires function as ‘</a:t>
            </a:r>
            <a:r>
              <a:rPr lang="en-US" sz="1800" dirty="0"/>
              <a:t>the’ journalistic hub on key issues</a:t>
            </a:r>
          </a:p>
          <a:p>
            <a:pPr lvl="2" eaLnBrk="1" hangingPunct="1">
              <a:lnSpc>
                <a:spcPct val="125000"/>
              </a:lnSpc>
            </a:pPr>
            <a:r>
              <a:rPr lang="en-US" sz="1800" dirty="0" smtClean="0"/>
              <a:t>Natural </a:t>
            </a:r>
            <a:r>
              <a:rPr lang="en-US" sz="1800" dirty="0" smtClean="0"/>
              <a:t>search</a:t>
            </a:r>
          </a:p>
          <a:p>
            <a:pPr lvl="2" eaLnBrk="1" hangingPunct="1">
              <a:lnSpc>
                <a:spcPct val="125000"/>
              </a:lnSpc>
            </a:pPr>
            <a:r>
              <a:rPr lang="en-US" sz="1800" dirty="0"/>
              <a:t>Efficient distribution of content (new media tools, outreach, social </a:t>
            </a:r>
            <a:r>
              <a:rPr lang="en-US" sz="1800" dirty="0" smtClean="0"/>
              <a:t>networks, strategic partnerships)</a:t>
            </a:r>
          </a:p>
          <a:p>
            <a:pPr lvl="1" eaLnBrk="1" hangingPunct="1">
              <a:lnSpc>
                <a:spcPct val="125000"/>
              </a:lnSpc>
            </a:pPr>
            <a:r>
              <a:rPr lang="en-US" sz="1800" dirty="0"/>
              <a:t>Requires almost no TMC member effort for maximum benefit</a:t>
            </a:r>
          </a:p>
          <a:p>
            <a:pPr lvl="2" eaLnBrk="1" hangingPunct="1">
              <a:lnSpc>
                <a:spcPct val="125000"/>
              </a:lnSpc>
            </a:pPr>
            <a:r>
              <a:rPr lang="en-US" sz="1800" dirty="0"/>
              <a:t>We Leverage &amp; Extend</a:t>
            </a:r>
            <a:r>
              <a:rPr lang="en-US" sz="1800" dirty="0" smtClean="0"/>
              <a:t> Your Existing </a:t>
            </a:r>
            <a:r>
              <a:rPr lang="en-US" sz="1800" dirty="0"/>
              <a:t>Content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93"/>
          <p:cNvSpPr>
            <a:spLocks noChangeArrowheads="1"/>
          </p:cNvSpPr>
          <p:nvPr/>
        </p:nvSpPr>
        <p:spPr bwMode="auto">
          <a:xfrm>
            <a:off x="457200" y="1752600"/>
            <a:ext cx="8305800" cy="304800"/>
          </a:xfrm>
          <a:prstGeom prst="rect">
            <a:avLst/>
          </a:prstGeom>
          <a:solidFill>
            <a:srgbClr val="FFFFCC"/>
          </a:solidFill>
          <a:ln w="9525">
            <a:noFill/>
            <a:miter lim="800000"/>
            <a:headEnd/>
            <a:tailEnd/>
          </a:ln>
        </p:spPr>
        <p:txBody>
          <a:bodyPr wrap="none" anchor="ctr">
            <a:prstTxWarp prst="textNoShape">
              <a:avLst/>
            </a:prstTxWarp>
          </a:bodyPr>
          <a:lstStyle/>
          <a:p>
            <a:pPr>
              <a:lnSpc>
                <a:spcPct val="100000"/>
              </a:lnSpc>
              <a:spcBef>
                <a:spcPct val="0"/>
              </a:spcBef>
            </a:pPr>
            <a:endParaRPr lang="en-US"/>
          </a:p>
        </p:txBody>
      </p:sp>
      <p:sp>
        <p:nvSpPr>
          <p:cNvPr id="49155" name="Slide Number Placeholder 3"/>
          <p:cNvSpPr>
            <a:spLocks noGrp="1"/>
          </p:cNvSpPr>
          <p:nvPr>
            <p:ph type="sldNum" sz="quarter" idx="10"/>
          </p:nvPr>
        </p:nvSpPr>
        <p:spPr>
          <a:noFill/>
        </p:spPr>
        <p:txBody>
          <a:bodyPr/>
          <a:lstStyle/>
          <a:p>
            <a:fld id="{FFE3FB8D-BF83-064E-A3E5-4F87F58F2D21}" type="slidenum">
              <a:rPr lang="en-US">
                <a:latin typeface="Arial" pitchFamily="-65" charset="0"/>
                <a:ea typeface="ＭＳ Ｐゴシック" pitchFamily="-65" charset="-128"/>
                <a:cs typeface="ＭＳ Ｐゴシック" pitchFamily="-65" charset="-128"/>
              </a:rPr>
              <a:pPr/>
              <a:t>8</a:t>
            </a:fld>
            <a:endParaRPr lang="en-US">
              <a:latin typeface="Arial" pitchFamily="-65" charset="0"/>
              <a:ea typeface="ＭＳ Ｐゴシック" pitchFamily="-65" charset="-128"/>
              <a:cs typeface="ＭＳ Ｐゴシック" pitchFamily="-65" charset="-128"/>
            </a:endParaRPr>
          </a:p>
        </p:txBody>
      </p:sp>
      <p:sp>
        <p:nvSpPr>
          <p:cNvPr id="49156" name="Rectangle 2"/>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Agenda</a:t>
            </a:r>
          </a:p>
        </p:txBody>
      </p:sp>
      <p:sp>
        <p:nvSpPr>
          <p:cNvPr id="49157" name="Rectangle 3"/>
          <p:cNvSpPr>
            <a:spLocks noGrp="1" noChangeArrowheads="1"/>
          </p:cNvSpPr>
          <p:nvPr>
            <p:ph type="body" idx="1"/>
          </p:nvPr>
        </p:nvSpPr>
        <p:spPr>
          <a:xfrm>
            <a:off x="457200" y="1219200"/>
            <a:ext cx="8229600" cy="5334000"/>
          </a:xfrm>
        </p:spPr>
        <p:txBody>
          <a:bodyPr/>
          <a:lstStyle/>
          <a:p>
            <a:pPr eaLnBrk="1" hangingPunct="1">
              <a:lnSpc>
                <a:spcPct val="80000"/>
              </a:lnSpc>
              <a:buFontTx/>
              <a:buNone/>
            </a:pPr>
            <a:r>
              <a:rPr lang="en-US" sz="1800" b="0" dirty="0">
                <a:ea typeface="ＭＳ Ｐゴシック" pitchFamily="-65" charset="-128"/>
                <a:cs typeface="ＭＳ Ｐゴシック" pitchFamily="-65" charset="-128"/>
              </a:rPr>
              <a:t>Overview of Project</a:t>
            </a:r>
            <a:endParaRPr lang="en-US" sz="1800" b="0" dirty="0" smtClean="0">
              <a:ea typeface="ＭＳ Ｐゴシック" pitchFamily="-65" charset="-128"/>
              <a:cs typeface="ＭＳ Ｐゴシック" pitchFamily="-65" charset="-128"/>
            </a:endParaRP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Current </a:t>
            </a:r>
            <a:r>
              <a:rPr lang="en-US" sz="1800" b="0" dirty="0">
                <a:ea typeface="ＭＳ Ｐゴシック" pitchFamily="-65" charset="-128"/>
                <a:cs typeface="ＭＳ Ｐゴシック" pitchFamily="-65" charset="-128"/>
              </a:rPr>
              <a:t>Activity / </a:t>
            </a:r>
            <a:r>
              <a:rPr lang="en-US" sz="1800" b="0" dirty="0" smtClean="0">
                <a:ea typeface="ＭＳ Ｐゴシック" pitchFamily="-65" charset="-128"/>
                <a:cs typeface="ＭＳ Ｐゴシック" pitchFamily="-65" charset="-128"/>
              </a:rPr>
              <a:t>Initiatives</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Success to Date </a:t>
            </a:r>
          </a:p>
          <a:p>
            <a:pPr eaLnBrk="1" hangingPunct="1">
              <a:lnSpc>
                <a:spcPct val="80000"/>
              </a:lnSpc>
              <a:buFontTx/>
              <a:buNone/>
            </a:pPr>
            <a:endParaRPr lang="en-US" sz="1800" b="0" dirty="0" smtClean="0">
              <a:ea typeface="ＭＳ Ｐゴシック" pitchFamily="-65" charset="-128"/>
              <a:cs typeface="ＭＳ Ｐゴシック" pitchFamily="-65" charset="-128"/>
            </a:endParaRPr>
          </a:p>
          <a:p>
            <a:pPr eaLnBrk="1" hangingPunct="1">
              <a:lnSpc>
                <a:spcPct val="80000"/>
              </a:lnSpc>
              <a:buFontTx/>
              <a:buNone/>
            </a:pPr>
            <a:r>
              <a:rPr lang="en-US" sz="1800" b="0" dirty="0" smtClean="0">
                <a:ea typeface="ＭＳ Ｐゴシック" pitchFamily="-65" charset="-128"/>
                <a:cs typeface="ＭＳ Ｐゴシック" pitchFamily="-65" charset="-128"/>
              </a:rPr>
              <a:t>What’s Next?</a:t>
            </a:r>
          </a:p>
          <a:p>
            <a:pPr eaLnBrk="1" hangingPunct="1">
              <a:lnSpc>
                <a:spcPct val="80000"/>
              </a:lnSpc>
              <a:buFontTx/>
              <a:buNone/>
            </a:pPr>
            <a:endParaRPr lang="en-US" sz="1800" b="0" dirty="0">
              <a:ea typeface="ＭＳ Ｐゴシック" pitchFamily="-65" charset="-128"/>
              <a:cs typeface="ＭＳ Ｐゴシック" pitchFamily="-65" charset="-128"/>
            </a:endParaRPr>
          </a:p>
          <a:p>
            <a:pPr eaLnBrk="1" hangingPunct="1">
              <a:lnSpc>
                <a:spcPct val="80000"/>
              </a:lnSpc>
              <a:buFontTx/>
              <a:buNone/>
            </a:pPr>
            <a:r>
              <a:rPr lang="en-US" sz="1800" b="0" dirty="0">
                <a:ea typeface="ＭＳ Ｐゴシック" pitchFamily="-65" charset="-128"/>
                <a:cs typeface="ＭＳ Ｐゴシック" pitchFamily="-65" charset="-128"/>
              </a:rPr>
              <a:t>Questions / Feedback</a:t>
            </a:r>
          </a:p>
          <a:p>
            <a:pPr eaLnBrk="1" hangingPunct="1">
              <a:lnSpc>
                <a:spcPct val="80000"/>
              </a:lnSpc>
              <a:buClr>
                <a:schemeClr val="accent2"/>
              </a:buClr>
              <a:buFontTx/>
              <a:buNone/>
            </a:pPr>
            <a:endParaRPr lang="en-US" sz="1800" b="0" dirty="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ChangeArrowheads="1"/>
          </p:cNvSpPr>
          <p:nvPr/>
        </p:nvSpPr>
        <p:spPr bwMode="auto">
          <a:xfrm>
            <a:off x="381000" y="5486400"/>
            <a:ext cx="8686800" cy="685800"/>
          </a:xfrm>
          <a:prstGeom prst="rect">
            <a:avLst/>
          </a:prstGeom>
          <a:solidFill>
            <a:srgbClr val="FFFFCC"/>
          </a:solidFill>
          <a:ln w="9525">
            <a:noFill/>
            <a:miter lim="800000"/>
            <a:headEnd/>
            <a:tailEnd/>
          </a:ln>
        </p:spPr>
        <p:txBody>
          <a:bodyPr wrap="none" anchor="ctr">
            <a:prstTxWarp prst="textNoShape">
              <a:avLst/>
            </a:prstTxWarp>
          </a:bodyPr>
          <a:lstStyle/>
          <a:p>
            <a:endParaRPr lang="en-US"/>
          </a:p>
        </p:txBody>
      </p:sp>
      <p:sp>
        <p:nvSpPr>
          <p:cNvPr id="52227" name="Slide Number Placeholder 3"/>
          <p:cNvSpPr>
            <a:spLocks noGrp="1"/>
          </p:cNvSpPr>
          <p:nvPr>
            <p:ph type="sldNum" sz="quarter" idx="10"/>
          </p:nvPr>
        </p:nvSpPr>
        <p:spPr>
          <a:noFill/>
        </p:spPr>
        <p:txBody>
          <a:bodyPr/>
          <a:lstStyle/>
          <a:p>
            <a:fld id="{1C4EC8DE-CD14-DC4D-A1F2-AF09A1C04D75}" type="slidenum">
              <a:rPr lang="en-US">
                <a:latin typeface="Arial" pitchFamily="-65" charset="0"/>
                <a:ea typeface="ＭＳ Ｐゴシック" pitchFamily="-65" charset="-128"/>
                <a:cs typeface="ＭＳ Ｐゴシック" pitchFamily="-65" charset="-128"/>
              </a:rPr>
              <a:pPr/>
              <a:t>9</a:t>
            </a:fld>
            <a:endParaRPr lang="en-US">
              <a:latin typeface="Arial" pitchFamily="-65" charset="0"/>
              <a:ea typeface="ＭＳ Ｐゴシック" pitchFamily="-65" charset="-128"/>
              <a:cs typeface="ＭＳ Ｐゴシック" pitchFamily="-65" charset="-128"/>
            </a:endParaRPr>
          </a:p>
        </p:txBody>
      </p:sp>
      <p:sp>
        <p:nvSpPr>
          <p:cNvPr id="52228" name="Rectangle 2"/>
          <p:cNvSpPr>
            <a:spLocks noGrp="1" noChangeArrowheads="1"/>
          </p:cNvSpPr>
          <p:nvPr>
            <p:ph type="title"/>
          </p:nvPr>
        </p:nvSpPr>
        <p:spPr/>
        <p:txBody>
          <a:bodyPr/>
          <a:lstStyle/>
          <a:p>
            <a:pPr eaLnBrk="1" hangingPunct="1"/>
            <a:r>
              <a:rPr lang="en-US" dirty="0">
                <a:ea typeface="ＭＳ Ｐゴシック" pitchFamily="-65" charset="-128"/>
                <a:cs typeface="ＭＳ Ｐゴシック" pitchFamily="-65" charset="-128"/>
              </a:rPr>
              <a:t>Blog Outreach  </a:t>
            </a:r>
          </a:p>
        </p:txBody>
      </p:sp>
      <p:sp>
        <p:nvSpPr>
          <p:cNvPr id="52229" name="Rectangle 3"/>
          <p:cNvSpPr txBox="1">
            <a:spLocks noChangeArrowheads="1"/>
          </p:cNvSpPr>
          <p:nvPr/>
        </p:nvSpPr>
        <p:spPr bwMode="auto">
          <a:xfrm>
            <a:off x="457200" y="838200"/>
            <a:ext cx="8686800" cy="5562600"/>
          </a:xfrm>
          <a:prstGeom prst="rect">
            <a:avLst/>
          </a:prstGeom>
          <a:noFill/>
          <a:ln w="9525">
            <a:noFill/>
            <a:miter lim="800000"/>
            <a:headEnd/>
            <a:tailEnd/>
          </a:ln>
        </p:spPr>
        <p:txBody>
          <a:bodyPr>
            <a:prstTxWarp prst="textNoShape">
              <a:avLst/>
            </a:prstTxWarp>
          </a:bodyPr>
          <a:lstStyle/>
          <a:p>
            <a:pPr>
              <a:buFontTx/>
              <a:buChar char="•"/>
            </a:pPr>
            <a:r>
              <a:rPr lang="en-US" sz="1600" b="1" dirty="0">
                <a:solidFill>
                  <a:schemeClr val="accent2"/>
                </a:solidFill>
              </a:rPr>
              <a:t> Top Stories Blog Post Schedule</a:t>
            </a:r>
          </a:p>
          <a:p>
            <a:pPr marL="742950" lvl="1" indent="-285750">
              <a:buClr>
                <a:schemeClr val="accent2"/>
              </a:buClr>
              <a:buFont typeface="Arial" pitchFamily="-65" charset="0"/>
              <a:buChar char="–"/>
            </a:pPr>
            <a:r>
              <a:rPr lang="en-US" sz="1600" dirty="0"/>
              <a:t>Tuesdays: Economy Post by Zach Carter</a:t>
            </a:r>
          </a:p>
          <a:p>
            <a:pPr marL="742950" lvl="1" indent="-285750">
              <a:buClr>
                <a:schemeClr val="accent2"/>
              </a:buClr>
              <a:buFont typeface="Arial" pitchFamily="-65" charset="0"/>
              <a:buChar char="–"/>
            </a:pPr>
            <a:r>
              <a:rPr lang="en-US" sz="1600" dirty="0"/>
              <a:t>Wednesdays: Healthcare Post by Lindsay </a:t>
            </a:r>
            <a:r>
              <a:rPr lang="en-US" sz="1600" dirty="0" err="1"/>
              <a:t>Beyerstein</a:t>
            </a:r>
            <a:r>
              <a:rPr lang="en-US" sz="1600" dirty="0"/>
              <a:t> </a:t>
            </a:r>
          </a:p>
          <a:p>
            <a:pPr marL="742950" lvl="1" indent="-285750">
              <a:buClr>
                <a:schemeClr val="accent2"/>
              </a:buClr>
              <a:buFont typeface="Arial" pitchFamily="-65" charset="0"/>
              <a:buChar char="–"/>
            </a:pPr>
            <a:r>
              <a:rPr lang="en-US" sz="1600" dirty="0"/>
              <a:t>Thursdays: Immigration Post by </a:t>
            </a:r>
            <a:r>
              <a:rPr lang="en-US" sz="1600" dirty="0" err="1"/>
              <a:t>Nezua</a:t>
            </a:r>
            <a:r>
              <a:rPr lang="en-US" sz="1600" dirty="0"/>
              <a:t> </a:t>
            </a:r>
          </a:p>
          <a:p>
            <a:pPr marL="742950" lvl="1" indent="-285750">
              <a:buClr>
                <a:schemeClr val="accent2"/>
              </a:buClr>
              <a:buFont typeface="Arial" pitchFamily="-65" charset="0"/>
              <a:buChar char="–"/>
            </a:pPr>
            <a:endParaRPr lang="en-US" sz="1600" dirty="0"/>
          </a:p>
          <a:p>
            <a:pPr>
              <a:buClr>
                <a:schemeClr val="accent2"/>
              </a:buClr>
              <a:buFont typeface="Wingdings" pitchFamily="-65" charset="2"/>
              <a:buChar char="§"/>
            </a:pPr>
            <a:r>
              <a:rPr lang="en-US" sz="1600" b="1" dirty="0">
                <a:solidFill>
                  <a:schemeClr val="accent2"/>
                </a:solidFill>
              </a:rPr>
              <a:t> Blogs posted on </a:t>
            </a:r>
            <a:r>
              <a:rPr lang="en-US" sz="1600" b="1" dirty="0" err="1">
                <a:solidFill>
                  <a:schemeClr val="accent2"/>
                </a:solidFill>
              </a:rPr>
              <a:t>Huffpo</a:t>
            </a:r>
            <a:r>
              <a:rPr lang="en-US" sz="1600" b="1" dirty="0">
                <a:solidFill>
                  <a:schemeClr val="accent2"/>
                </a:solidFill>
              </a:rPr>
              <a:t>, </a:t>
            </a:r>
            <a:r>
              <a:rPr lang="en-US" sz="1600" b="1" dirty="0" err="1">
                <a:solidFill>
                  <a:schemeClr val="accent2"/>
                </a:solidFill>
              </a:rPr>
              <a:t>DailyKos</a:t>
            </a:r>
            <a:r>
              <a:rPr lang="en-US" sz="1600" b="1" dirty="0">
                <a:solidFill>
                  <a:schemeClr val="accent2"/>
                </a:solidFill>
              </a:rPr>
              <a:t>, </a:t>
            </a:r>
            <a:r>
              <a:rPr lang="en-US" sz="1600" b="1" dirty="0" err="1">
                <a:solidFill>
                  <a:schemeClr val="accent2"/>
                </a:solidFill>
              </a:rPr>
              <a:t>Firedoglake</a:t>
            </a:r>
            <a:r>
              <a:rPr lang="en-US" sz="1600" b="1" dirty="0">
                <a:solidFill>
                  <a:schemeClr val="accent2"/>
                </a:solidFill>
              </a:rPr>
              <a:t>, </a:t>
            </a:r>
            <a:r>
              <a:rPr lang="en-US" sz="1600" b="1" dirty="0" err="1">
                <a:solidFill>
                  <a:schemeClr val="accent2"/>
                </a:solidFill>
              </a:rPr>
              <a:t>MyDD</a:t>
            </a:r>
            <a:r>
              <a:rPr lang="en-US" sz="1600" b="1" dirty="0">
                <a:solidFill>
                  <a:schemeClr val="accent2"/>
                </a:solidFill>
              </a:rPr>
              <a:t>, Open Salon &amp; More</a:t>
            </a:r>
            <a:r>
              <a:rPr lang="en-US" sz="1600" dirty="0"/>
              <a:t>:</a:t>
            </a:r>
          </a:p>
          <a:p>
            <a:pPr>
              <a:buClr>
                <a:schemeClr val="accent2"/>
              </a:buClr>
              <a:buFont typeface="Arial" pitchFamily="-65" charset="0"/>
              <a:buNone/>
            </a:pPr>
            <a:endParaRPr lang="en-US" sz="1600" dirty="0"/>
          </a:p>
          <a:p>
            <a:pPr>
              <a:buClr>
                <a:schemeClr val="accent2"/>
              </a:buClr>
              <a:buFont typeface="Arial" pitchFamily="-65" charset="0"/>
              <a:buNone/>
            </a:pPr>
            <a:endParaRPr lang="en-US" sz="1600" dirty="0"/>
          </a:p>
          <a:p>
            <a:pPr>
              <a:buClr>
                <a:schemeClr val="accent2"/>
              </a:buClr>
              <a:buFont typeface="Arial" pitchFamily="-65" charset="0"/>
              <a:buNone/>
            </a:pPr>
            <a:endParaRPr lang="en-US" sz="1600" dirty="0"/>
          </a:p>
          <a:p>
            <a:pPr>
              <a:buClr>
                <a:schemeClr val="accent2"/>
              </a:buClr>
              <a:buFont typeface="Arial" pitchFamily="-65" charset="0"/>
              <a:buNone/>
            </a:pPr>
            <a:r>
              <a:rPr lang="en-US" sz="1600" dirty="0"/>
              <a:t>							</a:t>
            </a:r>
          </a:p>
          <a:p>
            <a:pPr>
              <a:buClr>
                <a:schemeClr val="accent2"/>
              </a:buClr>
              <a:buFont typeface="Arial" pitchFamily="-65" charset="0"/>
              <a:buNone/>
            </a:pPr>
            <a:endParaRPr lang="en-US" sz="1600" dirty="0"/>
          </a:p>
          <a:p>
            <a:pPr>
              <a:buClr>
                <a:schemeClr val="accent2"/>
              </a:buClr>
              <a:buFont typeface="Arial" pitchFamily="-65" charset="0"/>
              <a:buNone/>
            </a:pPr>
            <a:endParaRPr lang="en-US" sz="1600" dirty="0"/>
          </a:p>
          <a:p>
            <a:pPr>
              <a:buClr>
                <a:schemeClr val="accent2"/>
              </a:buClr>
              <a:buFont typeface="Arial" pitchFamily="-65" charset="0"/>
              <a:buNone/>
            </a:pPr>
            <a:endParaRPr lang="en-US" sz="1600" dirty="0"/>
          </a:p>
          <a:p>
            <a:pPr>
              <a:buClr>
                <a:schemeClr val="accent2"/>
              </a:buClr>
              <a:buFont typeface="Arial" pitchFamily="-65" charset="0"/>
              <a:buNone/>
            </a:pPr>
            <a:r>
              <a:rPr lang="en-US" sz="1600" b="1" dirty="0">
                <a:solidFill>
                  <a:schemeClr val="accent2"/>
                </a:solidFill>
              </a:rPr>
              <a:t>TMC is working on one-on-one partnerships with immigration, </a:t>
            </a:r>
            <a:r>
              <a:rPr lang="en-US" sz="1600" b="1" dirty="0" smtClean="0">
                <a:solidFill>
                  <a:schemeClr val="accent2"/>
                </a:solidFill>
              </a:rPr>
              <a:t>healthcare</a:t>
            </a:r>
            <a:r>
              <a:rPr lang="en-US" sz="1600" b="1" dirty="0" smtClean="0">
                <a:solidFill>
                  <a:schemeClr val="accent2"/>
                </a:solidFill>
              </a:rPr>
              <a:t> and </a:t>
            </a:r>
            <a:r>
              <a:rPr lang="en-US" sz="1600" b="1" dirty="0" smtClean="0">
                <a:solidFill>
                  <a:schemeClr val="accent2"/>
                </a:solidFill>
              </a:rPr>
              <a:t>economy focused </a:t>
            </a:r>
            <a:r>
              <a:rPr lang="en-US" sz="1600" b="1" dirty="0">
                <a:solidFill>
                  <a:schemeClr val="accent2"/>
                </a:solidFill>
              </a:rPr>
              <a:t>blogs, orgs, and think tanks to pick up and distribute blog posts.</a:t>
            </a:r>
            <a:endParaRPr lang="en-US" sz="1600" dirty="0"/>
          </a:p>
        </p:txBody>
      </p:sp>
      <p:pic>
        <p:nvPicPr>
          <p:cNvPr id="37896" name="Picture 8"/>
          <p:cNvPicPr>
            <a:picLocks noChangeAspect="1" noChangeArrowheads="1"/>
          </p:cNvPicPr>
          <p:nvPr/>
        </p:nvPicPr>
        <p:blipFill>
          <a:blip r:embed="rId3"/>
          <a:srcRect/>
          <a:stretch>
            <a:fillRect/>
          </a:stretch>
        </p:blipFill>
        <p:spPr bwMode="auto">
          <a:xfrm>
            <a:off x="457200" y="3155950"/>
            <a:ext cx="3219450" cy="1720850"/>
          </a:xfrm>
          <a:prstGeom prst="rect">
            <a:avLst/>
          </a:prstGeom>
          <a:noFill/>
          <a:ln w="9525">
            <a:noFill/>
            <a:miter lim="800000"/>
            <a:headEnd/>
            <a:tailEnd/>
          </a:ln>
          <a:effectLst>
            <a:outerShdw blurRad="63500" dist="107763" dir="2700000" algn="ctr" rotWithShape="0">
              <a:srgbClr val="000000">
                <a:alpha val="50000"/>
              </a:srgbClr>
            </a:outerShdw>
          </a:effectLst>
        </p:spPr>
      </p:pic>
      <p:pic>
        <p:nvPicPr>
          <p:cNvPr id="37897" name="Picture 9"/>
          <p:cNvPicPr>
            <a:picLocks noChangeAspect="1" noChangeArrowheads="1"/>
          </p:cNvPicPr>
          <p:nvPr/>
        </p:nvPicPr>
        <p:blipFill>
          <a:blip r:embed="rId4"/>
          <a:srcRect/>
          <a:stretch>
            <a:fillRect/>
          </a:stretch>
        </p:blipFill>
        <p:spPr bwMode="auto">
          <a:xfrm>
            <a:off x="5105400" y="3124200"/>
            <a:ext cx="3429000" cy="1671638"/>
          </a:xfrm>
          <a:prstGeom prst="rect">
            <a:avLst/>
          </a:prstGeom>
          <a:noFill/>
          <a:ln w="9525">
            <a:noFill/>
            <a:miter lim="800000"/>
            <a:headEnd/>
            <a:tailEnd/>
          </a:ln>
          <a:effectLst>
            <a:outerShdw blurRad="63500" dist="107763" dir="2700000" algn="ctr" rotWithShape="0">
              <a:srgbClr val="000000">
                <a:alpha val="50000"/>
              </a:srgbClr>
            </a:outerShdw>
          </a:effectLst>
        </p:spPr>
      </p:pic>
      <p:pic>
        <p:nvPicPr>
          <p:cNvPr id="37898" name="Picture 10"/>
          <p:cNvPicPr>
            <a:picLocks noChangeAspect="1" noChangeArrowheads="1"/>
          </p:cNvPicPr>
          <p:nvPr/>
        </p:nvPicPr>
        <p:blipFill>
          <a:blip r:embed="rId5"/>
          <a:srcRect/>
          <a:stretch>
            <a:fillRect/>
          </a:stretch>
        </p:blipFill>
        <p:spPr bwMode="auto">
          <a:xfrm>
            <a:off x="2743200" y="3581400"/>
            <a:ext cx="3149600" cy="1603375"/>
          </a:xfrm>
          <a:prstGeom prst="rect">
            <a:avLst/>
          </a:prstGeom>
          <a:noFill/>
          <a:ln w="9525">
            <a:noFill/>
            <a:miter lim="800000"/>
            <a:headEnd/>
            <a:tailEnd/>
          </a:ln>
          <a:effectLst>
            <a:outerShdw blurRad="63500" dist="107763" dir="2700000" algn="ctr" rotWithShape="0">
              <a:srgbClr val="000000">
                <a:alpha val="50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9787</TotalTime>
  <Words>3665</Words>
  <Application>Microsoft Office PowerPoint</Application>
  <PresentationFormat>On-screen Show (4:3)</PresentationFormat>
  <Paragraphs>454</Paragraphs>
  <Slides>30</Slides>
  <Notes>30</Notes>
  <HiddenSlides>0</HiddenSlides>
  <MMClips>1</MMClips>
  <ScaleCrop>false</ScaleCrop>
  <HeadingPairs>
    <vt:vector size="4" baseType="variant">
      <vt:variant>
        <vt:lpstr>Design Template</vt:lpstr>
      </vt:variant>
      <vt:variant>
        <vt:i4>2</vt:i4>
      </vt:variant>
      <vt:variant>
        <vt:lpstr>Slide Titles</vt:lpstr>
      </vt:variant>
      <vt:variant>
        <vt:i4>30</vt:i4>
      </vt:variant>
    </vt:vector>
  </HeadingPairs>
  <TitlesOfParts>
    <vt:vector size="32" baseType="lpstr">
      <vt:lpstr>Custom Design</vt:lpstr>
      <vt:lpstr>Default Design</vt:lpstr>
      <vt:lpstr>Slide 1</vt:lpstr>
      <vt:lpstr>Agenda</vt:lpstr>
      <vt:lpstr>Agenda</vt:lpstr>
      <vt:lpstr>Goals</vt:lpstr>
      <vt:lpstr>Platform</vt:lpstr>
      <vt:lpstr>Visual: How It Works</vt:lpstr>
      <vt:lpstr>Key Benefits</vt:lpstr>
      <vt:lpstr>Agenda</vt:lpstr>
      <vt:lpstr>Blog Outreach  </vt:lpstr>
      <vt:lpstr>Blog Outreach</vt:lpstr>
      <vt:lpstr>Partnerships</vt:lpstr>
      <vt:lpstr>Tools of the trade</vt:lpstr>
      <vt:lpstr>Tools of the trade</vt:lpstr>
      <vt:lpstr>Tools of the trade</vt:lpstr>
      <vt:lpstr>Tools of the trade</vt:lpstr>
      <vt:lpstr>Facebook – Page &amp; Applications</vt:lpstr>
      <vt:lpstr>Other Promotions</vt:lpstr>
      <vt:lpstr>Agenda</vt:lpstr>
      <vt:lpstr>What Is Success?</vt:lpstr>
      <vt:lpstr>Recap</vt:lpstr>
      <vt:lpstr>Challenges</vt:lpstr>
      <vt:lpstr>2009 Traffic Forecast</vt:lpstr>
      <vt:lpstr>2009 Forecasted Member Clicks</vt:lpstr>
      <vt:lpstr>Agenda</vt:lpstr>
      <vt:lpstr>Goals for Next 6 Months</vt:lpstr>
      <vt:lpstr>Flash Ladders</vt:lpstr>
      <vt:lpstr>Video</vt:lpstr>
      <vt:lpstr>Exchange Ads</vt:lpstr>
      <vt:lpstr>Opting In</vt:lpstr>
      <vt:lpstr>Slide 30</vt:lpstr>
    </vt:vector>
  </TitlesOfParts>
  <Company>GroupGo,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Daley</dc:creator>
  <cp:lastModifiedBy>Erin Polgreen</cp:lastModifiedBy>
  <cp:revision>306</cp:revision>
  <cp:lastPrinted>2009-02-07T18:25:42Z</cp:lastPrinted>
  <dcterms:created xsi:type="dcterms:W3CDTF">2009-02-10T02:39:17Z</dcterms:created>
  <dcterms:modified xsi:type="dcterms:W3CDTF">2009-02-10T18:12:46Z</dcterms:modified>
</cp:coreProperties>
</file>