
<file path=[Content_Types].xml><?xml version="1.0" encoding="utf-8"?>
<Types xmlns="http://schemas.openxmlformats.org/package/2006/content-types">
  <Override PartName="/ppt/slideLayouts/slideLayout8.xml" ContentType="application/vnd.openxmlformats-officedocument.presentationml.slideLayout+xml"/>
  <Override PartName="/ppt/slideLayouts/slideLayout4.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s/slide2.xml" ContentType="application/vnd.openxmlformats-officedocument.presentationml.slide+xml"/>
  <Override PartName="/ppt/theme/theme1.xml" ContentType="application/vnd.openxmlformats-officedocument.theme+xml"/>
  <Override PartName="/ppt/slideLayouts/slideLayout6.xml" ContentType="application/vnd.openxmlformats-officedocument.presentationml.slideLayout+xml"/>
  <Override PartName="/ppt/presentation.xml" ContentType="application/vnd.openxmlformats-officedocument.presentationml.presentation.main+xml"/>
  <Override PartName="/docProps/app.xml" ContentType="application/vnd.openxmlformats-officedocument.extended-properties+xml"/>
  <Override PartName="/ppt/slideLayouts/slideLayout7.xml" ContentType="application/vnd.openxmlformats-officedocument.presentationml.slideLayout+xml"/>
  <Override PartName="/ppt/presProps.xml" ContentType="application/vnd.openxmlformats-officedocument.presentationml.presProps+xml"/>
  <Default Extension="jpeg" ContentType="image/jpeg"/>
  <Override PartName="/ppt/slideLayouts/slideLayout3.xml" ContentType="application/vnd.openxmlformats-officedocument.presentationml.slideLayout+xml"/>
  <Override PartName="/ppt/slideLayouts/slideLayout10.xml" ContentType="application/vnd.openxmlformats-officedocument.presentationml.slideLayout+xml"/>
  <Override PartName="/ppt/slides/slide3.xml" ContentType="application/vnd.openxmlformats-officedocument.presentationml.slide+xml"/>
  <Override PartName="/ppt/slideLayouts/slideLayout9.xml" ContentType="application/vnd.openxmlformats-officedocument.presentationml.slideLayout+xml"/>
  <Override PartName="/ppt/slideLayouts/slideLayout5.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ppt/slides/slide1.xml" ContentType="application/vnd.openxmlformats-officedocument.presentationml.slide+xml"/>
  <Override PartName="/ppt/tableStyles.xml" ContentType="application/vnd.openxmlformats-officedocument.presentationml.tableStyles+xml"/>
  <Default Extension="xml" ContentType="application/xml"/>
  <Override PartName="/ppt/viewProps.xml" ContentType="application/vnd.openxmlformats-officedocument.presentationml.viewProps+xml"/>
  <Override PartName="/ppt/slideMasters/slideMaster1.xml" ContentType="application/vnd.openxmlformats-officedocument.presentationml.slideMaster+xml"/>
  <Default Extension="bin" ContentType="application/vnd.openxmlformats-officedocument.presentationml.printerSettings"/>
  <Default Extension="rels" ContentType="application/vnd.openxmlformats-package.relationships+xml"/>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sldIdLst>
    <p:sldId id="256" r:id="rId2"/>
    <p:sldId id="258" r:id="rId3"/>
    <p:sldId id="257" r:id="rId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620"/>
    <p:restoredTop sz="94660"/>
  </p:normalViewPr>
  <p:slideViewPr>
    <p:cSldViewPr snapToGrid="0" snapToObjects="1">
      <p:cViewPr varScale="1">
        <p:scale>
          <a:sx n="98" d="100"/>
          <a:sy n="98" d="100"/>
        </p:scale>
        <p:origin x="-640" y="-11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4" Type="http://schemas.openxmlformats.org/officeDocument/2006/relationships/slide" Target="slides/slide3.xml"/><Relationship Id="rId5" Type="http://schemas.openxmlformats.org/officeDocument/2006/relationships/printerSettings" Target="printerSettings/printerSettings1.bin"/><Relationship Id="rId7"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9" Type="http://schemas.openxmlformats.org/officeDocument/2006/relationships/tableStyles" Target="tableStyles.xml"/><Relationship Id="rId3" Type="http://schemas.openxmlformats.org/officeDocument/2006/relationships/slide" Target="slides/slide2.xml"/><Relationship Id="rId6"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0171B57-7621-CA43-B66E-69E9F8B7B3E3}" type="datetimeFigureOut">
              <a:rPr lang="en-US" smtClean="0"/>
              <a:pPr/>
              <a:t>2/24/10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25921F-80B3-1543-80C8-A4B4B4FDF83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0171B57-7621-CA43-B66E-69E9F8B7B3E3}" type="datetimeFigureOut">
              <a:rPr lang="en-US" smtClean="0"/>
              <a:pPr/>
              <a:t>2/24/10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25921F-80B3-1543-80C8-A4B4B4FDF83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0171B57-7621-CA43-B66E-69E9F8B7B3E3}" type="datetimeFigureOut">
              <a:rPr lang="en-US" smtClean="0"/>
              <a:pPr/>
              <a:t>2/24/10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25921F-80B3-1543-80C8-A4B4B4FDF83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0171B57-7621-CA43-B66E-69E9F8B7B3E3}" type="datetimeFigureOut">
              <a:rPr lang="en-US" smtClean="0"/>
              <a:pPr/>
              <a:t>2/24/10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25921F-80B3-1543-80C8-A4B4B4FDF83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0171B57-7621-CA43-B66E-69E9F8B7B3E3}" type="datetimeFigureOut">
              <a:rPr lang="en-US" smtClean="0"/>
              <a:pPr/>
              <a:t>2/24/10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25921F-80B3-1543-80C8-A4B4B4FDF83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0171B57-7621-CA43-B66E-69E9F8B7B3E3}" type="datetimeFigureOut">
              <a:rPr lang="en-US" smtClean="0"/>
              <a:pPr/>
              <a:t>2/24/10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25921F-80B3-1543-80C8-A4B4B4FDF83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0171B57-7621-CA43-B66E-69E9F8B7B3E3}" type="datetimeFigureOut">
              <a:rPr lang="en-US" smtClean="0"/>
              <a:pPr/>
              <a:t>2/24/10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425921F-80B3-1543-80C8-A4B4B4FDF83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0171B57-7621-CA43-B66E-69E9F8B7B3E3}" type="datetimeFigureOut">
              <a:rPr lang="en-US" smtClean="0"/>
              <a:pPr/>
              <a:t>2/24/10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425921F-80B3-1543-80C8-A4B4B4FDF83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171B57-7621-CA43-B66E-69E9F8B7B3E3}" type="datetimeFigureOut">
              <a:rPr lang="en-US" smtClean="0"/>
              <a:pPr/>
              <a:t>2/24/10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425921F-80B3-1543-80C8-A4B4B4FDF83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0171B57-7621-CA43-B66E-69E9F8B7B3E3}" type="datetimeFigureOut">
              <a:rPr lang="en-US" smtClean="0"/>
              <a:pPr/>
              <a:t>2/24/10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25921F-80B3-1543-80C8-A4B4B4FDF83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0171B57-7621-CA43-B66E-69E9F8B7B3E3}" type="datetimeFigureOut">
              <a:rPr lang="en-US" smtClean="0"/>
              <a:pPr/>
              <a:t>2/24/10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25921F-80B3-1543-80C8-A4B4B4FDF83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4" Type="http://schemas.openxmlformats.org/officeDocument/2006/relationships/slideLayout" Target="../slideLayouts/slideLayout4.xml"/><Relationship Id="rId10" Type="http://schemas.openxmlformats.org/officeDocument/2006/relationships/slideLayout" Target="../slideLayouts/slideLayout10.xml"/><Relationship Id="rId5" Type="http://schemas.openxmlformats.org/officeDocument/2006/relationships/slideLayout" Target="../slideLayouts/slideLayout5.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 Id="rId6"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171B57-7621-CA43-B66E-69E9F8B7B3E3}" type="datetimeFigureOut">
              <a:rPr lang="en-US" smtClean="0"/>
              <a:pPr/>
              <a:t>2/24/10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25921F-80B3-1543-80C8-A4B4B4FDF83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a:xfrm>
            <a:off x="401720" y="246201"/>
            <a:ext cx="8552758" cy="6323483"/>
          </a:xfrm>
        </p:spPr>
        <p:txBody>
          <a:bodyPr anchor="t">
            <a:noAutofit/>
          </a:bodyPr>
          <a:lstStyle/>
          <a:p>
            <a:pPr algn="l"/>
            <a:r>
              <a:rPr lang="en-US" sz="2200" b="1" dirty="0" smtClean="0">
                <a:solidFill>
                  <a:schemeClr val="tx2">
                    <a:lumMod val="60000"/>
                    <a:lumOff val="40000"/>
                  </a:schemeClr>
                </a:solidFill>
                <a:latin typeface="Tw Cen MT"/>
                <a:cs typeface="Tw Cen MT"/>
              </a:rPr>
              <a:t>1</a:t>
            </a:r>
            <a:r>
              <a:rPr lang="en-US" sz="2200" b="1" baseline="30000" dirty="0" smtClean="0">
                <a:solidFill>
                  <a:schemeClr val="tx2">
                    <a:lumMod val="60000"/>
                    <a:lumOff val="40000"/>
                  </a:schemeClr>
                </a:solidFill>
                <a:latin typeface="Tw Cen MT"/>
                <a:cs typeface="Tw Cen MT"/>
              </a:rPr>
              <a:t>st</a:t>
            </a:r>
            <a:r>
              <a:rPr lang="en-US" sz="2200" b="1" dirty="0" smtClean="0">
                <a:solidFill>
                  <a:schemeClr val="tx2">
                    <a:lumMod val="60000"/>
                    <a:lumOff val="40000"/>
                  </a:schemeClr>
                </a:solidFill>
                <a:latin typeface="Tw Cen MT"/>
                <a:cs typeface="Tw Cen MT"/>
              </a:rPr>
              <a:t> small group:</a:t>
            </a:r>
            <a:r>
              <a:rPr lang="en-US" sz="2200" dirty="0">
                <a:solidFill>
                  <a:schemeClr val="tx2">
                    <a:lumMod val="60000"/>
                    <a:lumOff val="40000"/>
                  </a:schemeClr>
                </a:solidFill>
                <a:latin typeface="Tw Cen MT"/>
                <a:cs typeface="Tw Cen MT"/>
              </a:rPr>
              <a:t> </a:t>
            </a:r>
            <a:r>
              <a:rPr lang="en-US" sz="2200" dirty="0" smtClean="0">
                <a:solidFill>
                  <a:schemeClr val="tx2">
                    <a:lumMod val="60000"/>
                    <a:lumOff val="40000"/>
                  </a:schemeClr>
                </a:solidFill>
                <a:latin typeface="Tw Cen MT"/>
                <a:cs typeface="Tw Cen MT"/>
              </a:rPr>
              <a:t>Groups of 4</a:t>
            </a:r>
            <a:r>
              <a:rPr lang="en-US" sz="2200" dirty="0" smtClean="0">
                <a:solidFill>
                  <a:schemeClr val="tx2">
                    <a:lumMod val="60000"/>
                    <a:lumOff val="40000"/>
                  </a:schemeClr>
                </a:solidFill>
                <a:latin typeface="Tw Cen MT"/>
                <a:cs typeface="Tw Cen MT"/>
              </a:rPr>
              <a:t> </a:t>
            </a:r>
            <a:br>
              <a:rPr lang="en-US" sz="2200" dirty="0" smtClean="0">
                <a:solidFill>
                  <a:schemeClr val="tx2">
                    <a:lumMod val="60000"/>
                    <a:lumOff val="40000"/>
                  </a:schemeClr>
                </a:solidFill>
                <a:latin typeface="Tw Cen MT"/>
                <a:cs typeface="Tw Cen MT"/>
              </a:rPr>
            </a:br>
            <a:r>
              <a:rPr lang="en-US" sz="2200" dirty="0" smtClean="0">
                <a:solidFill>
                  <a:schemeClr val="tx2">
                    <a:lumMod val="60000"/>
                    <a:lumOff val="40000"/>
                  </a:schemeClr>
                </a:solidFill>
                <a:latin typeface="Tw Cen MT"/>
                <a:cs typeface="Tw Cen MT"/>
              </a:rPr>
              <a:t>Be ready to share a couple ideas that emerged with the whole group</a:t>
            </a:r>
            <a:r>
              <a:rPr lang="en-US" sz="2200" u="sng" dirty="0" smtClean="0">
                <a:latin typeface="Tw Cen MT"/>
                <a:cs typeface="Tw Cen MT"/>
              </a:rPr>
              <a:t/>
            </a:r>
            <a:br>
              <a:rPr lang="en-US" sz="2200" u="sng" dirty="0" smtClean="0">
                <a:latin typeface="Tw Cen MT"/>
                <a:cs typeface="Tw Cen MT"/>
              </a:rPr>
            </a:br>
            <a:r>
              <a:rPr lang="en-US" sz="2200" u="sng" dirty="0" smtClean="0">
                <a:solidFill>
                  <a:schemeClr val="accent1"/>
                </a:solidFill>
                <a:latin typeface="Tw Cen MT"/>
                <a:cs typeface="Tw Cen MT"/>
              </a:rPr>
              <a:t>Assign a note-taker</a:t>
            </a:r>
            <a:r>
              <a:rPr lang="en-US" sz="2200" dirty="0" smtClean="0">
                <a:latin typeface="Tw Cen MT"/>
                <a:cs typeface="Tw Cen MT"/>
              </a:rPr>
              <a:t/>
            </a:r>
            <a:br>
              <a:rPr lang="en-US" sz="2200" dirty="0" smtClean="0">
                <a:latin typeface="Tw Cen MT"/>
                <a:cs typeface="Tw Cen MT"/>
              </a:rPr>
            </a:br>
            <a:r>
              <a:rPr lang="en-US" sz="2000" dirty="0" smtClean="0">
                <a:latin typeface="Tw Cen MT"/>
                <a:cs typeface="Tw Cen MT"/>
              </a:rPr>
              <a:t>Identify big opportunities or shifts in media landscape that you want your </a:t>
            </a:r>
            <a:r>
              <a:rPr lang="en-US" sz="2000" dirty="0" smtClean="0">
                <a:latin typeface="Tw Cen MT"/>
                <a:cs typeface="Tw Cen MT"/>
              </a:rPr>
              <a:t>organization </a:t>
            </a:r>
            <a:r>
              <a:rPr lang="en-US" sz="2000" dirty="0" smtClean="0">
                <a:latin typeface="Tw Cen MT"/>
                <a:cs typeface="Tw Cen MT"/>
              </a:rPr>
              <a:t>to integrate into their operations over next 12 months in one or more of the following </a:t>
            </a:r>
            <a:r>
              <a:rPr lang="en-US" sz="2000" dirty="0" smtClean="0">
                <a:latin typeface="Tw Cen MT"/>
                <a:cs typeface="Tw Cen MT"/>
              </a:rPr>
              <a:t>areas:</a:t>
            </a:r>
            <a:r>
              <a:rPr lang="en-US" sz="2200" dirty="0" smtClean="0">
                <a:latin typeface="Tw Cen MT"/>
                <a:cs typeface="Tw Cen MT"/>
              </a:rPr>
              <a:t/>
            </a:r>
            <a:br>
              <a:rPr lang="en-US" sz="2200" dirty="0" smtClean="0">
                <a:latin typeface="Tw Cen MT"/>
                <a:cs typeface="Tw Cen MT"/>
              </a:rPr>
            </a:br>
            <a:r>
              <a:rPr lang="en-US" sz="2200" dirty="0" smtClean="0">
                <a:latin typeface="Tw Cen MT"/>
                <a:cs typeface="Tw Cen MT"/>
              </a:rPr>
              <a:t/>
            </a:r>
            <a:br>
              <a:rPr lang="en-US" sz="2200" dirty="0" smtClean="0">
                <a:latin typeface="Tw Cen MT"/>
                <a:cs typeface="Tw Cen MT"/>
              </a:rPr>
            </a:br>
            <a:r>
              <a:rPr lang="en-US" sz="2200" dirty="0" smtClean="0">
                <a:latin typeface="Tw Cen MT"/>
                <a:cs typeface="Tw Cen MT"/>
              </a:rPr>
              <a:t>1</a:t>
            </a:r>
            <a:r>
              <a:rPr lang="en-US" sz="2200" dirty="0">
                <a:latin typeface="Tw Cen MT"/>
                <a:cs typeface="Tw Cen MT"/>
              </a:rPr>
              <a:t>) Technology (mobile, tablets, social networking, etc..</a:t>
            </a:r>
            <a:r>
              <a:rPr lang="en-US" sz="2200" dirty="0" smtClean="0">
                <a:latin typeface="Tw Cen MT"/>
                <a:cs typeface="Tw Cen MT"/>
              </a:rPr>
              <a:t>)</a:t>
            </a:r>
            <a:br>
              <a:rPr lang="en-US" sz="2200" dirty="0" smtClean="0">
                <a:latin typeface="Tw Cen MT"/>
                <a:cs typeface="Tw Cen MT"/>
              </a:rPr>
            </a:br>
            <a:r>
              <a:rPr lang="en-US" sz="2200" dirty="0">
                <a:latin typeface="Tw Cen MT"/>
                <a:cs typeface="Tw Cen MT"/>
              </a:rPr>
              <a:t>2) Journalism models</a:t>
            </a:r>
            <a:r>
              <a:rPr lang="en-US" sz="2200" dirty="0" smtClean="0">
                <a:latin typeface="Tw Cen MT"/>
                <a:cs typeface="Tw Cen MT"/>
              </a:rPr>
              <a:t/>
            </a:r>
            <a:br>
              <a:rPr lang="en-US" sz="2200" dirty="0" smtClean="0">
                <a:latin typeface="Tw Cen MT"/>
                <a:cs typeface="Tw Cen MT"/>
              </a:rPr>
            </a:br>
            <a:r>
              <a:rPr lang="en-US" sz="2200" dirty="0">
                <a:latin typeface="Tw Cen MT"/>
                <a:cs typeface="Tw Cen MT"/>
              </a:rPr>
              <a:t>3) Revenue Generation opportunities</a:t>
            </a:r>
            <a:br>
              <a:rPr lang="en-US" sz="2200" dirty="0">
                <a:latin typeface="Tw Cen MT"/>
                <a:cs typeface="Tw Cen MT"/>
              </a:rPr>
            </a:br>
            <a:r>
              <a:rPr lang="en-US" sz="2200" dirty="0">
                <a:latin typeface="Tw Cen MT"/>
                <a:cs typeface="Tw Cen MT"/>
              </a:rPr>
              <a:t>4) Understanding and building your impact</a:t>
            </a:r>
            <a:r>
              <a:rPr lang="en-US" sz="2200" dirty="0" smtClean="0">
                <a:latin typeface="Tw Cen MT"/>
                <a:cs typeface="Tw Cen MT"/>
              </a:rPr>
              <a:t/>
            </a:r>
            <a:br>
              <a:rPr lang="en-US" sz="2200" dirty="0" smtClean="0">
                <a:latin typeface="Tw Cen MT"/>
                <a:cs typeface="Tw Cen MT"/>
              </a:rPr>
            </a:br>
            <a:r>
              <a:rPr lang="en-US" sz="2200" dirty="0">
                <a:latin typeface="Tw Cen MT"/>
                <a:cs typeface="Tw Cen MT"/>
              </a:rPr>
              <a:t>5) Audience expansion and user engagement</a:t>
            </a:r>
            <a:r>
              <a:rPr lang="en-US" sz="2200" dirty="0" smtClean="0">
                <a:latin typeface="Tw Cen MT"/>
                <a:cs typeface="Tw Cen MT"/>
              </a:rPr>
              <a:t/>
            </a:r>
            <a:br>
              <a:rPr lang="en-US" sz="2200" dirty="0" smtClean="0">
                <a:latin typeface="Tw Cen MT"/>
                <a:cs typeface="Tw Cen MT"/>
              </a:rPr>
            </a:br>
            <a:r>
              <a:rPr lang="en-US" sz="2200" dirty="0" smtClean="0">
                <a:latin typeface="Tw Cen MT"/>
                <a:cs typeface="Tw Cen MT"/>
              </a:rPr>
              <a:t/>
            </a:r>
            <a:br>
              <a:rPr lang="en-US" sz="2200" dirty="0" smtClean="0">
                <a:latin typeface="Tw Cen MT"/>
                <a:cs typeface="Tw Cen MT"/>
              </a:rPr>
            </a:br>
            <a:r>
              <a:rPr lang="en-US" sz="2200" b="1" dirty="0" smtClean="0">
                <a:latin typeface="Tw Cen MT"/>
                <a:cs typeface="Tw Cen MT"/>
              </a:rPr>
              <a:t>Why</a:t>
            </a:r>
            <a:r>
              <a:rPr lang="en-US" sz="2200" b="1" dirty="0">
                <a:latin typeface="Tw Cen MT"/>
                <a:cs typeface="Tw Cen MT"/>
              </a:rPr>
              <a:t>?</a:t>
            </a:r>
            <a:r>
              <a:rPr lang="en-US" sz="2200" b="1" dirty="0" smtClean="0">
                <a:latin typeface="Tw Cen MT"/>
                <a:cs typeface="Tw Cen MT"/>
              </a:rPr>
              <a:t/>
            </a:r>
            <a:br>
              <a:rPr lang="en-US" sz="2200" b="1" dirty="0" smtClean="0">
                <a:latin typeface="Tw Cen MT"/>
                <a:cs typeface="Tw Cen MT"/>
              </a:rPr>
            </a:br>
            <a:r>
              <a:rPr lang="en-US" sz="2200" b="1" dirty="0">
                <a:latin typeface="Tw Cen MT"/>
                <a:cs typeface="Tw Cen MT"/>
              </a:rPr>
              <a:t>What </a:t>
            </a:r>
            <a:r>
              <a:rPr lang="en-US" sz="2200" b="1" dirty="0" smtClean="0">
                <a:latin typeface="Tw Cen MT"/>
                <a:cs typeface="Tw Cen MT"/>
              </a:rPr>
              <a:t>is the </a:t>
            </a:r>
            <a:r>
              <a:rPr lang="en-US" sz="2200" b="1" dirty="0">
                <a:latin typeface="Tw Cen MT"/>
                <a:cs typeface="Tw Cen MT"/>
              </a:rPr>
              <a:t>ideal goal?  </a:t>
            </a:r>
            <a:r>
              <a:rPr lang="en-US" sz="2200" b="1" dirty="0" smtClean="0">
                <a:latin typeface="Tw Cen MT"/>
                <a:cs typeface="Tw Cen MT"/>
              </a:rPr>
              <a:t/>
            </a:r>
            <a:br>
              <a:rPr lang="en-US" sz="2200" b="1" dirty="0" smtClean="0">
                <a:latin typeface="Tw Cen MT"/>
                <a:cs typeface="Tw Cen MT"/>
              </a:rPr>
            </a:br>
            <a:r>
              <a:rPr lang="en-US" sz="2200" b="1" dirty="0">
                <a:latin typeface="Tw Cen MT"/>
                <a:cs typeface="Tw Cen MT"/>
              </a:rPr>
              <a:t>What are you grappling with?</a:t>
            </a:r>
            <a:br>
              <a:rPr lang="en-US" sz="2200" b="1" dirty="0">
                <a:latin typeface="Tw Cen MT"/>
                <a:cs typeface="Tw Cen MT"/>
              </a:rPr>
            </a:br>
            <a:r>
              <a:rPr lang="en-US" sz="2200" b="1" dirty="0">
                <a:latin typeface="Tw Cen MT"/>
                <a:cs typeface="Tw Cen MT"/>
              </a:rPr>
              <a:t>What help do you need? </a:t>
            </a:r>
            <a:r>
              <a:rPr lang="en-US" sz="2200" b="1" dirty="0" smtClean="0">
                <a:latin typeface="Tw Cen MT"/>
                <a:cs typeface="Tw Cen MT"/>
              </a:rPr>
              <a:t/>
            </a:r>
            <a:br>
              <a:rPr lang="en-US" sz="2200" b="1" dirty="0" smtClean="0">
                <a:latin typeface="Tw Cen MT"/>
                <a:cs typeface="Tw Cen MT"/>
              </a:rPr>
            </a:br>
            <a:r>
              <a:rPr lang="en-US" sz="2200" b="1" dirty="0">
                <a:latin typeface="Tw Cen MT"/>
                <a:cs typeface="Tw Cen MT"/>
              </a:rPr>
              <a:t>How would you like to work with others to explore this opportunity?</a:t>
            </a:r>
            <a:r>
              <a:rPr lang="en-US" sz="2200" dirty="0" smtClean="0">
                <a:latin typeface="Tw Cen MT"/>
                <a:cs typeface="Tw Cen MT"/>
              </a:rPr>
              <a:t/>
            </a:r>
            <a:br>
              <a:rPr lang="en-US" sz="2200" dirty="0" smtClean="0">
                <a:latin typeface="Tw Cen MT"/>
                <a:cs typeface="Tw Cen MT"/>
              </a:rPr>
            </a:br>
            <a:r>
              <a:rPr lang="en-US" sz="2200" dirty="0">
                <a:latin typeface="Tw Cen MT"/>
                <a:cs typeface="Tw Cen MT"/>
              </a:rPr>
              <a:t> </a:t>
            </a:r>
            <a:r>
              <a:rPr lang="en-US" sz="2200" dirty="0" smtClean="0">
                <a:latin typeface="Tw Cen MT"/>
                <a:cs typeface="Tw Cen MT"/>
              </a:rPr>
              <a:t/>
            </a:r>
            <a:br>
              <a:rPr lang="en-US" sz="2200" dirty="0" smtClean="0">
                <a:latin typeface="Tw Cen MT"/>
                <a:cs typeface="Tw Cen MT"/>
              </a:rPr>
            </a:br>
            <a:r>
              <a:rPr lang="en-US" sz="2200" dirty="0">
                <a:latin typeface="Tw Cen MT"/>
                <a:cs typeface="Tw Cen MT"/>
              </a:rPr>
              <a:t> </a:t>
            </a:r>
            <a:r>
              <a:rPr lang="en-US" sz="2200" dirty="0" smtClean="0"/>
              <a:t/>
            </a:r>
            <a:br>
              <a:rPr lang="en-US" sz="2200" dirty="0" smtClean="0"/>
            </a:br>
            <a:endParaRPr lang="en-US" sz="2200" dirty="0">
              <a:latin typeface="Garamond"/>
              <a:cs typeface="Garamond"/>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968" y="155496"/>
            <a:ext cx="8362832" cy="6453063"/>
          </a:xfrm>
        </p:spPr>
        <p:txBody>
          <a:bodyPr anchor="t">
            <a:normAutofit lnSpcReduction="10000"/>
          </a:bodyPr>
          <a:lstStyle/>
          <a:p>
            <a:pPr>
              <a:buNone/>
            </a:pPr>
            <a:r>
              <a:rPr lang="en-US" sz="2400" b="1" dirty="0" smtClean="0">
                <a:solidFill>
                  <a:srgbClr val="558ED5"/>
                </a:solidFill>
                <a:latin typeface="Tw Cen MT"/>
                <a:cs typeface="Tw Cen MT"/>
              </a:rPr>
              <a:t>2nd Small Group</a:t>
            </a:r>
            <a:endParaRPr lang="en-US" sz="2400" dirty="0" smtClean="0">
              <a:solidFill>
                <a:srgbClr val="558ED5"/>
              </a:solidFill>
              <a:latin typeface="Tw Cen MT"/>
              <a:cs typeface="Tw Cen MT"/>
            </a:endParaRPr>
          </a:p>
          <a:p>
            <a:pPr>
              <a:buNone/>
            </a:pPr>
            <a:r>
              <a:rPr lang="en-US" sz="2400" dirty="0" smtClean="0">
                <a:solidFill>
                  <a:srgbClr val="558ED5"/>
                </a:solidFill>
                <a:latin typeface="Tw Cen MT"/>
                <a:cs typeface="Tw Cen MT"/>
              </a:rPr>
              <a:t>Small group breakdown to discuss “aha” moments and ongoing questions from the morning session</a:t>
            </a:r>
            <a:endParaRPr lang="en-US" sz="2400" dirty="0" smtClean="0">
              <a:solidFill>
                <a:srgbClr val="558ED5"/>
              </a:solidFill>
              <a:latin typeface="Tw Cen MT"/>
              <a:cs typeface="Tw Cen MT"/>
            </a:endParaRPr>
          </a:p>
          <a:p>
            <a:pPr>
              <a:buNone/>
            </a:pPr>
            <a:endParaRPr lang="en-US" sz="2400" u="sng" dirty="0" smtClean="0">
              <a:solidFill>
                <a:srgbClr val="4F81BD"/>
              </a:solidFill>
              <a:latin typeface="Tw Cen MT"/>
              <a:cs typeface="Tw Cen MT"/>
            </a:endParaRPr>
          </a:p>
          <a:p>
            <a:pPr>
              <a:buNone/>
            </a:pPr>
            <a:r>
              <a:rPr lang="en-US" sz="2400" u="sng" dirty="0" smtClean="0">
                <a:solidFill>
                  <a:srgbClr val="4F81BD"/>
                </a:solidFill>
                <a:latin typeface="Tw Cen MT"/>
                <a:cs typeface="Tw Cen MT"/>
              </a:rPr>
              <a:t>Assign </a:t>
            </a:r>
            <a:r>
              <a:rPr lang="en-US" sz="2400" u="sng" dirty="0" smtClean="0">
                <a:solidFill>
                  <a:srgbClr val="4F81BD"/>
                </a:solidFill>
                <a:latin typeface="Tw Cen MT"/>
                <a:cs typeface="Tw Cen MT"/>
              </a:rPr>
              <a:t>a note-taker</a:t>
            </a:r>
          </a:p>
          <a:p>
            <a:pPr>
              <a:buNone/>
            </a:pPr>
            <a:endParaRPr lang="en-US" sz="2400" u="sng" dirty="0" smtClean="0">
              <a:latin typeface="Tw Cen MT"/>
              <a:cs typeface="Tw Cen MT"/>
            </a:endParaRPr>
          </a:p>
          <a:p>
            <a:pPr>
              <a:buNone/>
            </a:pPr>
            <a:r>
              <a:rPr lang="en-US" sz="2400" b="1" u="sng" dirty="0" smtClean="0">
                <a:latin typeface="Tw Cen MT"/>
                <a:cs typeface="Tw Cen MT"/>
              </a:rPr>
              <a:t>Guiding questions</a:t>
            </a:r>
          </a:p>
          <a:p>
            <a:pPr>
              <a:buNone/>
            </a:pPr>
            <a:endParaRPr lang="en-US" sz="2400" u="sng" dirty="0" smtClean="0">
              <a:latin typeface="Tw Cen MT"/>
              <a:cs typeface="Tw Cen MT"/>
            </a:endParaRPr>
          </a:p>
          <a:p>
            <a:pPr>
              <a:buNone/>
            </a:pPr>
            <a:r>
              <a:rPr lang="en-US" sz="2200" dirty="0" smtClean="0">
                <a:latin typeface="Tw Cen MT"/>
                <a:cs typeface="Tw Cen MT"/>
              </a:rPr>
              <a:t>Was there a new idea that you learned or was reinforced during these</a:t>
            </a:r>
            <a:endParaRPr lang="en-US" sz="2200" dirty="0" smtClean="0">
              <a:latin typeface="Tw Cen MT"/>
              <a:cs typeface="Tw Cen MT"/>
            </a:endParaRPr>
          </a:p>
          <a:p>
            <a:pPr>
              <a:buNone/>
            </a:pPr>
            <a:endParaRPr lang="en-US" sz="2200" dirty="0" smtClean="0">
              <a:latin typeface="Tw Cen MT"/>
              <a:cs typeface="Tw Cen MT"/>
            </a:endParaRPr>
          </a:p>
          <a:p>
            <a:pPr>
              <a:buNone/>
            </a:pPr>
            <a:r>
              <a:rPr lang="en-US" sz="2200" dirty="0" smtClean="0">
                <a:latin typeface="Tw Cen MT"/>
                <a:cs typeface="Tw Cen MT"/>
              </a:rPr>
              <a:t>Was </a:t>
            </a:r>
            <a:r>
              <a:rPr lang="en-US" sz="2200" dirty="0" smtClean="0">
                <a:latin typeface="Tw Cen MT"/>
                <a:cs typeface="Tw Cen MT"/>
              </a:rPr>
              <a:t>there a new idea that you learned or was reinforced during these session? </a:t>
            </a:r>
            <a:endParaRPr lang="en-US" sz="2200" dirty="0" smtClean="0">
              <a:latin typeface="Tw Cen MT"/>
              <a:cs typeface="Tw Cen MT"/>
            </a:endParaRPr>
          </a:p>
          <a:p>
            <a:pPr>
              <a:buNone/>
            </a:pPr>
            <a:endParaRPr lang="en-US" sz="2200" dirty="0" smtClean="0">
              <a:latin typeface="Tw Cen MT"/>
              <a:cs typeface="Tw Cen MT"/>
            </a:endParaRPr>
          </a:p>
          <a:p>
            <a:pPr>
              <a:buNone/>
            </a:pPr>
            <a:r>
              <a:rPr lang="en-US" sz="2200" dirty="0" smtClean="0">
                <a:latin typeface="Tw Cen MT"/>
                <a:cs typeface="Tw Cen MT"/>
              </a:rPr>
              <a:t>What </a:t>
            </a:r>
            <a:r>
              <a:rPr lang="en-US" sz="2200" dirty="0" smtClean="0">
                <a:latin typeface="Tw Cen MT"/>
                <a:cs typeface="Tw Cen MT"/>
              </a:rPr>
              <a:t>idea, concept, tool, etc.. would you like to explore more? </a:t>
            </a:r>
            <a:endParaRPr lang="en-US" sz="2200" dirty="0" smtClean="0">
              <a:latin typeface="Tw Cen MT"/>
              <a:cs typeface="Tw Cen MT"/>
            </a:endParaRPr>
          </a:p>
          <a:p>
            <a:pPr>
              <a:buNone/>
            </a:pPr>
            <a:endParaRPr lang="en-US" sz="2200" dirty="0" smtClean="0">
              <a:latin typeface="Tw Cen MT"/>
              <a:cs typeface="Tw Cen MT"/>
            </a:endParaRPr>
          </a:p>
          <a:p>
            <a:pPr>
              <a:buNone/>
            </a:pPr>
            <a:r>
              <a:rPr lang="en-US" sz="2200" dirty="0" smtClean="0">
                <a:latin typeface="Tw Cen MT"/>
                <a:cs typeface="Tw Cen MT"/>
              </a:rPr>
              <a:t>Have </a:t>
            </a:r>
            <a:r>
              <a:rPr lang="en-US" sz="2200" dirty="0" smtClean="0">
                <a:latin typeface="Tw Cen MT"/>
                <a:cs typeface="Tw Cen MT"/>
              </a:rPr>
              <a:t>you found that your priorities have shifted (from this a.m.) after what you heard today?</a:t>
            </a:r>
            <a:endParaRPr lang="en-US" sz="2200" dirty="0">
              <a:latin typeface="Tw Cen MT"/>
              <a:cs typeface="Tw Cen MT"/>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1276"/>
            <a:ext cx="8229600" cy="5594887"/>
          </a:xfrm>
        </p:spPr>
        <p:txBody>
          <a:bodyPr>
            <a:normAutofit fontScale="70000" lnSpcReduction="20000"/>
          </a:bodyPr>
          <a:lstStyle/>
          <a:p>
            <a:pPr>
              <a:buNone/>
            </a:pPr>
            <a:r>
              <a:rPr lang="en-US" b="1" dirty="0" smtClean="0">
                <a:solidFill>
                  <a:srgbClr val="558ED5"/>
                </a:solidFill>
                <a:latin typeface="Tw Cen MT"/>
                <a:cs typeface="Tw Cen MT"/>
              </a:rPr>
              <a:t>3rd Small Group</a:t>
            </a:r>
            <a:endParaRPr lang="en-US" dirty="0" smtClean="0">
              <a:solidFill>
                <a:srgbClr val="558ED5"/>
              </a:solidFill>
              <a:latin typeface="Tw Cen MT"/>
              <a:cs typeface="Tw Cen MT"/>
            </a:endParaRPr>
          </a:p>
          <a:p>
            <a:pPr>
              <a:buNone/>
            </a:pPr>
            <a:r>
              <a:rPr lang="en-US" dirty="0">
                <a:solidFill>
                  <a:srgbClr val="558ED5"/>
                </a:solidFill>
                <a:latin typeface="Tw Cen MT"/>
                <a:cs typeface="Tw Cen MT"/>
              </a:rPr>
              <a:t>Small group </a:t>
            </a:r>
            <a:r>
              <a:rPr lang="en-US" dirty="0" smtClean="0">
                <a:solidFill>
                  <a:srgbClr val="558ED5"/>
                </a:solidFill>
                <a:latin typeface="Tw Cen MT"/>
                <a:cs typeface="Tw Cen MT"/>
              </a:rPr>
              <a:t>brainstorming</a:t>
            </a:r>
          </a:p>
          <a:p>
            <a:pPr>
              <a:buNone/>
            </a:pPr>
            <a:r>
              <a:rPr lang="en-US" u="sng" dirty="0" smtClean="0">
                <a:solidFill>
                  <a:srgbClr val="558ED5"/>
                </a:solidFill>
                <a:latin typeface="Tw Cen MT"/>
                <a:cs typeface="Tw Cen MT"/>
              </a:rPr>
              <a:t>Assign a note-taker</a:t>
            </a:r>
          </a:p>
          <a:p>
            <a:pPr>
              <a:buNone/>
            </a:pPr>
            <a:r>
              <a:rPr lang="en-US" dirty="0" smtClean="0">
                <a:solidFill>
                  <a:srgbClr val="558ED5"/>
                </a:solidFill>
                <a:latin typeface="Tw Cen MT"/>
                <a:cs typeface="Tw Cen MT"/>
              </a:rPr>
              <a:t>Report on next steps for Consortium</a:t>
            </a:r>
          </a:p>
          <a:p>
            <a:pPr>
              <a:buNone/>
            </a:pPr>
            <a:r>
              <a:rPr lang="en-US" dirty="0" smtClean="0">
                <a:solidFill>
                  <a:srgbClr val="558ED5"/>
                </a:solidFill>
                <a:latin typeface="Tw Cen MT"/>
                <a:cs typeface="Tw Cen MT"/>
              </a:rPr>
              <a:t>4 groups:</a:t>
            </a:r>
          </a:p>
          <a:p>
            <a:pPr algn="ctr">
              <a:buNone/>
            </a:pPr>
            <a:r>
              <a:rPr lang="en-US" dirty="0" smtClean="0">
                <a:latin typeface="Tw Cen MT"/>
                <a:cs typeface="Tw Cen MT"/>
              </a:rPr>
              <a:t>MOBILE </a:t>
            </a:r>
          </a:p>
          <a:p>
            <a:pPr algn="ctr">
              <a:buNone/>
            </a:pPr>
            <a:r>
              <a:rPr lang="en-US" dirty="0">
                <a:latin typeface="Tw Cen MT"/>
                <a:cs typeface="Tw Cen MT"/>
              </a:rPr>
              <a:t>REVENUE GENERATION</a:t>
            </a:r>
            <a:endParaRPr lang="en-US" dirty="0" smtClean="0">
              <a:latin typeface="Tw Cen MT"/>
              <a:cs typeface="Tw Cen MT"/>
            </a:endParaRPr>
          </a:p>
          <a:p>
            <a:pPr algn="ctr">
              <a:buNone/>
            </a:pPr>
            <a:r>
              <a:rPr lang="en-US" dirty="0">
                <a:latin typeface="Tw Cen MT"/>
                <a:cs typeface="Tw Cen MT"/>
              </a:rPr>
              <a:t>JOURNALISM MODELS</a:t>
            </a:r>
            <a:endParaRPr lang="en-US" dirty="0" smtClean="0">
              <a:latin typeface="Tw Cen MT"/>
              <a:cs typeface="Tw Cen MT"/>
            </a:endParaRPr>
          </a:p>
          <a:p>
            <a:pPr algn="ctr">
              <a:buNone/>
            </a:pPr>
            <a:r>
              <a:rPr lang="en-US" dirty="0">
                <a:latin typeface="Tw Cen MT"/>
                <a:cs typeface="Tw Cen MT"/>
              </a:rPr>
              <a:t>COMMUNITY BUILDING</a:t>
            </a:r>
            <a:endParaRPr lang="en-US" dirty="0" smtClean="0">
              <a:latin typeface="Tw Cen MT"/>
              <a:cs typeface="Tw Cen MT"/>
            </a:endParaRPr>
          </a:p>
          <a:p>
            <a:pPr algn="ctr">
              <a:buNone/>
            </a:pPr>
            <a:r>
              <a:rPr lang="en-US" dirty="0">
                <a:latin typeface="Tw Cen MT"/>
                <a:cs typeface="Tw Cen MT"/>
              </a:rPr>
              <a:t> </a:t>
            </a:r>
            <a:endParaRPr lang="en-US" dirty="0" smtClean="0">
              <a:latin typeface="Tw Cen MT"/>
              <a:cs typeface="Tw Cen MT"/>
            </a:endParaRPr>
          </a:p>
          <a:p>
            <a:pPr>
              <a:buNone/>
            </a:pPr>
            <a:r>
              <a:rPr lang="en-US" b="1" u="sng" dirty="0">
                <a:latin typeface="Tw Cen MT"/>
                <a:cs typeface="Tw Cen MT"/>
              </a:rPr>
              <a:t>Guiding Questions</a:t>
            </a:r>
            <a:endParaRPr lang="en-US" dirty="0" smtClean="0">
              <a:latin typeface="Tw Cen MT"/>
              <a:cs typeface="Tw Cen MT"/>
            </a:endParaRPr>
          </a:p>
          <a:p>
            <a:pPr>
              <a:buNone/>
            </a:pPr>
            <a:r>
              <a:rPr lang="en-US" dirty="0">
                <a:latin typeface="Tw Cen MT"/>
                <a:cs typeface="Tw Cen MT"/>
              </a:rPr>
              <a:t>What excited about what you heard on this topic?</a:t>
            </a:r>
            <a:endParaRPr lang="en-US" dirty="0" smtClean="0">
              <a:latin typeface="Tw Cen MT"/>
              <a:cs typeface="Tw Cen MT"/>
            </a:endParaRPr>
          </a:p>
          <a:p>
            <a:pPr>
              <a:buNone/>
            </a:pPr>
            <a:r>
              <a:rPr lang="en-US" dirty="0">
                <a:latin typeface="Tw Cen MT"/>
                <a:cs typeface="Tw Cen MT"/>
              </a:rPr>
              <a:t>What questions do you have about what you learned or heard about?</a:t>
            </a:r>
            <a:endParaRPr lang="en-US" dirty="0" smtClean="0">
              <a:latin typeface="Tw Cen MT"/>
              <a:cs typeface="Tw Cen MT"/>
            </a:endParaRPr>
          </a:p>
          <a:p>
            <a:pPr>
              <a:buNone/>
            </a:pPr>
            <a:r>
              <a:rPr lang="en-US" dirty="0">
                <a:latin typeface="Tw Cen MT"/>
                <a:cs typeface="Tw Cen MT"/>
              </a:rPr>
              <a:t>What additional information/tools/resources would be helpful for you and the rest of the members navigate this issue?</a:t>
            </a:r>
            <a:endParaRPr lang="en-US" dirty="0" smtClean="0">
              <a:latin typeface="Tw Cen MT"/>
              <a:cs typeface="Tw Cen MT"/>
            </a:endParaRPr>
          </a:p>
          <a:p>
            <a:pPr>
              <a:buNone/>
            </a:pPr>
            <a:r>
              <a:rPr lang="en-US" dirty="0">
                <a:latin typeface="Tw Cen MT"/>
                <a:cs typeface="Tw Cen MT"/>
              </a:rPr>
              <a:t>Are there potential next steps for your organization or for the consortium to explore?</a:t>
            </a:r>
            <a:endParaRPr lang="en-US" dirty="0" smtClean="0">
              <a:latin typeface="Tw Cen MT"/>
              <a:cs typeface="Tw Cen MT"/>
            </a:endParaRPr>
          </a:p>
          <a:p>
            <a:pPr>
              <a:buNone/>
            </a:pP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4352</TotalTime>
  <Words>332</Words>
  <Application>Microsoft Macintosh PowerPoint</Application>
  <PresentationFormat>On-screen Show (4:3)</PresentationFormat>
  <Paragraphs>30</Paragraphs>
  <Slides>3</Slides>
  <Notes>0</Notes>
  <HiddenSlides>0</HiddenSlides>
  <MMClips>0</MMClips>
  <ScaleCrop>false</ScaleCrop>
  <HeadingPairs>
    <vt:vector size="4" baseType="variant">
      <vt:variant>
        <vt:lpstr>Design Template</vt:lpstr>
      </vt:variant>
      <vt:variant>
        <vt:i4>1</vt:i4>
      </vt:variant>
      <vt:variant>
        <vt:lpstr>Slide Titles</vt:lpstr>
      </vt:variant>
      <vt:variant>
        <vt:i4>3</vt:i4>
      </vt:variant>
    </vt:vector>
  </HeadingPairs>
  <TitlesOfParts>
    <vt:vector size="4" baseType="lpstr">
      <vt:lpstr>Office Theme</vt:lpstr>
      <vt:lpstr>1st small group: Groups of 4  Be ready to share a couple ideas that emerged with the whole group Assign a note-taker Identify big opportunities or shifts in media landscape that you want your organization to integrate into their operations over next 12 months in one or more of the following areas:  1) Technology (mobile, tablets, social networking, etc..) 2) Journalism models 3) Revenue Generation opportunities 4) Understanding and building your impact 5) Audience expansion and user engagement  Why? What is the ideal goal?   What are you grappling with? What help do you need?  How would you like to work with others to explore this opportunity?     </vt:lpstr>
      <vt:lpstr>Slide 2</vt:lpstr>
      <vt:lpstr>Slide 3</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1st small group: Groups of 4  Be ready to share a couple ideas that emerged with the whole group  Identify big opportunities or shifts in media landscape that you want your organization’s to integrate into their operations over next 12 months in one or more of the following areas… 1) Technology (mobile, tablets, social networking, etc..) 2) Journalism models 3) Revenue Generation opportunities 4) Understanding and building your impact 5) Audience expansion and user engagement  Why? What is ideal goal?   What are you grappling with? What help do you need?  How would you like to work with others to explore this opportunity?     </dc:title>
  <dc:creator>Jeanne Brooks</dc:creator>
  <cp:lastModifiedBy>Erin Polgreen</cp:lastModifiedBy>
  <cp:revision>9</cp:revision>
  <dcterms:created xsi:type="dcterms:W3CDTF">2010-02-24T22:19:08Z</dcterms:created>
  <dcterms:modified xsi:type="dcterms:W3CDTF">2010-02-24T22:21:27Z</dcterms:modified>
</cp:coreProperties>
</file>