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Default Extension="png" ContentType="image/png"/>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Default Extension="bin" ContentType="application/vnd.openxmlformats-officedocument.presentationml.printerSettings"/>
  <Default Extension="rels" ContentType="application/vnd.openxmlformats-package.relationships+xml"/>
  <Override PartName="/ppt/slides/slide6.xml" ContentType="application/vnd.openxmlformats-officedocument.presentationml.slide+xml"/>
  <Default Extension="pdf" ContentType="application/pdf"/>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63" r:id="rId2"/>
    <p:sldId id="262" r:id="rId3"/>
    <p:sldId id="260" r:id="rId4"/>
    <p:sldId id="258" r:id="rId5"/>
    <p:sldId id="259" r:id="rId6"/>
    <p:sldId id="264" r:id="rId7"/>
    <p:sldId id="265" r:id="rId8"/>
    <p:sldId id="266"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showGuides="1">
      <p:cViewPr varScale="1">
        <p:scale>
          <a:sx n="106" d="100"/>
          <a:sy n="106" d="100"/>
        </p:scale>
        <p:origin x="-856" y="-104"/>
      </p:cViewPr>
      <p:guideLst>
        <p:guide orient="horz" pos="2160"/>
        <p:guide pos="3582"/>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tableStyles" Target="tableStyles.xml"/><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8" Type="http://schemas.openxmlformats.org/officeDocument/2006/relationships/slide" Target="slides/slide7.xml"/><Relationship Id="rId13" Type="http://schemas.openxmlformats.org/officeDocument/2006/relationships/theme" Target="theme/theme1.xml"/><Relationship Id="rId10" Type="http://schemas.openxmlformats.org/officeDocument/2006/relationships/printerSettings" Target="printerSettings/printerSettings1.bin"/><Relationship Id="rId5"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8411ABE-2514-2640-AF3C-E18F24C106C9}" type="datetimeFigureOut">
              <a:rPr lang="en-US" smtClean="0"/>
              <a:t>8/10/09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C48BEE3-3E84-8D47-821D-D1A789716A1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8411ABE-2514-2640-AF3C-E18F24C106C9}" type="datetimeFigureOut">
              <a:rPr lang="en-US" smtClean="0"/>
              <a:t>8/10/09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C48BEE3-3E84-8D47-821D-D1A789716A1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8411ABE-2514-2640-AF3C-E18F24C106C9}" type="datetimeFigureOut">
              <a:rPr lang="en-US" smtClean="0"/>
              <a:t>8/10/09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C48BEE3-3E84-8D47-821D-D1A789716A1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8411ABE-2514-2640-AF3C-E18F24C106C9}" type="datetimeFigureOut">
              <a:rPr lang="en-US" smtClean="0"/>
              <a:t>8/10/09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C48BEE3-3E84-8D47-821D-D1A789716A1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8411ABE-2514-2640-AF3C-E18F24C106C9}" type="datetimeFigureOut">
              <a:rPr lang="en-US" smtClean="0"/>
              <a:t>8/10/09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C48BEE3-3E84-8D47-821D-D1A789716A1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8411ABE-2514-2640-AF3C-E18F24C106C9}" type="datetimeFigureOut">
              <a:rPr lang="en-US" smtClean="0"/>
              <a:t>8/10/09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C48BEE3-3E84-8D47-821D-D1A789716A1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98411ABE-2514-2640-AF3C-E18F24C106C9}" type="datetimeFigureOut">
              <a:rPr lang="en-US" smtClean="0"/>
              <a:t>8/10/09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7C48BEE3-3E84-8D47-821D-D1A789716A1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98411ABE-2514-2640-AF3C-E18F24C106C9}" type="datetimeFigureOut">
              <a:rPr lang="en-US" smtClean="0"/>
              <a:t>8/10/09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7C48BEE3-3E84-8D47-821D-D1A789716A1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98411ABE-2514-2640-AF3C-E18F24C106C9}" type="datetimeFigureOut">
              <a:rPr lang="en-US" smtClean="0"/>
              <a:t>8/10/09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7C48BEE3-3E84-8D47-821D-D1A789716A1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8411ABE-2514-2640-AF3C-E18F24C106C9}" type="datetimeFigureOut">
              <a:rPr lang="en-US" smtClean="0"/>
              <a:t>8/10/09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C48BEE3-3E84-8D47-821D-D1A789716A1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8411ABE-2514-2640-AF3C-E18F24C106C9}" type="datetimeFigureOut">
              <a:rPr lang="en-US" smtClean="0"/>
              <a:t>8/10/09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C48BEE3-3E84-8D47-821D-D1A789716A1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image" Target="../media/image1.jpeg"/><Relationship Id="rId10" Type="http://schemas.openxmlformats.org/officeDocument/2006/relationships/slideLayout" Target="../slideLayouts/slideLayout10.xml"/><Relationship Id="rId5" Type="http://schemas.openxmlformats.org/officeDocument/2006/relationships/slideLayout" Target="../slideLayouts/slideLayout5.xml"/><Relationship Id="rId12" Type="http://schemas.openxmlformats.org/officeDocument/2006/relationships/theme" Target="../theme/theme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7" name="TextBox 6"/>
          <p:cNvSpPr txBox="1"/>
          <p:nvPr userDrawn="1"/>
        </p:nvSpPr>
        <p:spPr>
          <a:xfrm>
            <a:off x="7997719" y="6431884"/>
            <a:ext cx="1022736" cy="307777"/>
          </a:xfrm>
          <a:prstGeom prst="rect">
            <a:avLst/>
          </a:prstGeom>
          <a:noFill/>
        </p:spPr>
        <p:txBody>
          <a:bodyPr wrap="none" rtlCol="0">
            <a:spAutoFit/>
          </a:bodyPr>
          <a:lstStyle/>
          <a:p>
            <a:r>
              <a:rPr lang="en-US" sz="1400" b="1" dirty="0" smtClean="0">
                <a:solidFill>
                  <a:schemeClr val="bg1">
                    <a:lumMod val="50000"/>
                  </a:schemeClr>
                </a:solidFill>
                <a:latin typeface="Tw Cen MT Condensed"/>
                <a:cs typeface="Tw Cen MT Condensed"/>
              </a:rPr>
              <a:t>Q Media Labs</a:t>
            </a:r>
            <a:endParaRPr lang="en-US" sz="1400" b="1" dirty="0">
              <a:solidFill>
                <a:schemeClr val="bg1">
                  <a:lumMod val="50000"/>
                </a:schemeClr>
              </a:solidFill>
              <a:latin typeface="Tw Cen MT Condensed"/>
              <a:cs typeface="Tw Cen MT Condensed"/>
            </a:endParaRPr>
          </a:p>
        </p:txBody>
      </p:sp>
      <p:pic>
        <p:nvPicPr>
          <p:cNvPr id="8" name="Picture 7" descr="TMCSquareLogo2.jpg"/>
          <p:cNvPicPr>
            <a:picLocks noChangeAspect="1"/>
          </p:cNvPicPr>
          <p:nvPr userDrawn="1"/>
        </p:nvPicPr>
        <p:blipFill>
          <a:blip r:embed="rId13"/>
          <a:stretch>
            <a:fillRect/>
          </a:stretch>
        </p:blipFill>
        <p:spPr>
          <a:xfrm>
            <a:off x="233067" y="6207544"/>
            <a:ext cx="481915" cy="48191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df"/><Relationship Id="rId4" Type="http://schemas.openxmlformats.org/officeDocument/2006/relationships/image" Target="../media/image4.pdf"/><Relationship Id="rId5" Type="http://schemas.openxmlformats.org/officeDocument/2006/relationships/image" Target="../media/image5.png"/><Relationship Id="rId7"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image" Target="../media/image2.pdf"/><Relationship Id="rId9" Type="http://schemas.openxmlformats.org/officeDocument/2006/relationships/image" Target="../media/image9.png"/><Relationship Id="rId3" Type="http://schemas.openxmlformats.org/officeDocument/2006/relationships/image" Target="../media/image3.png"/><Relationship Id="rId6" Type="http://schemas.openxmlformats.org/officeDocument/2006/relationships/image" Target="../media/image6.pdf"/></Relationships>
</file>

<file path=ppt/slides/_rels/slide4.xml.rels><?xml version="1.0" encoding="UTF-8" standalone="yes"?>
<Relationships xmlns="http://schemas.openxmlformats.org/package/2006/relationships"><Relationship Id="rId4" Type="http://schemas.openxmlformats.org/officeDocument/2006/relationships/image" Target="../media/image12.pdf"/><Relationship Id="rId7" Type="http://schemas.openxmlformats.org/officeDocument/2006/relationships/image" Target="../media/image15.png"/><Relationship Id="rId11"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14.pdf"/><Relationship Id="rId8" Type="http://schemas.openxmlformats.org/officeDocument/2006/relationships/image" Target="../media/image16.pdf"/><Relationship Id="rId13" Type="http://schemas.openxmlformats.org/officeDocument/2006/relationships/image" Target="../media/image21.png"/><Relationship Id="rId10" Type="http://schemas.openxmlformats.org/officeDocument/2006/relationships/image" Target="../media/image18.pdf"/><Relationship Id="rId5" Type="http://schemas.openxmlformats.org/officeDocument/2006/relationships/image" Target="../media/image13.png"/><Relationship Id="rId12" Type="http://schemas.openxmlformats.org/officeDocument/2006/relationships/image" Target="../media/image20.pdf"/><Relationship Id="rId2" Type="http://schemas.openxmlformats.org/officeDocument/2006/relationships/image" Target="../media/image10.pdf"/><Relationship Id="rId9" Type="http://schemas.openxmlformats.org/officeDocument/2006/relationships/image" Target="../media/image17.png"/><Relationship Id="rId3" Type="http://schemas.openxmlformats.org/officeDocument/2006/relationships/image" Target="../media/image11.png"/></Relationships>
</file>

<file path=ppt/slides/_rels/slide5.xml.rels><?xml version="1.0" encoding="UTF-8" standalone="yes"?>
<Relationships xmlns="http://schemas.openxmlformats.org/package/2006/relationships"><Relationship Id="rId14" Type="http://schemas.openxmlformats.org/officeDocument/2006/relationships/image" Target="../media/image26.pdf"/><Relationship Id="rId20" Type="http://schemas.openxmlformats.org/officeDocument/2006/relationships/image" Target="../media/image20.pdf"/><Relationship Id="rId4" Type="http://schemas.openxmlformats.org/officeDocument/2006/relationships/image" Target="../media/image12.pdf"/><Relationship Id="rId21" Type="http://schemas.openxmlformats.org/officeDocument/2006/relationships/image" Target="../media/image21.png"/><Relationship Id="rId7" Type="http://schemas.openxmlformats.org/officeDocument/2006/relationships/image" Target="../media/image15.png"/><Relationship Id="rId11" Type="http://schemas.openxmlformats.org/officeDocument/2006/relationships/image" Target="../media/image23.png"/><Relationship Id="rId1" Type="http://schemas.openxmlformats.org/officeDocument/2006/relationships/slideLayout" Target="../slideLayouts/slideLayout2.xml"/><Relationship Id="rId6" Type="http://schemas.openxmlformats.org/officeDocument/2006/relationships/image" Target="../media/image14.pdf"/><Relationship Id="rId16" Type="http://schemas.openxmlformats.org/officeDocument/2006/relationships/image" Target="../media/image28.pdf"/><Relationship Id="rId8" Type="http://schemas.openxmlformats.org/officeDocument/2006/relationships/image" Target="../media/image16.pdf"/><Relationship Id="rId13" Type="http://schemas.openxmlformats.org/officeDocument/2006/relationships/image" Target="../media/image25.png"/><Relationship Id="rId10" Type="http://schemas.openxmlformats.org/officeDocument/2006/relationships/image" Target="../media/image22.pdf"/><Relationship Id="rId5" Type="http://schemas.openxmlformats.org/officeDocument/2006/relationships/image" Target="../media/image13.png"/><Relationship Id="rId15" Type="http://schemas.openxmlformats.org/officeDocument/2006/relationships/image" Target="../media/image27.png"/><Relationship Id="rId12" Type="http://schemas.openxmlformats.org/officeDocument/2006/relationships/image" Target="../media/image24.pdf"/><Relationship Id="rId17" Type="http://schemas.openxmlformats.org/officeDocument/2006/relationships/image" Target="../media/image29.png"/><Relationship Id="rId19" Type="http://schemas.openxmlformats.org/officeDocument/2006/relationships/image" Target="../media/image19.png"/><Relationship Id="rId2" Type="http://schemas.openxmlformats.org/officeDocument/2006/relationships/image" Target="../media/image10.pdf"/><Relationship Id="rId9" Type="http://schemas.openxmlformats.org/officeDocument/2006/relationships/image" Target="../media/image17.png"/><Relationship Id="rId3" Type="http://schemas.openxmlformats.org/officeDocument/2006/relationships/image" Target="../media/image11.png"/><Relationship Id="rId18" Type="http://schemas.openxmlformats.org/officeDocument/2006/relationships/image" Target="../media/image18.pd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0.pdf"/><Relationship Id="rId3" Type="http://schemas.openxmlformats.org/officeDocument/2006/relationships/image" Target="../media/image3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4" Type="http://schemas.openxmlformats.org/officeDocument/2006/relationships/image" Target="../media/image34.pdf"/><Relationship Id="rId1" Type="http://schemas.openxmlformats.org/officeDocument/2006/relationships/slideLayout" Target="../slideLayouts/slideLayout2.xml"/><Relationship Id="rId2" Type="http://schemas.openxmlformats.org/officeDocument/2006/relationships/image" Target="../media/image32.pdf"/><Relationship Id="rId3" Type="http://schemas.openxmlformats.org/officeDocument/2006/relationships/image" Target="../media/image33.png"/><Relationship Id="rId5" Type="http://schemas.openxmlformats.org/officeDocument/2006/relationships/image" Target="../media/image3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TextBox 7"/>
          <p:cNvSpPr txBox="1"/>
          <p:nvPr/>
        </p:nvSpPr>
        <p:spPr>
          <a:xfrm>
            <a:off x="0" y="670973"/>
            <a:ext cx="9144000" cy="4801315"/>
          </a:xfrm>
          <a:prstGeom prst="rect">
            <a:avLst/>
          </a:prstGeom>
          <a:noFill/>
        </p:spPr>
        <p:txBody>
          <a:bodyPr wrap="square" rtlCol="0">
            <a:spAutoFit/>
          </a:bodyPr>
          <a:lstStyle/>
          <a:p>
            <a:pPr algn="ctr"/>
            <a:r>
              <a:rPr lang="en-US" sz="3200" dirty="0" smtClean="0">
                <a:solidFill>
                  <a:srgbClr val="FF6600"/>
                </a:solidFill>
                <a:latin typeface="Tw Cen MT Condensed Extra Bold"/>
                <a:cs typeface="Tw Cen MT Condensed Extra Bold"/>
              </a:rPr>
              <a:t>The Future of Independent Media</a:t>
            </a:r>
          </a:p>
          <a:p>
            <a:pPr algn="ctr"/>
            <a:endParaRPr lang="en-US" dirty="0" smtClean="0"/>
          </a:p>
          <a:p>
            <a:pPr algn="ctr"/>
            <a:r>
              <a:rPr lang="en-US" sz="2200" b="1" dirty="0" smtClean="0">
                <a:solidFill>
                  <a:schemeClr val="accent1">
                    <a:lumMod val="50000"/>
                  </a:schemeClr>
                </a:solidFill>
                <a:latin typeface="Tw Cen MT"/>
                <a:cs typeface="Tw Cen MT"/>
              </a:rPr>
              <a:t>Game Changer Box Set</a:t>
            </a:r>
          </a:p>
          <a:p>
            <a:endParaRPr lang="en-US" dirty="0" smtClean="0">
              <a:solidFill>
                <a:schemeClr val="accent1">
                  <a:lumMod val="50000"/>
                </a:schemeClr>
              </a:solidFill>
              <a:latin typeface="Tw Cen MT"/>
              <a:cs typeface="Tw Cen MT"/>
            </a:endParaRPr>
          </a:p>
          <a:p>
            <a:pPr>
              <a:tabLst>
                <a:tab pos="3425825" algn="l"/>
              </a:tabLst>
            </a:pPr>
            <a:r>
              <a:rPr lang="en-US" dirty="0" smtClean="0">
                <a:solidFill>
                  <a:schemeClr val="accent1">
                    <a:lumMod val="50000"/>
                  </a:schemeClr>
                </a:solidFill>
                <a:latin typeface="Tw Cen MT"/>
                <a:cs typeface="Tw Cen MT"/>
              </a:rPr>
              <a:t>	Vol. 1 | What if?</a:t>
            </a:r>
          </a:p>
          <a:p>
            <a:pPr>
              <a:tabLst>
                <a:tab pos="3425825" algn="l"/>
              </a:tabLst>
            </a:pPr>
            <a:r>
              <a:rPr lang="en-US" dirty="0" smtClean="0">
                <a:solidFill>
                  <a:schemeClr val="accent1">
                    <a:lumMod val="50000"/>
                  </a:schemeClr>
                </a:solidFill>
                <a:latin typeface="Tw Cen MT"/>
                <a:cs typeface="Tw Cen MT"/>
              </a:rPr>
              <a:t>	Vol. 2 | Dissonance &amp; Opportunity</a:t>
            </a:r>
          </a:p>
          <a:p>
            <a:pPr>
              <a:tabLst>
                <a:tab pos="3425825" algn="l"/>
              </a:tabLst>
            </a:pPr>
            <a:r>
              <a:rPr lang="en-US" dirty="0" smtClean="0">
                <a:solidFill>
                  <a:schemeClr val="accent1">
                    <a:lumMod val="50000"/>
                  </a:schemeClr>
                </a:solidFill>
                <a:latin typeface="Tw Cen MT"/>
                <a:cs typeface="Tw Cen MT"/>
              </a:rPr>
              <a:t>	Vol. 3 | The Future?</a:t>
            </a:r>
          </a:p>
          <a:p>
            <a:endParaRPr lang="en-US" dirty="0" smtClean="0">
              <a:latin typeface="Tw Cen MT"/>
              <a:cs typeface="Tw Cen MT"/>
            </a:endParaRPr>
          </a:p>
          <a:p>
            <a:endParaRPr lang="en-US" dirty="0" smtClean="0">
              <a:latin typeface="Tw Cen MT"/>
              <a:cs typeface="Tw Cen MT"/>
            </a:endParaRPr>
          </a:p>
          <a:p>
            <a:endParaRPr lang="en-US" dirty="0" smtClean="0">
              <a:latin typeface="Tw Cen MT"/>
              <a:cs typeface="Tw Cen MT"/>
            </a:endParaRPr>
          </a:p>
          <a:p>
            <a:endParaRPr lang="en-US" dirty="0" smtClean="0">
              <a:latin typeface="Tw Cen MT"/>
              <a:cs typeface="Tw Cen MT"/>
            </a:endParaRPr>
          </a:p>
          <a:p>
            <a:endParaRPr lang="en-US" dirty="0" smtClean="0">
              <a:latin typeface="Tw Cen MT"/>
              <a:cs typeface="Tw Cen MT"/>
            </a:endParaRPr>
          </a:p>
          <a:p>
            <a:pPr algn="ctr"/>
            <a:r>
              <a:rPr lang="en-US" b="1" dirty="0" smtClean="0">
                <a:latin typeface="Tw Cen MT"/>
                <a:cs typeface="Tw Cen MT"/>
              </a:rPr>
              <a:t>The Media Consortium</a:t>
            </a:r>
          </a:p>
          <a:p>
            <a:pPr algn="ctr"/>
            <a:endParaRPr lang="en-US" dirty="0" smtClean="0">
              <a:latin typeface="Tw Cen MT"/>
              <a:cs typeface="Tw Cen MT"/>
            </a:endParaRPr>
          </a:p>
          <a:p>
            <a:pPr algn="ctr"/>
            <a:r>
              <a:rPr lang="en-US" dirty="0" smtClean="0">
                <a:latin typeface="Tw Cen MT"/>
                <a:cs typeface="Tw Cen MT"/>
              </a:rPr>
              <a:t>By Tony Deifell, Q Media Labs</a:t>
            </a:r>
          </a:p>
          <a:p>
            <a:endParaRPr lang="en-US" dirty="0">
              <a:latin typeface="Tw Cen MT"/>
              <a:cs typeface="Tw Cen MT"/>
            </a:endParaRPr>
          </a:p>
        </p:txBody>
      </p:sp>
      <p:pic>
        <p:nvPicPr>
          <p:cNvPr id="9" name="Picture 8" descr="TMCSquareLogo2.jpg"/>
          <p:cNvPicPr>
            <a:picLocks noChangeAspect="1"/>
          </p:cNvPicPr>
          <p:nvPr/>
        </p:nvPicPr>
        <p:blipFill>
          <a:blip r:embed="rId2"/>
          <a:stretch>
            <a:fillRect/>
          </a:stretch>
        </p:blipFill>
        <p:spPr>
          <a:xfrm>
            <a:off x="4222524" y="3330905"/>
            <a:ext cx="714375" cy="71437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 name="Rectangle 19"/>
          <p:cNvSpPr/>
          <p:nvPr/>
        </p:nvSpPr>
        <p:spPr>
          <a:xfrm>
            <a:off x="291011" y="3887099"/>
            <a:ext cx="6857141" cy="2323371"/>
          </a:xfrm>
          <a:prstGeom prst="rect">
            <a:avLst/>
          </a:prstGeom>
        </p:spPr>
        <p:txBody>
          <a:bodyPr wrap="square" lIns="64008" tIns="32004" rIns="64008" bIns="32004">
            <a:spAutoFit/>
          </a:bodyPr>
          <a:lstStyle/>
          <a:p>
            <a:pPr>
              <a:lnSpc>
                <a:spcPts val="2240"/>
              </a:lnSpc>
            </a:pPr>
            <a:r>
              <a:rPr lang="en-US" sz="1900" dirty="0">
                <a:latin typeface="Tw Cen MT"/>
                <a:cs typeface="Tw Cen MT"/>
              </a:rPr>
              <a:t>Media organizations will grow their audiences by simultaneously building broader reach and deeper communities. People today are less tied to formal institutions, and they increasingly affiliate with decentralized networks of individuals and groups. To this end, TMC members can not only better reach global audiences by working together, but also engage those audiences in more efficient and valuable ways, which tap their full potential as producers, community builders and agents of social change.</a:t>
            </a:r>
          </a:p>
        </p:txBody>
      </p:sp>
      <p:sp>
        <p:nvSpPr>
          <p:cNvPr id="33" name="Right Triangle 32"/>
          <p:cNvSpPr/>
          <p:nvPr/>
        </p:nvSpPr>
        <p:spPr>
          <a:xfrm rot="5400000">
            <a:off x="4856780" y="2600101"/>
            <a:ext cx="1299698" cy="1155287"/>
          </a:xfrm>
          <a:prstGeom prst="rtTriangle">
            <a:avLst/>
          </a:prstGeom>
          <a:solidFill>
            <a:srgbClr val="77933C"/>
          </a:solidFill>
          <a:ln>
            <a:noFill/>
          </a:ln>
          <a:effectLst/>
        </p:spPr>
        <p:style>
          <a:lnRef idx="1">
            <a:schemeClr val="accent1"/>
          </a:lnRef>
          <a:fillRef idx="3">
            <a:schemeClr val="accent1"/>
          </a:fillRef>
          <a:effectRef idx="2">
            <a:schemeClr val="accent1"/>
          </a:effectRef>
          <a:fontRef idx="minor">
            <a:schemeClr val="lt1"/>
          </a:fontRef>
        </p:style>
        <p:txBody>
          <a:bodyPr lIns="64008" tIns="32004" rIns="64008" bIns="32004" rtlCol="0" anchor="ctr"/>
          <a:lstStyle/>
          <a:p>
            <a:pPr algn="ctr"/>
            <a:endParaRPr lang="en-US" dirty="0"/>
          </a:p>
        </p:txBody>
      </p:sp>
      <p:sp>
        <p:nvSpPr>
          <p:cNvPr id="35" name="Right Triangle 34"/>
          <p:cNvSpPr/>
          <p:nvPr/>
        </p:nvSpPr>
        <p:spPr>
          <a:xfrm>
            <a:off x="4928985" y="982350"/>
            <a:ext cx="1155287" cy="1299698"/>
          </a:xfrm>
          <a:prstGeom prst="rtTriangle">
            <a:avLst/>
          </a:prstGeom>
          <a:solidFill>
            <a:srgbClr val="77933C"/>
          </a:solidFill>
          <a:ln>
            <a:noFill/>
          </a:ln>
          <a:effectLst/>
        </p:spPr>
        <p:style>
          <a:lnRef idx="1">
            <a:schemeClr val="accent1"/>
          </a:lnRef>
          <a:fillRef idx="3">
            <a:schemeClr val="accent1"/>
          </a:fillRef>
          <a:effectRef idx="2">
            <a:schemeClr val="accent1"/>
          </a:effectRef>
          <a:fontRef idx="minor">
            <a:schemeClr val="lt1"/>
          </a:fontRef>
        </p:style>
        <p:txBody>
          <a:bodyPr lIns="64008" tIns="32004" rIns="64008" bIns="32004" rtlCol="0" anchor="ctr"/>
          <a:lstStyle/>
          <a:p>
            <a:pPr algn="ctr"/>
            <a:endParaRPr lang="en-US" dirty="0"/>
          </a:p>
        </p:txBody>
      </p:sp>
      <p:sp>
        <p:nvSpPr>
          <p:cNvPr id="37" name="Right Triangle 36"/>
          <p:cNvSpPr/>
          <p:nvPr/>
        </p:nvSpPr>
        <p:spPr>
          <a:xfrm rot="16200000">
            <a:off x="3483656" y="1054555"/>
            <a:ext cx="1299698" cy="1155287"/>
          </a:xfrm>
          <a:prstGeom prst="rtTriangle">
            <a:avLst/>
          </a:prstGeom>
          <a:solidFill>
            <a:srgbClr val="77933C"/>
          </a:solidFill>
          <a:ln>
            <a:noFill/>
          </a:ln>
          <a:effectLst/>
        </p:spPr>
        <p:style>
          <a:lnRef idx="1">
            <a:schemeClr val="accent1"/>
          </a:lnRef>
          <a:fillRef idx="3">
            <a:schemeClr val="accent1"/>
          </a:fillRef>
          <a:effectRef idx="2">
            <a:schemeClr val="accent1"/>
          </a:effectRef>
          <a:fontRef idx="minor">
            <a:schemeClr val="lt1"/>
          </a:fontRef>
        </p:style>
        <p:txBody>
          <a:bodyPr lIns="64008" tIns="32004" rIns="64008" bIns="32004" rtlCol="0" anchor="ctr"/>
          <a:lstStyle/>
          <a:p>
            <a:pPr algn="ctr"/>
            <a:endParaRPr lang="en-US" dirty="0"/>
          </a:p>
        </p:txBody>
      </p:sp>
      <p:sp>
        <p:nvSpPr>
          <p:cNvPr id="39" name="Right Triangle 38"/>
          <p:cNvSpPr/>
          <p:nvPr/>
        </p:nvSpPr>
        <p:spPr>
          <a:xfrm rot="10800000">
            <a:off x="3555862" y="2527894"/>
            <a:ext cx="1155287" cy="1299698"/>
          </a:xfrm>
          <a:prstGeom prst="rtTriangle">
            <a:avLst/>
          </a:prstGeom>
          <a:solidFill>
            <a:srgbClr val="77933C"/>
          </a:solidFill>
          <a:ln>
            <a:noFill/>
          </a:ln>
          <a:effectLst/>
        </p:spPr>
        <p:style>
          <a:lnRef idx="1">
            <a:schemeClr val="accent1"/>
          </a:lnRef>
          <a:fillRef idx="3">
            <a:schemeClr val="accent1"/>
          </a:fillRef>
          <a:effectRef idx="2">
            <a:schemeClr val="accent1"/>
          </a:effectRef>
          <a:fontRef idx="minor">
            <a:schemeClr val="lt1"/>
          </a:fontRef>
        </p:style>
        <p:txBody>
          <a:bodyPr lIns="64008" tIns="32004" rIns="64008" bIns="32004" rtlCol="0" anchor="ctr"/>
          <a:lstStyle/>
          <a:p>
            <a:pPr algn="ctr"/>
            <a:endParaRPr lang="en-US" dirty="0"/>
          </a:p>
        </p:txBody>
      </p:sp>
      <p:sp>
        <p:nvSpPr>
          <p:cNvPr id="34" name="Oval 33"/>
          <p:cNvSpPr>
            <a:spLocks/>
          </p:cNvSpPr>
          <p:nvPr/>
        </p:nvSpPr>
        <p:spPr bwMode="auto">
          <a:xfrm>
            <a:off x="4813413" y="2347340"/>
            <a:ext cx="792480" cy="891540"/>
          </a:xfrm>
          <a:prstGeom prst="ellipse">
            <a:avLst/>
          </a:prstGeom>
          <a:noFill/>
          <a:ln w="12700" cap="flat" cmpd="sng" algn="ctr">
            <a:no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defTabSz="640080" fontAlgn="base">
              <a:lnSpc>
                <a:spcPts val="5040"/>
              </a:lnSpc>
              <a:spcBef>
                <a:spcPct val="0"/>
              </a:spcBef>
              <a:spcAft>
                <a:spcPct val="0"/>
              </a:spcAft>
            </a:pPr>
            <a:r>
              <a:rPr lang="en-US" sz="3800" dirty="0">
                <a:solidFill>
                  <a:srgbClr val="FFFFFF"/>
                </a:solidFill>
                <a:latin typeface="Tw Cen MT Condensed Extra Bold"/>
                <a:ea typeface="ヒラギノ角ゴ ProN W3" pitchFamily="-65" charset="-128"/>
                <a:cs typeface="Tw Cen MT Condensed Extra Bold"/>
                <a:sym typeface="Arial" pitchFamily="-65" charset="0"/>
              </a:rPr>
              <a:t>II</a:t>
            </a:r>
            <a:endParaRPr lang="en-US" sz="3800" dirty="0">
              <a:solidFill>
                <a:srgbClr val="FFFFFF"/>
              </a:solidFill>
              <a:latin typeface="Tw Cen MT Condensed Extra Bold"/>
              <a:ea typeface="ヒラギノ角ゴ ProN W3" pitchFamily="-65" charset="-128"/>
              <a:cs typeface="Tw Cen MT Condensed Extra Bold"/>
              <a:sym typeface="Arial" pitchFamily="-65" charset="0"/>
            </a:endParaRPr>
          </a:p>
        </p:txBody>
      </p:sp>
      <p:sp>
        <p:nvSpPr>
          <p:cNvPr id="36" name="Oval 35"/>
          <p:cNvSpPr>
            <a:spLocks/>
          </p:cNvSpPr>
          <p:nvPr/>
        </p:nvSpPr>
        <p:spPr bwMode="auto">
          <a:xfrm>
            <a:off x="4812524" y="1457454"/>
            <a:ext cx="792480" cy="891540"/>
          </a:xfrm>
          <a:prstGeom prst="ellipse">
            <a:avLst/>
          </a:prstGeom>
          <a:noFill/>
          <a:ln w="12700" cap="flat" cmpd="sng" algn="ctr">
            <a:no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defTabSz="640080" fontAlgn="base">
              <a:lnSpc>
                <a:spcPts val="5040"/>
              </a:lnSpc>
              <a:spcBef>
                <a:spcPct val="0"/>
              </a:spcBef>
              <a:spcAft>
                <a:spcPct val="0"/>
              </a:spcAft>
            </a:pPr>
            <a:r>
              <a:rPr lang="en-US" sz="3800" dirty="0">
                <a:solidFill>
                  <a:srgbClr val="FFFFFF"/>
                </a:solidFill>
                <a:latin typeface="Tw Cen MT Condensed Extra Bold"/>
                <a:ea typeface="ヒラギノ角ゴ ProN W3" pitchFamily="-65" charset="-128"/>
                <a:cs typeface="Tw Cen MT Condensed Extra Bold"/>
                <a:sym typeface="Arial" pitchFamily="-65" charset="0"/>
              </a:rPr>
              <a:t>I</a:t>
            </a:r>
            <a:endParaRPr lang="en-US" sz="3800" dirty="0">
              <a:solidFill>
                <a:srgbClr val="FFFFFF"/>
              </a:solidFill>
              <a:latin typeface="Tw Cen MT Condensed Extra Bold"/>
              <a:ea typeface="ヒラギノ角ゴ ProN W3" pitchFamily="-65" charset="-128"/>
              <a:cs typeface="Tw Cen MT Condensed Extra Bold"/>
              <a:sym typeface="Arial" pitchFamily="-65" charset="0"/>
            </a:endParaRPr>
          </a:p>
        </p:txBody>
      </p:sp>
      <p:sp>
        <p:nvSpPr>
          <p:cNvPr id="38" name="Oval 37"/>
          <p:cNvSpPr>
            <a:spLocks/>
          </p:cNvSpPr>
          <p:nvPr/>
        </p:nvSpPr>
        <p:spPr bwMode="auto">
          <a:xfrm>
            <a:off x="4035940" y="1457454"/>
            <a:ext cx="792480" cy="891540"/>
          </a:xfrm>
          <a:prstGeom prst="ellipse">
            <a:avLst/>
          </a:prstGeom>
          <a:noFill/>
          <a:ln w="12700" cap="flat" cmpd="sng" algn="ctr">
            <a:no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defTabSz="640080" fontAlgn="base">
              <a:lnSpc>
                <a:spcPts val="5040"/>
              </a:lnSpc>
              <a:spcBef>
                <a:spcPct val="0"/>
              </a:spcBef>
              <a:spcAft>
                <a:spcPct val="0"/>
              </a:spcAft>
            </a:pPr>
            <a:r>
              <a:rPr lang="en-US" sz="3800" dirty="0">
                <a:solidFill>
                  <a:srgbClr val="FFFFFF"/>
                </a:solidFill>
                <a:latin typeface="Tw Cen MT Condensed Extra Bold"/>
                <a:ea typeface="ヒラギノ角ゴ ProN W3" pitchFamily="-65" charset="-128"/>
                <a:cs typeface="Tw Cen MT Condensed Extra Bold"/>
                <a:sym typeface="Arial" pitchFamily="-65" charset="0"/>
              </a:rPr>
              <a:t>IV</a:t>
            </a:r>
            <a:endParaRPr lang="en-US" sz="3800" dirty="0">
              <a:solidFill>
                <a:srgbClr val="FFFFFF"/>
              </a:solidFill>
              <a:latin typeface="Tw Cen MT Condensed Extra Bold"/>
              <a:ea typeface="ヒラギノ角ゴ ProN W3" pitchFamily="-65" charset="-128"/>
              <a:cs typeface="Tw Cen MT Condensed Extra Bold"/>
              <a:sym typeface="Arial" pitchFamily="-65" charset="0"/>
            </a:endParaRPr>
          </a:p>
        </p:txBody>
      </p:sp>
      <p:sp>
        <p:nvSpPr>
          <p:cNvPr id="40" name="Oval 39"/>
          <p:cNvSpPr>
            <a:spLocks/>
          </p:cNvSpPr>
          <p:nvPr/>
        </p:nvSpPr>
        <p:spPr bwMode="auto">
          <a:xfrm>
            <a:off x="4014773" y="2347340"/>
            <a:ext cx="792480" cy="891540"/>
          </a:xfrm>
          <a:prstGeom prst="ellipse">
            <a:avLst/>
          </a:prstGeom>
          <a:noFill/>
          <a:ln w="12700" cap="flat" cmpd="sng" algn="ctr">
            <a:no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defTabSz="640080" fontAlgn="base">
              <a:lnSpc>
                <a:spcPts val="5040"/>
              </a:lnSpc>
              <a:spcBef>
                <a:spcPct val="0"/>
              </a:spcBef>
              <a:spcAft>
                <a:spcPct val="0"/>
              </a:spcAft>
            </a:pPr>
            <a:r>
              <a:rPr lang="en-US" sz="3800" dirty="0">
                <a:solidFill>
                  <a:srgbClr val="FFFFFF"/>
                </a:solidFill>
                <a:latin typeface="Tw Cen MT Condensed Extra Bold"/>
                <a:ea typeface="ヒラギノ角ゴ ProN W3" pitchFamily="-65" charset="-128"/>
                <a:cs typeface="Tw Cen MT Condensed Extra Bold"/>
                <a:sym typeface="Arial" pitchFamily="-65" charset="0"/>
              </a:rPr>
              <a:t>III</a:t>
            </a:r>
            <a:endParaRPr lang="en-US" sz="3800" dirty="0">
              <a:solidFill>
                <a:srgbClr val="FFFFFF"/>
              </a:solidFill>
              <a:latin typeface="Tw Cen MT Condensed Extra Bold"/>
              <a:ea typeface="ヒラギノ角ゴ ProN W3" pitchFamily="-65" charset="-128"/>
              <a:cs typeface="Tw Cen MT Condensed Extra Bold"/>
              <a:sym typeface="Arial" pitchFamily="-65" charset="0"/>
            </a:endParaRPr>
          </a:p>
        </p:txBody>
      </p:sp>
      <p:sp>
        <p:nvSpPr>
          <p:cNvPr id="10" name="Rectangle 20"/>
          <p:cNvSpPr>
            <a:spLocks/>
          </p:cNvSpPr>
          <p:nvPr/>
        </p:nvSpPr>
        <p:spPr bwMode="auto">
          <a:xfrm>
            <a:off x="434770" y="300991"/>
            <a:ext cx="8370786" cy="372109"/>
          </a:xfrm>
          <a:prstGeom prst="rect">
            <a:avLst/>
          </a:prstGeom>
          <a:noFill/>
          <a:ln w="12700">
            <a:noFill/>
            <a:miter lim="800000"/>
            <a:headEnd/>
            <a:tailEnd/>
          </a:ln>
        </p:spPr>
        <p:txBody>
          <a:bodyPr lIns="0" tIns="0" rIns="28447" bIns="0">
            <a:prstTxWarp prst="textNoShape">
              <a:avLst/>
            </a:prstTxWarp>
          </a:bodyPr>
          <a:lstStyle/>
          <a:p>
            <a:pPr marL="27782">
              <a:lnSpc>
                <a:spcPct val="85000"/>
              </a:lnSpc>
              <a:spcBef>
                <a:spcPts val="280"/>
              </a:spcBef>
            </a:pPr>
            <a:r>
              <a:rPr lang="en-US" sz="2800" b="1" dirty="0">
                <a:solidFill>
                  <a:srgbClr val="000000"/>
                </a:solidFill>
                <a:latin typeface="Tw Cen MT" pitchFamily="-65" charset="-18"/>
                <a:ea typeface="Arial" pitchFamily="-65" charset="0"/>
                <a:cs typeface="Arial" pitchFamily="-65" charset="0"/>
              </a:rPr>
              <a:t>Four Recommendations</a:t>
            </a:r>
            <a:r>
              <a:rPr lang="en-US" sz="2800" b="1" dirty="0" smtClean="0">
                <a:solidFill>
                  <a:srgbClr val="000000"/>
                </a:solidFill>
                <a:latin typeface="Tw Cen MT" pitchFamily="-65" charset="-18"/>
                <a:ea typeface="Arial" pitchFamily="-65" charset="0"/>
                <a:cs typeface="Arial" pitchFamily="-65" charset="0"/>
              </a:rPr>
              <a:t> </a:t>
            </a:r>
            <a:r>
              <a:rPr lang="en-US" sz="2800" dirty="0" smtClean="0">
                <a:solidFill>
                  <a:srgbClr val="A6A6A6"/>
                </a:solidFill>
                <a:latin typeface="Tw Cen MT" pitchFamily="-65" charset="-18"/>
                <a:ea typeface="Arial" pitchFamily="-65" charset="0"/>
                <a:cs typeface="Arial" pitchFamily="-65" charset="0"/>
              </a:rPr>
              <a:t>for a new strategic intent</a:t>
            </a:r>
            <a:endParaRPr lang="en-US" sz="2800" dirty="0">
              <a:solidFill>
                <a:srgbClr val="A6A6A6"/>
              </a:solidFill>
              <a:latin typeface="Tw Cen MT" pitchFamily="-65" charset="-18"/>
              <a:ea typeface="Arial" pitchFamily="-65" charset="0"/>
              <a:cs typeface="Arial" pitchFamily="-65" charset="0"/>
            </a:endParaRPr>
          </a:p>
        </p:txBody>
      </p:sp>
      <p:sp>
        <p:nvSpPr>
          <p:cNvPr id="11" name="Rectangle 13"/>
          <p:cNvSpPr>
            <a:spLocks/>
          </p:cNvSpPr>
          <p:nvPr/>
        </p:nvSpPr>
        <p:spPr bwMode="auto">
          <a:xfrm>
            <a:off x="5674678" y="886055"/>
            <a:ext cx="3308973" cy="410049"/>
          </a:xfrm>
          <a:prstGeom prst="rect">
            <a:avLst/>
          </a:prstGeom>
          <a:noFill/>
          <a:ln w="12700">
            <a:noFill/>
            <a:miter lim="800000"/>
            <a:headEnd/>
            <a:tailEnd/>
          </a:ln>
        </p:spPr>
        <p:txBody>
          <a:bodyPr lIns="0" tIns="0" rIns="28447" bIns="0">
            <a:prstTxWarp prst="textNoShape">
              <a:avLst/>
            </a:prstTxWarp>
          </a:bodyPr>
          <a:lstStyle/>
          <a:p>
            <a:pPr marL="27782">
              <a:lnSpc>
                <a:spcPct val="85000"/>
              </a:lnSpc>
              <a:spcBef>
                <a:spcPts val="280"/>
              </a:spcBef>
              <a:tabLst>
                <a:tab pos="118904" algn="l"/>
                <a:tab pos="201137" algn="l"/>
                <a:tab pos="278924" algn="l"/>
              </a:tabLst>
            </a:pPr>
            <a:r>
              <a:rPr lang="en-US" sz="2100" b="1" dirty="0">
                <a:solidFill>
                  <a:srgbClr val="FF6600"/>
                </a:solidFill>
                <a:latin typeface="Tw Cen MT Condensed"/>
                <a:ea typeface="Arial" pitchFamily="-65" charset="0"/>
                <a:cs typeface="Tw Cen MT Condensed"/>
              </a:rPr>
              <a:t>CHANGE INTERNALLY</a:t>
            </a:r>
            <a:endParaRPr lang="en-US" sz="2100" dirty="0">
              <a:solidFill>
                <a:srgbClr val="FF6600"/>
              </a:solidFill>
              <a:latin typeface="Tw Cen MT Condensed"/>
              <a:ea typeface="Arial" pitchFamily="-65" charset="0"/>
              <a:cs typeface="Tw Cen MT Condensed"/>
            </a:endParaRPr>
          </a:p>
        </p:txBody>
      </p:sp>
      <p:sp>
        <p:nvSpPr>
          <p:cNvPr id="12" name="Rectangle 11"/>
          <p:cNvSpPr/>
          <p:nvPr/>
        </p:nvSpPr>
        <p:spPr>
          <a:xfrm>
            <a:off x="6279155" y="1263943"/>
            <a:ext cx="2538381" cy="5241691"/>
          </a:xfrm>
          <a:prstGeom prst="rect">
            <a:avLst/>
          </a:prstGeom>
        </p:spPr>
        <p:txBody>
          <a:bodyPr wrap="square" lIns="64008" tIns="32004" rIns="64008" bIns="32004">
            <a:spAutoFit/>
          </a:bodyPr>
          <a:lstStyle/>
          <a:p>
            <a:pPr>
              <a:lnSpc>
                <a:spcPts val="2240"/>
              </a:lnSpc>
            </a:pPr>
            <a:r>
              <a:rPr lang="en-US" sz="2200" b="1" i="1" dirty="0">
                <a:latin typeface="Tw Cen MT"/>
                <a:cs typeface="Tw Cen MT"/>
              </a:rPr>
              <a:t>New models will</a:t>
            </a:r>
            <a:r>
              <a:rPr lang="en-US" sz="2200" b="1" i="1" dirty="0" smtClean="0">
                <a:latin typeface="Tw Cen MT"/>
                <a:cs typeface="Tw Cen MT"/>
              </a:rPr>
              <a:t> </a:t>
            </a:r>
            <a:br>
              <a:rPr lang="en-US" sz="2200" b="1" i="1" dirty="0" smtClean="0">
                <a:latin typeface="Tw Cen MT"/>
                <a:cs typeface="Tw Cen MT"/>
              </a:rPr>
            </a:br>
            <a:r>
              <a:rPr lang="en-US" sz="2200" b="1" i="1" dirty="0" smtClean="0">
                <a:latin typeface="Tw Cen MT"/>
                <a:cs typeface="Tw Cen MT"/>
              </a:rPr>
              <a:t>most </a:t>
            </a:r>
            <a:r>
              <a:rPr lang="en-US" sz="2200" b="1" i="1" dirty="0">
                <a:latin typeface="Tw Cen MT"/>
                <a:cs typeface="Tw Cen MT"/>
              </a:rPr>
              <a:t>likely come from new players.</a:t>
            </a:r>
            <a:r>
              <a:rPr lang="en-US" sz="2200" b="1" dirty="0">
                <a:latin typeface="Tw Cen MT"/>
                <a:cs typeface="Tw Cen MT"/>
              </a:rPr>
              <a:t> </a:t>
            </a:r>
            <a:endParaRPr lang="en-US" sz="2200" b="1" dirty="0">
              <a:latin typeface="Tw Cen MT"/>
              <a:cs typeface="Tw Cen MT"/>
            </a:endParaRPr>
          </a:p>
          <a:p>
            <a:endParaRPr lang="en-US" sz="1200" dirty="0" smtClean="0">
              <a:latin typeface="Tw Cen MT"/>
              <a:cs typeface="Tw Cen MT"/>
            </a:endParaRPr>
          </a:p>
          <a:p>
            <a:pPr>
              <a:lnSpc>
                <a:spcPts val="2660"/>
              </a:lnSpc>
            </a:pPr>
            <a:r>
              <a:rPr lang="en-US" sz="1900" dirty="0">
                <a:latin typeface="Tw Cen MT"/>
                <a:cs typeface="Tw Cen MT"/>
              </a:rPr>
              <a:t>The first and deepest change TMC could make is to redesign its membership to more actively include the emerging field of technologists, entrepreneurs and independent media makers, thus amplifying the power of its</a:t>
            </a:r>
            <a:r>
              <a:rPr lang="en-US" sz="1900" dirty="0" smtClean="0">
                <a:latin typeface="Tw Cen MT"/>
                <a:cs typeface="Tw Cen MT"/>
              </a:rPr>
              <a:t> </a:t>
            </a:r>
            <a:br>
              <a:rPr lang="en-US" sz="1900" dirty="0" smtClean="0">
                <a:latin typeface="Tw Cen MT"/>
                <a:cs typeface="Tw Cen MT"/>
              </a:rPr>
            </a:br>
            <a:r>
              <a:rPr lang="en-US" sz="1900" dirty="0" smtClean="0">
                <a:latin typeface="Tw Cen MT"/>
                <a:cs typeface="Tw Cen MT"/>
              </a:rPr>
              <a:t>current </a:t>
            </a:r>
            <a:r>
              <a:rPr lang="en-US" sz="1900" dirty="0">
                <a:latin typeface="Tw Cen MT"/>
                <a:cs typeface="Tw Cen MT"/>
              </a:rPr>
              <a:t>members.</a:t>
            </a:r>
            <a:endParaRPr lang="en-US" sz="1900" dirty="0">
              <a:latin typeface="Tw Cen MT"/>
              <a:cs typeface="Tw Cen MT"/>
            </a:endParaRPr>
          </a:p>
        </p:txBody>
      </p:sp>
      <p:sp>
        <p:nvSpPr>
          <p:cNvPr id="14" name="Rectangle 13"/>
          <p:cNvSpPr>
            <a:spLocks/>
          </p:cNvSpPr>
          <p:nvPr/>
        </p:nvSpPr>
        <p:spPr bwMode="auto">
          <a:xfrm>
            <a:off x="5650718" y="3517105"/>
            <a:ext cx="3308973" cy="410049"/>
          </a:xfrm>
          <a:prstGeom prst="rect">
            <a:avLst/>
          </a:prstGeom>
          <a:noFill/>
          <a:ln w="12700">
            <a:noFill/>
            <a:miter lim="800000"/>
            <a:headEnd/>
            <a:tailEnd/>
          </a:ln>
        </p:spPr>
        <p:txBody>
          <a:bodyPr lIns="0" tIns="0" rIns="28447" bIns="0">
            <a:prstTxWarp prst="textNoShape">
              <a:avLst/>
            </a:prstTxWarp>
          </a:bodyPr>
          <a:lstStyle/>
          <a:p>
            <a:pPr marL="27782">
              <a:lnSpc>
                <a:spcPct val="85000"/>
              </a:lnSpc>
              <a:spcBef>
                <a:spcPts val="280"/>
              </a:spcBef>
              <a:tabLst>
                <a:tab pos="118904" algn="l"/>
                <a:tab pos="201137" algn="l"/>
                <a:tab pos="278924" algn="l"/>
              </a:tabLst>
            </a:pPr>
            <a:r>
              <a:rPr lang="en-US" sz="2100" b="1" dirty="0">
                <a:solidFill>
                  <a:srgbClr val="FF6600"/>
                </a:solidFill>
                <a:latin typeface="Tw Cen MT Condensed"/>
                <a:ea typeface="Arial" pitchFamily="-65" charset="0"/>
                <a:cs typeface="Tw Cen MT Condensed"/>
              </a:rPr>
              <a:t>INCREASE EXPERIMENTATION</a:t>
            </a:r>
            <a:endParaRPr lang="en-US" sz="2100" dirty="0">
              <a:solidFill>
                <a:srgbClr val="FF6600"/>
              </a:solidFill>
              <a:latin typeface="Tw Cen MT Condensed"/>
              <a:ea typeface="Arial" pitchFamily="-65" charset="0"/>
              <a:cs typeface="Tw Cen MT Condensed"/>
            </a:endParaRPr>
          </a:p>
        </p:txBody>
      </p:sp>
      <p:sp>
        <p:nvSpPr>
          <p:cNvPr id="15" name="Rectangle 14"/>
          <p:cNvSpPr/>
          <p:nvPr/>
        </p:nvSpPr>
        <p:spPr>
          <a:xfrm>
            <a:off x="3751773" y="3989415"/>
            <a:ext cx="5327027" cy="2310120"/>
          </a:xfrm>
          <a:prstGeom prst="rect">
            <a:avLst/>
          </a:prstGeom>
        </p:spPr>
        <p:txBody>
          <a:bodyPr wrap="square" lIns="64008" tIns="32004" rIns="64008" bIns="32004">
            <a:spAutoFit/>
          </a:bodyPr>
          <a:lstStyle/>
          <a:p>
            <a:r>
              <a:rPr lang="en-US" sz="2200" b="1" i="1" dirty="0">
                <a:latin typeface="Tw Cen MT"/>
                <a:cs typeface="Tw Cen MT"/>
              </a:rPr>
              <a:t>Greater experimentation will win.</a:t>
            </a:r>
            <a:r>
              <a:rPr lang="en-US" sz="2200" b="1" dirty="0">
                <a:latin typeface="Tw Cen MT"/>
                <a:cs typeface="Tw Cen MT"/>
              </a:rPr>
              <a:t> </a:t>
            </a:r>
          </a:p>
          <a:p>
            <a:endParaRPr lang="en-US" sz="1200" dirty="0" smtClean="0">
              <a:latin typeface="Tw Cen MT"/>
              <a:cs typeface="Tw Cen MT"/>
            </a:endParaRPr>
          </a:p>
          <a:p>
            <a:pPr>
              <a:lnSpc>
                <a:spcPts val="2660"/>
              </a:lnSpc>
            </a:pPr>
            <a:r>
              <a:rPr lang="en-US" sz="1900" dirty="0">
                <a:latin typeface="Tw Cen MT"/>
                <a:cs typeface="Tw Cen MT"/>
              </a:rPr>
              <a:t>TMC can increase the capacity of its members to innovate with new technology, journalistic practices and business models. </a:t>
            </a:r>
            <a:r>
              <a:rPr lang="en-US" sz="1900" dirty="0">
                <a:latin typeface="Tw Cen MT"/>
                <a:cs typeface="Tw Cen MT"/>
              </a:rPr>
              <a:t>Beginning with a broader membership, TMC can systematically increase experimentation in the independent media</a:t>
            </a:r>
            <a:r>
              <a:rPr lang="en-US" sz="1900" dirty="0" smtClean="0">
                <a:latin typeface="Tw Cen MT"/>
                <a:cs typeface="Tw Cen MT"/>
              </a:rPr>
              <a:t> field</a:t>
            </a:r>
            <a:r>
              <a:rPr lang="en-US" sz="1900" dirty="0">
                <a:latin typeface="Tw Cen MT"/>
                <a:cs typeface="Tw Cen MT"/>
              </a:rPr>
              <a:t>.</a:t>
            </a:r>
            <a:endParaRPr lang="en-US" sz="1900" dirty="0">
              <a:latin typeface="Tw Cen MT"/>
              <a:cs typeface="Tw Cen MT"/>
            </a:endParaRPr>
          </a:p>
        </p:txBody>
      </p:sp>
      <p:sp>
        <p:nvSpPr>
          <p:cNvPr id="16" name="Rectangle 13"/>
          <p:cNvSpPr>
            <a:spLocks/>
          </p:cNvSpPr>
          <p:nvPr/>
        </p:nvSpPr>
        <p:spPr bwMode="auto">
          <a:xfrm>
            <a:off x="273752" y="3567895"/>
            <a:ext cx="4470808" cy="410049"/>
          </a:xfrm>
          <a:prstGeom prst="rect">
            <a:avLst/>
          </a:prstGeom>
          <a:noFill/>
          <a:ln w="12700">
            <a:noFill/>
            <a:miter lim="800000"/>
            <a:headEnd/>
            <a:tailEnd/>
          </a:ln>
        </p:spPr>
        <p:txBody>
          <a:bodyPr lIns="0" tIns="0" rIns="28447" bIns="0">
            <a:prstTxWarp prst="textNoShape">
              <a:avLst/>
            </a:prstTxWarp>
          </a:bodyPr>
          <a:lstStyle/>
          <a:p>
            <a:pPr marL="27782">
              <a:lnSpc>
                <a:spcPct val="85000"/>
              </a:lnSpc>
              <a:spcBef>
                <a:spcPts val="280"/>
              </a:spcBef>
              <a:tabLst>
                <a:tab pos="118904" algn="l"/>
                <a:tab pos="201137" algn="l"/>
                <a:tab pos="278924" algn="l"/>
              </a:tabLst>
            </a:pPr>
            <a:r>
              <a:rPr lang="en-US" sz="2100" b="1" dirty="0">
                <a:solidFill>
                  <a:srgbClr val="FF6600"/>
                </a:solidFill>
                <a:latin typeface="Tw Cen MT Condensed"/>
                <a:ea typeface="Arial" pitchFamily="-65" charset="0"/>
                <a:cs typeface="Tw Cen MT Condensed"/>
              </a:rPr>
              <a:t>LEVERAGE UNIQUE ROLE OF CONSORITUM</a:t>
            </a:r>
            <a:endParaRPr lang="en-US" sz="2100" dirty="0">
              <a:solidFill>
                <a:srgbClr val="FF6600"/>
              </a:solidFill>
              <a:latin typeface="Tw Cen MT Condensed"/>
              <a:ea typeface="Arial" pitchFamily="-65" charset="0"/>
              <a:cs typeface="Tw Cen MT Condensed"/>
            </a:endParaRPr>
          </a:p>
        </p:txBody>
      </p:sp>
      <p:sp>
        <p:nvSpPr>
          <p:cNvPr id="17" name="Rectangle 16"/>
          <p:cNvSpPr/>
          <p:nvPr/>
        </p:nvSpPr>
        <p:spPr>
          <a:xfrm>
            <a:off x="566550" y="4052903"/>
            <a:ext cx="6813344" cy="1963871"/>
          </a:xfrm>
          <a:prstGeom prst="rect">
            <a:avLst/>
          </a:prstGeom>
        </p:spPr>
        <p:txBody>
          <a:bodyPr wrap="square" lIns="64008" tIns="32004" rIns="64008" bIns="32004">
            <a:spAutoFit/>
          </a:bodyPr>
          <a:lstStyle/>
          <a:p>
            <a:r>
              <a:rPr lang="en-US" sz="2200" b="1" i="1" dirty="0">
                <a:latin typeface="Tw Cen MT"/>
                <a:cs typeface="Tw Cen MT"/>
              </a:rPr>
              <a:t>Standing together will be more valuable than working alone.</a:t>
            </a:r>
            <a:r>
              <a:rPr lang="en-US" sz="2200" b="1" dirty="0">
                <a:latin typeface="Tw Cen MT"/>
                <a:cs typeface="Tw Cen MT"/>
              </a:rPr>
              <a:t> </a:t>
            </a:r>
          </a:p>
          <a:p>
            <a:endParaRPr lang="en-US" sz="1200" dirty="0" smtClean="0">
              <a:latin typeface="Tw Cen MT"/>
              <a:cs typeface="Tw Cen MT"/>
            </a:endParaRPr>
          </a:p>
          <a:p>
            <a:pPr>
              <a:lnSpc>
                <a:spcPts val="2660"/>
              </a:lnSpc>
            </a:pPr>
            <a:r>
              <a:rPr lang="en-US" sz="1900" dirty="0">
                <a:latin typeface="Tw Cen MT"/>
                <a:cs typeface="Tw Cen MT"/>
              </a:rPr>
              <a:t>Since independent media will continue to grow more diverse and fragmented, TMC must actively leverage the collective power of its membership to negotiate deals, influence public policy and build journalism’ new ecosystem to benefit all members.</a:t>
            </a:r>
          </a:p>
        </p:txBody>
      </p:sp>
      <p:sp>
        <p:nvSpPr>
          <p:cNvPr id="18" name="Rectangle 13"/>
          <p:cNvSpPr>
            <a:spLocks/>
          </p:cNvSpPr>
          <p:nvPr/>
        </p:nvSpPr>
        <p:spPr bwMode="auto">
          <a:xfrm>
            <a:off x="273752" y="1169537"/>
            <a:ext cx="4020173" cy="410049"/>
          </a:xfrm>
          <a:prstGeom prst="rect">
            <a:avLst/>
          </a:prstGeom>
          <a:noFill/>
          <a:ln w="12700">
            <a:noFill/>
            <a:miter lim="800000"/>
            <a:headEnd/>
            <a:tailEnd/>
          </a:ln>
        </p:spPr>
        <p:txBody>
          <a:bodyPr lIns="0" tIns="0" rIns="28447" bIns="0">
            <a:prstTxWarp prst="textNoShape">
              <a:avLst/>
            </a:prstTxWarp>
          </a:bodyPr>
          <a:lstStyle/>
          <a:p>
            <a:pPr marL="27782">
              <a:lnSpc>
                <a:spcPct val="85000"/>
              </a:lnSpc>
              <a:spcBef>
                <a:spcPts val="280"/>
              </a:spcBef>
              <a:tabLst>
                <a:tab pos="118904" algn="l"/>
                <a:tab pos="201137" algn="l"/>
                <a:tab pos="278924" algn="l"/>
              </a:tabLst>
            </a:pPr>
            <a:r>
              <a:rPr lang="en-US" sz="2100" b="1" dirty="0">
                <a:solidFill>
                  <a:srgbClr val="FF6600"/>
                </a:solidFill>
                <a:latin typeface="Tw Cen MT Condensed"/>
                <a:ea typeface="Arial" pitchFamily="-65" charset="0"/>
                <a:cs typeface="Tw Cen MT Condensed"/>
              </a:rPr>
              <a:t>BUILDING AUDIENCES AS COMMUNITIES</a:t>
            </a:r>
            <a:endParaRPr lang="en-US" sz="2100" dirty="0">
              <a:solidFill>
                <a:srgbClr val="FF6600"/>
              </a:solidFill>
              <a:latin typeface="Tw Cen MT Condensed"/>
              <a:ea typeface="Arial" pitchFamily="-65" charset="0"/>
              <a:cs typeface="Tw Cen MT Condensed"/>
            </a:endParaRPr>
          </a:p>
        </p:txBody>
      </p:sp>
      <p:sp>
        <p:nvSpPr>
          <p:cNvPr id="19" name="Rectangle 18"/>
          <p:cNvSpPr/>
          <p:nvPr/>
        </p:nvSpPr>
        <p:spPr>
          <a:xfrm>
            <a:off x="291011" y="1559407"/>
            <a:ext cx="3456906" cy="2189574"/>
          </a:xfrm>
          <a:prstGeom prst="rect">
            <a:avLst/>
          </a:prstGeom>
        </p:spPr>
        <p:txBody>
          <a:bodyPr wrap="square" lIns="64008" tIns="32004" rIns="64008" bIns="32004">
            <a:spAutoFit/>
          </a:bodyPr>
          <a:lstStyle/>
          <a:p>
            <a:pPr>
              <a:lnSpc>
                <a:spcPts val="2240"/>
              </a:lnSpc>
            </a:pPr>
            <a:r>
              <a:rPr lang="en-US" sz="2200" b="1" i="1" dirty="0">
                <a:latin typeface="Tw Cen MT"/>
                <a:cs typeface="Tw Cen MT"/>
              </a:rPr>
              <a:t>Decentralized communities will create the greatest impact.</a:t>
            </a:r>
            <a:r>
              <a:rPr lang="en-US" sz="2200" b="1" dirty="0">
                <a:latin typeface="Tw Cen MT"/>
                <a:cs typeface="Tw Cen MT"/>
              </a:rPr>
              <a:t> </a:t>
            </a:r>
          </a:p>
          <a:p>
            <a:endParaRPr lang="en-US" sz="1200" dirty="0" smtClean="0">
              <a:latin typeface="Tw Cen MT"/>
              <a:cs typeface="Tw Cen MT"/>
            </a:endParaRPr>
          </a:p>
          <a:p>
            <a:pPr>
              <a:lnSpc>
                <a:spcPts val="2660"/>
              </a:lnSpc>
            </a:pPr>
            <a:r>
              <a:rPr lang="en-US" sz="1900" dirty="0">
                <a:latin typeface="Tw Cen MT"/>
                <a:cs typeface="Tw Cen MT"/>
              </a:rPr>
              <a:t>Media consumers have more power than ever before, and </a:t>
            </a:r>
            <a:br>
              <a:rPr lang="en-US" sz="1900" dirty="0">
                <a:latin typeface="Tw Cen MT"/>
                <a:cs typeface="Tw Cen MT"/>
              </a:rPr>
            </a:br>
            <a:r>
              <a:rPr lang="en-US" sz="1900" dirty="0">
                <a:latin typeface="Tw Cen MT"/>
                <a:cs typeface="Tw Cen MT"/>
              </a:rPr>
              <a:t>they will be attracted to the most user-focused media ventures.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1000"/>
                                        <p:tgtEl>
                                          <p:spTgt spid="35"/>
                                        </p:tgtEl>
                                      </p:cBhvr>
                                    </p:animEffect>
                                  </p:childTnLst>
                                </p:cTn>
                              </p:par>
                              <p:par>
                                <p:cTn id="8" presetID="1"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childTnLst>
                                  <p:subTnLst>
                                    <p:set>
                                      <p:cBhvr override="childStyle">
                                        <p:cTn dur="1" fill="hold" display="0" masterRel="nextClick" afterEffect="1"/>
                                        <p:tgtEl>
                                          <p:spTgt spid="11"/>
                                        </p:tgtEl>
                                        <p:attrNameLst>
                                          <p:attrName>style.visibility</p:attrName>
                                        </p:attrNameLst>
                                      </p:cBhvr>
                                      <p:to>
                                        <p:strVal val="hidden"/>
                                      </p:to>
                                    </p:set>
                                  </p:subTnLst>
                                </p:cTn>
                              </p:par>
                              <p:par>
                                <p:cTn id="10" presetID="1" presetClass="entr" presetSubtype="0" fill="hold" grpId="0" nodeType="withEffect">
                                  <p:stCondLst>
                                    <p:cond delay="0"/>
                                  </p:stCondLst>
                                  <p:childTnLst>
                                    <p:set>
                                      <p:cBhvr>
                                        <p:cTn id="11" dur="1" fill="hold">
                                          <p:stCondLst>
                                            <p:cond delay="0"/>
                                          </p:stCondLst>
                                        </p:cTn>
                                        <p:tgtEl>
                                          <p:spTgt spid="12"/>
                                        </p:tgtEl>
                                        <p:attrNameLst>
                                          <p:attrName>style.visibility</p:attrName>
                                        </p:attrNameLst>
                                      </p:cBhvr>
                                      <p:to>
                                        <p:strVal val="visible"/>
                                      </p:to>
                                    </p:set>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par>
                    <p:cTn id="12" fill="hold">
                      <p:stCondLst>
                        <p:cond delay="indefinite"/>
                      </p:stCondLst>
                      <p:childTnLst>
                        <p:par>
                          <p:cTn id="13" fill="hold">
                            <p:stCondLst>
                              <p:cond delay="0"/>
                            </p:stCondLst>
                            <p:childTnLst>
                              <p:par>
                                <p:cTn id="14" presetID="9" presetClass="emph" presetSubtype="0" grpId="1" nodeType="clickEffect">
                                  <p:stCondLst>
                                    <p:cond delay="0"/>
                                  </p:stCondLst>
                                  <p:childTnLst>
                                    <p:set>
                                      <p:cBhvr rctx="PPT">
                                        <p:cTn id="15" dur="indefinite"/>
                                        <p:tgtEl>
                                          <p:spTgt spid="35"/>
                                        </p:tgtEl>
                                        <p:attrNameLst>
                                          <p:attrName>style.opacity</p:attrName>
                                        </p:attrNameLst>
                                      </p:cBhvr>
                                      <p:to>
                                        <p:strVal val="0.5"/>
                                      </p:to>
                                    </p:set>
                                    <p:animEffect filter="image" prLst="opacity: 0.5">
                                      <p:cBhvr rctx="IE">
                                        <p:cTn id="16" dur="indefinite"/>
                                        <p:tgtEl>
                                          <p:spTgt spid="35"/>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1000"/>
                                        <p:tgtEl>
                                          <p:spTgt spid="33"/>
                                        </p:tgtEl>
                                      </p:cBhvr>
                                    </p:animEffect>
                                  </p:childTnLst>
                                </p:cTn>
                              </p:par>
                              <p:par>
                                <p:cTn id="20" presetID="1" presetClass="entr" presetSubtype="0"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childTnLst>
                                  <p:subTnLst>
                                    <p:set>
                                      <p:cBhvr override="childStyle">
                                        <p:cTn dur="1" fill="hold" display="0" masterRel="nextClick" afterEffect="1"/>
                                        <p:tgtEl>
                                          <p:spTgt spid="14"/>
                                        </p:tgtEl>
                                        <p:attrNameLst>
                                          <p:attrName>style.visibility</p:attrName>
                                        </p:attrNameLst>
                                      </p:cBhvr>
                                      <p:to>
                                        <p:strVal val="hidden"/>
                                      </p:to>
                                    </p:set>
                                  </p:subTnLst>
                                </p:cTn>
                              </p:par>
                              <p:par>
                                <p:cTn id="22" presetID="1" presetClass="entr" presetSubtype="0" fill="hold" grpId="0" nodeType="withEffect">
                                  <p:stCondLst>
                                    <p:cond delay="0"/>
                                  </p:stCondLst>
                                  <p:childTnLst>
                                    <p:set>
                                      <p:cBhvr>
                                        <p:cTn id="23" dur="1" fill="hold">
                                          <p:stCondLst>
                                            <p:cond delay="0"/>
                                          </p:stCondLst>
                                        </p:cTn>
                                        <p:tgtEl>
                                          <p:spTgt spid="15"/>
                                        </p:tgtEl>
                                        <p:attrNameLst>
                                          <p:attrName>style.visibility</p:attrName>
                                        </p:attrNameLst>
                                      </p:cBhvr>
                                      <p:to>
                                        <p:strVal val="visible"/>
                                      </p:to>
                                    </p:set>
                                  </p:childTnLst>
                                  <p:subTnLst>
                                    <p:set>
                                      <p:cBhvr override="childStyle">
                                        <p:cTn dur="1" fill="hold" display="0" masterRel="nextClick" afterEffect="1"/>
                                        <p:tgtEl>
                                          <p:spTgt spid="15"/>
                                        </p:tgtEl>
                                        <p:attrNameLst>
                                          <p:attrName>style.visibility</p:attrName>
                                        </p:attrNameLst>
                                      </p:cBhvr>
                                      <p:to>
                                        <p:strVal val="hidden"/>
                                      </p:to>
                                    </p:set>
                                  </p:subTnLst>
                                </p:cTn>
                              </p:par>
                            </p:childTnLst>
                          </p:cTn>
                        </p:par>
                      </p:childTnLst>
                    </p:cTn>
                  </p:par>
                  <p:par>
                    <p:cTn id="24" fill="hold">
                      <p:stCondLst>
                        <p:cond delay="indefinite"/>
                      </p:stCondLst>
                      <p:childTnLst>
                        <p:par>
                          <p:cTn id="25" fill="hold">
                            <p:stCondLst>
                              <p:cond delay="0"/>
                            </p:stCondLst>
                            <p:childTnLst>
                              <p:par>
                                <p:cTn id="26" presetID="9" presetClass="emph" presetSubtype="0" grpId="1" nodeType="clickEffect">
                                  <p:stCondLst>
                                    <p:cond delay="0"/>
                                  </p:stCondLst>
                                  <p:childTnLst>
                                    <p:set>
                                      <p:cBhvr rctx="PPT">
                                        <p:cTn id="27" dur="indefinite"/>
                                        <p:tgtEl>
                                          <p:spTgt spid="33"/>
                                        </p:tgtEl>
                                        <p:attrNameLst>
                                          <p:attrName>style.opacity</p:attrName>
                                        </p:attrNameLst>
                                      </p:cBhvr>
                                      <p:to>
                                        <p:strVal val="0.5"/>
                                      </p:to>
                                    </p:set>
                                    <p:animEffect filter="image" prLst="opacity: 0.5">
                                      <p:cBhvr rctx="IE">
                                        <p:cTn id="28" dur="indefinite"/>
                                        <p:tgtEl>
                                          <p:spTgt spid="3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9"/>
                                        </p:tgtEl>
                                        <p:attrNameLst>
                                          <p:attrName>style.visibility</p:attrName>
                                        </p:attrNameLst>
                                      </p:cBhvr>
                                      <p:to>
                                        <p:strVal val="visible"/>
                                      </p:to>
                                    </p:set>
                                    <p:animEffect transition="in" filter="fade">
                                      <p:cBhvr>
                                        <p:cTn id="31" dur="1000"/>
                                        <p:tgtEl>
                                          <p:spTgt spid="39"/>
                                        </p:tgtEl>
                                      </p:cBhvr>
                                    </p:animEffect>
                                  </p:childTnLst>
                                </p:cTn>
                              </p:par>
                              <p:par>
                                <p:cTn id="32" presetID="1" presetClass="entr" presetSubtype="0" fill="hold" grpId="0" nodeType="withEffect">
                                  <p:stCondLst>
                                    <p:cond delay="0"/>
                                  </p:stCondLst>
                                  <p:childTnLst>
                                    <p:set>
                                      <p:cBhvr>
                                        <p:cTn id="33" dur="1" fill="hold">
                                          <p:stCondLst>
                                            <p:cond delay="0"/>
                                          </p:stCondLst>
                                        </p:cTn>
                                        <p:tgtEl>
                                          <p:spTgt spid="16"/>
                                        </p:tgtEl>
                                        <p:attrNameLst>
                                          <p:attrName>style.visibility</p:attrName>
                                        </p:attrNameLst>
                                      </p:cBhvr>
                                      <p:to>
                                        <p:strVal val="visible"/>
                                      </p:to>
                                    </p:set>
                                  </p:childTnLst>
                                  <p:subTnLst>
                                    <p:set>
                                      <p:cBhvr override="childStyle">
                                        <p:cTn dur="1" fill="hold" display="0" masterRel="nextClick" afterEffect="1"/>
                                        <p:tgtEl>
                                          <p:spTgt spid="16"/>
                                        </p:tgtEl>
                                        <p:attrNameLst>
                                          <p:attrName>style.visibility</p:attrName>
                                        </p:attrNameLst>
                                      </p:cBhvr>
                                      <p:to>
                                        <p:strVal val="hidden"/>
                                      </p:to>
                                    </p:set>
                                  </p:subTnLst>
                                </p:cTn>
                              </p:par>
                              <p:par>
                                <p:cTn id="34" presetID="1" presetClass="entr" presetSubtype="0" fill="hold" grpId="0" nodeType="withEffect">
                                  <p:stCondLst>
                                    <p:cond delay="0"/>
                                  </p:stCondLst>
                                  <p:childTnLst>
                                    <p:set>
                                      <p:cBhvr>
                                        <p:cTn id="35" dur="1" fill="hold">
                                          <p:stCondLst>
                                            <p:cond delay="0"/>
                                          </p:stCondLst>
                                        </p:cTn>
                                        <p:tgtEl>
                                          <p:spTgt spid="17"/>
                                        </p:tgtEl>
                                        <p:attrNameLst>
                                          <p:attrName>style.visibility</p:attrName>
                                        </p:attrNameLst>
                                      </p:cBhvr>
                                      <p:to>
                                        <p:strVal val="visible"/>
                                      </p:to>
                                    </p:set>
                                  </p:childTnLst>
                                  <p:subTnLst>
                                    <p:set>
                                      <p:cBhvr override="childStyle">
                                        <p:cTn dur="1" fill="hold" display="0" masterRel="nextClick" afterEffect="1"/>
                                        <p:tgtEl>
                                          <p:spTgt spid="17"/>
                                        </p:tgtEl>
                                        <p:attrNameLst>
                                          <p:attrName>style.visibility</p:attrName>
                                        </p:attrNameLst>
                                      </p:cBhvr>
                                      <p:to>
                                        <p:strVal val="hidden"/>
                                      </p:to>
                                    </p:set>
                                  </p:subTnLst>
                                </p:cTn>
                              </p:par>
                            </p:childTnLst>
                          </p:cTn>
                        </p:par>
                      </p:childTnLst>
                    </p:cTn>
                  </p:par>
                  <p:par>
                    <p:cTn id="36" fill="hold">
                      <p:stCondLst>
                        <p:cond delay="indefinite"/>
                      </p:stCondLst>
                      <p:childTnLst>
                        <p:par>
                          <p:cTn id="37" fill="hold">
                            <p:stCondLst>
                              <p:cond delay="0"/>
                            </p:stCondLst>
                            <p:childTnLst>
                              <p:par>
                                <p:cTn id="38" presetID="9" presetClass="emph" presetSubtype="0" grpId="1" nodeType="clickEffect">
                                  <p:stCondLst>
                                    <p:cond delay="0"/>
                                  </p:stCondLst>
                                  <p:childTnLst>
                                    <p:set>
                                      <p:cBhvr rctx="PPT">
                                        <p:cTn id="39" dur="indefinite"/>
                                        <p:tgtEl>
                                          <p:spTgt spid="39"/>
                                        </p:tgtEl>
                                        <p:attrNameLst>
                                          <p:attrName>style.opacity</p:attrName>
                                        </p:attrNameLst>
                                      </p:cBhvr>
                                      <p:to>
                                        <p:strVal val="0.5"/>
                                      </p:to>
                                    </p:set>
                                    <p:animEffect filter="image" prLst="opacity: 0.5">
                                      <p:cBhvr rctx="IE">
                                        <p:cTn id="40" dur="indefinite"/>
                                        <p:tgtEl>
                                          <p:spTgt spid="39"/>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7"/>
                                        </p:tgtEl>
                                        <p:attrNameLst>
                                          <p:attrName>style.visibility</p:attrName>
                                        </p:attrNameLst>
                                      </p:cBhvr>
                                      <p:to>
                                        <p:strVal val="visible"/>
                                      </p:to>
                                    </p:set>
                                    <p:animEffect transition="in" filter="fade">
                                      <p:cBhvr>
                                        <p:cTn id="43" dur="1000"/>
                                        <p:tgtEl>
                                          <p:spTgt spid="37"/>
                                        </p:tgtEl>
                                      </p:cBhvr>
                                    </p:animEffect>
                                  </p:childTnLst>
                                </p:cTn>
                              </p:par>
                              <p:par>
                                <p:cTn id="44" presetID="1" presetClass="entr" presetSubtype="0" fill="hold" grpId="0" nodeType="withEffect">
                                  <p:stCondLst>
                                    <p:cond delay="0"/>
                                  </p:stCondLst>
                                  <p:childTnLst>
                                    <p:set>
                                      <p:cBhvr>
                                        <p:cTn id="45" dur="1" fill="hold">
                                          <p:stCondLst>
                                            <p:cond delay="0"/>
                                          </p:stCondLst>
                                        </p:cTn>
                                        <p:tgtEl>
                                          <p:spTgt spid="18"/>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19"/>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33" grpId="0" animBg="1"/>
      <p:bldP spid="33" grpId="1" animBg="1"/>
      <p:bldP spid="35" grpId="0" animBg="1"/>
      <p:bldP spid="35" grpId="1" animBg="1"/>
      <p:bldP spid="37" grpId="0" animBg="1"/>
      <p:bldP spid="39" grpId="0" animBg="1"/>
      <p:bldP spid="39" grpId="1" animBg="1"/>
      <p:bldP spid="11" grpId="0"/>
      <p:bldP spid="12" grpId="0"/>
      <p:bldP spid="14" grpId="0"/>
      <p:bldP spid="15" grpId="0"/>
      <p:bldP spid="16" grpId="0"/>
      <p:bldP spid="17" grpId="0"/>
      <p:bldP spid="18" grpId="0"/>
      <p:bldP spid="19" grpId="0"/>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 name="Rectangle 21"/>
          <p:cNvSpPr>
            <a:spLocks/>
          </p:cNvSpPr>
          <p:nvPr/>
        </p:nvSpPr>
        <p:spPr bwMode="auto">
          <a:xfrm>
            <a:off x="521465" y="494201"/>
            <a:ext cx="4398077" cy="776726"/>
          </a:xfrm>
          <a:prstGeom prst="rect">
            <a:avLst/>
          </a:prstGeom>
          <a:noFill/>
          <a:ln w="12700">
            <a:noFill/>
            <a:miter lim="800000"/>
            <a:headEnd/>
            <a:tailEnd/>
          </a:ln>
        </p:spPr>
        <p:txBody>
          <a:bodyPr lIns="0" tIns="27432" rIns="40639" bIns="0">
            <a:prstTxWarp prst="textNoShape">
              <a:avLst/>
            </a:prstTxWarp>
          </a:bodyPr>
          <a:lstStyle/>
          <a:p>
            <a:pPr marL="39688">
              <a:lnSpc>
                <a:spcPct val="85000"/>
              </a:lnSpc>
              <a:spcBef>
                <a:spcPts val="400"/>
              </a:spcBef>
            </a:pPr>
            <a:r>
              <a:rPr lang="en-US" sz="2200" b="1" dirty="0" smtClean="0">
                <a:solidFill>
                  <a:schemeClr val="accent1">
                    <a:lumMod val="50000"/>
                  </a:schemeClr>
                </a:solidFill>
                <a:latin typeface="Tw Cen MT" pitchFamily="-65" charset="-18"/>
                <a:ea typeface="Arial" pitchFamily="-65" charset="0"/>
                <a:cs typeface="Arial" pitchFamily="-65" charset="0"/>
              </a:rPr>
              <a:t>Adaptive Strategy </a:t>
            </a:r>
            <a:r>
              <a:rPr lang="en-US" sz="2200" b="1" dirty="0" smtClean="0">
                <a:solidFill>
                  <a:schemeClr val="accent1">
                    <a:lumMod val="50000"/>
                  </a:schemeClr>
                </a:solidFill>
                <a:latin typeface="Tw Cen MT" pitchFamily="-65" charset="-18"/>
                <a:ea typeface="Arial" pitchFamily="-65" charset="0"/>
                <a:cs typeface="Arial" pitchFamily="-65" charset="0"/>
              </a:rPr>
              <a:t>Matrix</a:t>
            </a:r>
          </a:p>
          <a:p>
            <a:pPr marL="39688">
              <a:lnSpc>
                <a:spcPct val="85000"/>
              </a:lnSpc>
              <a:spcBef>
                <a:spcPts val="400"/>
              </a:spcBef>
            </a:pPr>
            <a:r>
              <a:rPr lang="en-US" sz="2200" dirty="0" smtClean="0">
                <a:solidFill>
                  <a:schemeClr val="accent1">
                    <a:lumMod val="50000"/>
                  </a:schemeClr>
                </a:solidFill>
                <a:latin typeface="Tw Cen MT" pitchFamily="-65" charset="-18"/>
                <a:ea typeface="Arial" pitchFamily="-65" charset="0"/>
                <a:cs typeface="Arial" pitchFamily="-65" charset="0"/>
              </a:rPr>
              <a:t>Central questions for research</a:t>
            </a:r>
            <a:endParaRPr lang="en-US" sz="2200" dirty="0">
              <a:solidFill>
                <a:schemeClr val="accent1">
                  <a:lumMod val="50000"/>
                </a:schemeClr>
              </a:solidFill>
              <a:latin typeface="Tw Cen MT" pitchFamily="-65" charset="-18"/>
              <a:ea typeface="Arial" pitchFamily="-65" charset="0"/>
              <a:cs typeface="Arial" pitchFamily="-65" charset="0"/>
            </a:endParaRPr>
          </a:p>
        </p:txBody>
      </p:sp>
      <p:pic>
        <p:nvPicPr>
          <p:cNvPr id="20" name="Picture 19"/>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2350196" y="1613508"/>
            <a:ext cx="4511040" cy="3994150"/>
          </a:xfrm>
          <a:prstGeom prst="rect">
            <a:avLst/>
          </a:prstGeom>
        </p:spPr>
      </p:pic>
      <p:pic>
        <p:nvPicPr>
          <p:cNvPr id="21" name="Picture 20"/>
          <p:cNvPicPr>
            <a:picLocks noChangeAspect="1"/>
          </p:cNvPicPr>
          <p:nvPr/>
        </p:nvPicPr>
        <mc:AlternateContent>
          <mc:Choice xmlns:ma="http://schemas.microsoft.com/office/mac/drawingml/2008/main" Requires="ma">
            <p:blipFill>
              <a:blip r:embed="rId4"/>
              <a:stretch>
                <a:fillRect/>
              </a:stretch>
            </p:blipFill>
          </mc:Choice>
          <mc:Fallback>
            <p:blipFill>
              <a:blip r:embed="rId5"/>
              <a:stretch>
                <a:fillRect/>
              </a:stretch>
            </p:blipFill>
          </mc:Fallback>
        </mc:AlternateContent>
        <p:spPr>
          <a:xfrm>
            <a:off x="1175446" y="2800006"/>
            <a:ext cx="6860540" cy="1621155"/>
          </a:xfrm>
          <a:prstGeom prst="rect">
            <a:avLst/>
          </a:prstGeom>
        </p:spPr>
      </p:pic>
      <p:pic>
        <p:nvPicPr>
          <p:cNvPr id="22" name="Picture 21"/>
          <p:cNvPicPr>
            <a:picLocks noChangeAspect="1"/>
          </p:cNvPicPr>
          <p:nvPr/>
        </p:nvPicPr>
        <mc:AlternateContent>
          <mc:Choice xmlns:ma="http://schemas.microsoft.com/office/mac/drawingml/2008/main" Requires="ma">
            <p:blipFill>
              <a:blip r:embed="rId6"/>
              <a:stretch>
                <a:fillRect/>
              </a:stretch>
            </p:blipFill>
          </mc:Choice>
          <mc:Fallback>
            <p:blipFill>
              <a:blip r:embed="rId7"/>
              <a:stretch>
                <a:fillRect/>
              </a:stretch>
            </p:blipFill>
          </mc:Fallback>
        </mc:AlternateContent>
        <p:spPr>
          <a:xfrm>
            <a:off x="2913966" y="2919546"/>
            <a:ext cx="3136900" cy="1308100"/>
          </a:xfrm>
          <a:prstGeom prst="rect">
            <a:avLst/>
          </a:prstGeom>
        </p:spPr>
      </p:pic>
      <p:pic>
        <p:nvPicPr>
          <p:cNvPr id="23" name="Picture 22"/>
          <p:cNvPicPr>
            <a:picLocks noChangeAspect="1"/>
          </p:cNvPicPr>
          <p:nvPr/>
        </p:nvPicPr>
        <mc:AlternateContent>
          <mc:Choice xmlns:ma="http://schemas.microsoft.com/office/mac/drawingml/2008/main" Requires="ma">
            <p:blipFill>
              <a:blip r:embed="rId8"/>
              <a:stretch>
                <a:fillRect/>
              </a:stretch>
            </p:blipFill>
          </mc:Choice>
          <mc:Fallback>
            <p:blipFill>
              <a:blip r:embed="rId9"/>
              <a:stretch>
                <a:fillRect/>
              </a:stretch>
            </p:blipFill>
          </mc:Fallback>
        </mc:AlternateContent>
        <p:spPr>
          <a:xfrm>
            <a:off x="3828366" y="2005146"/>
            <a:ext cx="1308100" cy="31369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par>
                          <p:cTn id="7" fill="hold">
                            <p:stCondLst>
                              <p:cond delay="0"/>
                            </p:stCondLst>
                            <p:childTnLst>
                              <p:par>
                                <p:cTn id="8" presetID="6" presetClass="entr" presetSubtype="32" fill="hold" nodeType="after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circle(out)">
                                      <p:cBhvr>
                                        <p:cTn id="10"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9" name="Picture 18"/>
          <p:cNvPicPr>
            <a:picLocks/>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3440188" y="3766314"/>
            <a:ext cx="2057400" cy="571500"/>
          </a:xfrm>
          <a:prstGeom prst="rect">
            <a:avLst/>
          </a:prstGeom>
        </p:spPr>
      </p:pic>
      <p:pic>
        <p:nvPicPr>
          <p:cNvPr id="20" name="Picture 19"/>
          <p:cNvPicPr>
            <a:picLocks/>
          </p:cNvPicPr>
          <p:nvPr/>
        </p:nvPicPr>
        <mc:AlternateContent>
          <mc:Choice xmlns:ma="http://schemas.microsoft.com/office/mac/drawingml/2008/main" Requires="ma">
            <p:blipFill>
              <a:blip r:embed="rId4"/>
              <a:stretch>
                <a:fillRect/>
              </a:stretch>
            </p:blipFill>
          </mc:Choice>
          <mc:Fallback>
            <p:blipFill>
              <a:blip r:embed="rId5"/>
              <a:stretch>
                <a:fillRect/>
              </a:stretch>
            </p:blipFill>
          </mc:Fallback>
        </mc:AlternateContent>
        <p:spPr>
          <a:xfrm>
            <a:off x="4180898" y="3027290"/>
            <a:ext cx="571500" cy="2082800"/>
          </a:xfrm>
          <a:prstGeom prst="rect">
            <a:avLst/>
          </a:prstGeom>
        </p:spPr>
      </p:pic>
      <p:sp>
        <p:nvSpPr>
          <p:cNvPr id="8" name="Rectangle 21"/>
          <p:cNvSpPr>
            <a:spLocks/>
          </p:cNvSpPr>
          <p:nvPr/>
        </p:nvSpPr>
        <p:spPr bwMode="auto">
          <a:xfrm>
            <a:off x="521465" y="494201"/>
            <a:ext cx="4398077" cy="1207194"/>
          </a:xfrm>
          <a:prstGeom prst="rect">
            <a:avLst/>
          </a:prstGeom>
          <a:noFill/>
          <a:ln w="12700">
            <a:noFill/>
            <a:miter lim="800000"/>
            <a:headEnd/>
            <a:tailEnd/>
          </a:ln>
        </p:spPr>
        <p:txBody>
          <a:bodyPr lIns="0" tIns="27432" rIns="40639" bIns="0">
            <a:prstTxWarp prst="textNoShape">
              <a:avLst/>
            </a:prstTxWarp>
          </a:bodyPr>
          <a:lstStyle/>
          <a:p>
            <a:pPr marL="39688">
              <a:lnSpc>
                <a:spcPct val="85000"/>
              </a:lnSpc>
              <a:spcBef>
                <a:spcPts val="400"/>
              </a:spcBef>
            </a:pPr>
            <a:r>
              <a:rPr lang="en-US" sz="2200" dirty="0" smtClean="0">
                <a:solidFill>
                  <a:schemeClr val="accent1">
                    <a:lumMod val="50000"/>
                  </a:schemeClr>
                </a:solidFill>
                <a:latin typeface="Tw Cen MT" pitchFamily="-65" charset="-18"/>
                <a:ea typeface="Arial" pitchFamily="-65" charset="0"/>
                <a:cs typeface="Arial" pitchFamily="-65" charset="0"/>
              </a:rPr>
              <a:t>Vol. </a:t>
            </a:r>
            <a:r>
              <a:rPr lang="en-US" sz="2200" dirty="0">
                <a:solidFill>
                  <a:schemeClr val="accent1">
                    <a:lumMod val="50000"/>
                  </a:schemeClr>
                </a:solidFill>
                <a:latin typeface="Tw Cen MT" pitchFamily="-65" charset="-18"/>
                <a:ea typeface="Arial" pitchFamily="-65" charset="0"/>
                <a:cs typeface="Arial" pitchFamily="-65" charset="0"/>
              </a:rPr>
              <a:t>2</a:t>
            </a:r>
            <a:endParaRPr lang="en-US" sz="2200" dirty="0" smtClean="0">
              <a:solidFill>
                <a:schemeClr val="accent1">
                  <a:lumMod val="50000"/>
                </a:schemeClr>
              </a:solidFill>
              <a:latin typeface="Tw Cen MT" pitchFamily="-65" charset="-18"/>
              <a:ea typeface="Arial" pitchFamily="-65" charset="0"/>
              <a:cs typeface="Arial" pitchFamily="-65" charset="0"/>
            </a:endParaRPr>
          </a:p>
          <a:p>
            <a:pPr marL="39688">
              <a:lnSpc>
                <a:spcPct val="85000"/>
              </a:lnSpc>
              <a:spcBef>
                <a:spcPts val="400"/>
              </a:spcBef>
            </a:pPr>
            <a:r>
              <a:rPr lang="en-US" sz="2200" b="1" dirty="0" smtClean="0">
                <a:solidFill>
                  <a:schemeClr val="accent1">
                    <a:lumMod val="50000"/>
                  </a:schemeClr>
                </a:solidFill>
                <a:latin typeface="Tw Cen MT" pitchFamily="-65" charset="-18"/>
                <a:ea typeface="Arial" pitchFamily="-65" charset="0"/>
                <a:cs typeface="Arial" pitchFamily="-65" charset="0"/>
              </a:rPr>
              <a:t>New &amp; Emerging </a:t>
            </a:r>
            <a:br>
              <a:rPr lang="en-US" sz="2200" b="1" dirty="0" smtClean="0">
                <a:solidFill>
                  <a:schemeClr val="accent1">
                    <a:lumMod val="50000"/>
                  </a:schemeClr>
                </a:solidFill>
                <a:latin typeface="Tw Cen MT" pitchFamily="-65" charset="-18"/>
                <a:ea typeface="Arial" pitchFamily="-65" charset="0"/>
                <a:cs typeface="Arial" pitchFamily="-65" charset="0"/>
              </a:rPr>
            </a:br>
            <a:r>
              <a:rPr lang="en-US" sz="2200" b="1" dirty="0" smtClean="0">
                <a:solidFill>
                  <a:schemeClr val="accent1">
                    <a:lumMod val="50000"/>
                  </a:schemeClr>
                </a:solidFill>
                <a:latin typeface="Tw Cen MT" pitchFamily="-65" charset="-18"/>
                <a:ea typeface="Arial" pitchFamily="-65" charset="0"/>
                <a:cs typeface="Arial" pitchFamily="-65" charset="0"/>
              </a:rPr>
              <a:t>Realities</a:t>
            </a:r>
            <a:endParaRPr lang="en-US" sz="2200" b="1" dirty="0">
              <a:solidFill>
                <a:schemeClr val="accent1">
                  <a:lumMod val="50000"/>
                </a:schemeClr>
              </a:solidFill>
              <a:latin typeface="Tw Cen MT" pitchFamily="-65" charset="-18"/>
              <a:ea typeface="Arial" pitchFamily="-65" charset="0"/>
              <a:cs typeface="Arial" pitchFamily="-65" charset="0"/>
            </a:endParaRPr>
          </a:p>
        </p:txBody>
      </p:sp>
      <p:pic>
        <p:nvPicPr>
          <p:cNvPr id="9" name="Picture 8"/>
          <p:cNvPicPr>
            <a:picLocks noChangeAspect="1"/>
          </p:cNvPicPr>
          <p:nvPr/>
        </p:nvPicPr>
        <mc:AlternateContent>
          <mc:Choice xmlns:ma="http://schemas.microsoft.com/office/mac/drawingml/2008/main" Requires="ma">
            <p:blipFill>
              <a:blip r:embed="rId6"/>
              <a:stretch>
                <a:fillRect/>
              </a:stretch>
            </p:blipFill>
          </mc:Choice>
          <mc:Fallback>
            <p:blipFill>
              <a:blip r:embed="rId7"/>
              <a:stretch>
                <a:fillRect/>
              </a:stretch>
            </p:blipFill>
          </mc:Fallback>
        </mc:AlternateContent>
        <p:spPr>
          <a:xfrm>
            <a:off x="23960" y="2354684"/>
            <a:ext cx="3907260" cy="3435440"/>
          </a:xfrm>
          <a:prstGeom prst="rect">
            <a:avLst/>
          </a:prstGeom>
        </p:spPr>
      </p:pic>
      <p:pic>
        <p:nvPicPr>
          <p:cNvPr id="10" name="Picture 9"/>
          <p:cNvPicPr>
            <a:picLocks noChangeAspect="1"/>
          </p:cNvPicPr>
          <p:nvPr/>
        </p:nvPicPr>
        <mc:AlternateContent>
          <mc:Choice xmlns:ma="http://schemas.microsoft.com/office/mac/drawingml/2008/main" Requires="ma">
            <p:blipFill>
              <a:blip r:embed="rId8"/>
              <a:stretch>
                <a:fillRect/>
              </a:stretch>
            </p:blipFill>
          </mc:Choice>
          <mc:Fallback>
            <p:blipFill>
              <a:blip r:embed="rId9"/>
              <a:stretch>
                <a:fillRect/>
              </a:stretch>
            </p:blipFill>
          </mc:Fallback>
        </mc:AlternateContent>
        <p:spPr>
          <a:xfrm>
            <a:off x="4978813" y="2392784"/>
            <a:ext cx="4124960" cy="3388360"/>
          </a:xfrm>
          <a:prstGeom prst="rect">
            <a:avLst/>
          </a:prstGeom>
        </p:spPr>
      </p:pic>
      <p:sp>
        <p:nvSpPr>
          <p:cNvPr id="26" name="Rectangle 25"/>
          <p:cNvSpPr/>
          <p:nvPr/>
        </p:nvSpPr>
        <p:spPr>
          <a:xfrm>
            <a:off x="23960" y="1953013"/>
            <a:ext cx="2192404" cy="3837111"/>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6927636" y="1997575"/>
            <a:ext cx="2192404" cy="3837111"/>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2348148" y="4418052"/>
            <a:ext cx="1413680" cy="374608"/>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ectangle 28"/>
          <p:cNvSpPr/>
          <p:nvPr/>
        </p:nvSpPr>
        <p:spPr>
          <a:xfrm>
            <a:off x="4978812" y="4383148"/>
            <a:ext cx="1948823" cy="374608"/>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2" name="Picture 21"/>
          <p:cNvPicPr>
            <a:picLocks noChangeAspect="1"/>
          </p:cNvPicPr>
          <p:nvPr/>
        </p:nvPicPr>
        <mc:AlternateContent>
          <mc:Choice xmlns:ma="http://schemas.microsoft.com/office/mac/drawingml/2008/main" Requires="ma">
            <p:blipFill>
              <a:blip r:embed="rId10"/>
              <a:stretch>
                <a:fillRect/>
              </a:stretch>
            </p:blipFill>
          </mc:Choice>
          <mc:Fallback>
            <p:blipFill>
              <a:blip r:embed="rId11"/>
              <a:stretch>
                <a:fillRect/>
              </a:stretch>
            </p:blipFill>
          </mc:Fallback>
        </mc:AlternateContent>
        <p:spPr>
          <a:xfrm>
            <a:off x="3380798" y="156737"/>
            <a:ext cx="2171700" cy="3583305"/>
          </a:xfrm>
          <a:prstGeom prst="rect">
            <a:avLst/>
          </a:prstGeom>
        </p:spPr>
      </p:pic>
      <p:pic>
        <p:nvPicPr>
          <p:cNvPr id="23" name="Picture 22"/>
          <p:cNvPicPr>
            <a:picLocks noChangeAspect="1"/>
          </p:cNvPicPr>
          <p:nvPr/>
        </p:nvPicPr>
        <mc:AlternateContent>
          <mc:Choice xmlns:ma="http://schemas.microsoft.com/office/mac/drawingml/2008/main" Requires="ma">
            <p:blipFill>
              <a:blip r:embed="rId12"/>
              <a:stretch>
                <a:fillRect/>
              </a:stretch>
            </p:blipFill>
          </mc:Choice>
          <mc:Fallback>
            <p:blipFill>
              <a:blip r:embed="rId13"/>
              <a:stretch>
                <a:fillRect/>
              </a:stretch>
            </p:blipFill>
          </mc:Fallback>
        </mc:AlternateContent>
        <p:spPr>
          <a:xfrm>
            <a:off x="3308408" y="4489944"/>
            <a:ext cx="2316480" cy="236474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par>
                                <p:cTn id="9" presetID="9" presetClass="emph" presetSubtype="0" nodeType="withEffect">
                                  <p:stCondLst>
                                    <p:cond delay="0"/>
                                  </p:stCondLst>
                                  <p:childTnLst>
                                    <p:set>
                                      <p:cBhvr rctx="PPT">
                                        <p:cTn id="10" dur="indefinite"/>
                                        <p:tgtEl>
                                          <p:spTgt spid="19"/>
                                        </p:tgtEl>
                                        <p:attrNameLst>
                                          <p:attrName>style.opacity</p:attrName>
                                        </p:attrNameLst>
                                      </p:cBhvr>
                                      <p:to>
                                        <p:strVal val="0.5"/>
                                      </p:to>
                                    </p:set>
                                    <p:animEffect filter="image" prLst="opacity: 0.5">
                                      <p:cBhvr rctx="IE">
                                        <p:cTn id="11" dur="indefinite"/>
                                        <p:tgtEl>
                                          <p:spTgt spid="19"/>
                                        </p:tgtEl>
                                      </p:cBhvr>
                                    </p:animEffect>
                                  </p:childTnLst>
                                </p:cTn>
                              </p:par>
                              <p:par>
                                <p:cTn id="12" presetID="9" presetClass="emph" presetSubtype="0" nodeType="withEffect">
                                  <p:stCondLst>
                                    <p:cond delay="0"/>
                                  </p:stCondLst>
                                  <p:childTnLst>
                                    <p:set>
                                      <p:cBhvr rctx="PPT">
                                        <p:cTn id="13" dur="indefinite"/>
                                        <p:tgtEl>
                                          <p:spTgt spid="10"/>
                                        </p:tgtEl>
                                        <p:attrNameLst>
                                          <p:attrName>style.opacity</p:attrName>
                                        </p:attrNameLst>
                                      </p:cBhvr>
                                      <p:to>
                                        <p:strVal val="0.5"/>
                                      </p:to>
                                    </p:set>
                                    <p:animEffect filter="image" prLst="opacity: 0.5">
                                      <p:cBhvr rctx="IE">
                                        <p:cTn id="14" dur="indefinite"/>
                                        <p:tgtEl>
                                          <p:spTgt spid="10"/>
                                        </p:tgtEl>
                                      </p:cBhvr>
                                    </p:animEffect>
                                  </p:childTnLst>
                                </p:cTn>
                              </p:par>
                              <p:par>
                                <p:cTn id="15" presetID="9" presetClass="emph" presetSubtype="0" nodeType="withEffect">
                                  <p:stCondLst>
                                    <p:cond delay="0"/>
                                  </p:stCondLst>
                                  <p:childTnLst>
                                    <p:set>
                                      <p:cBhvr rctx="PPT">
                                        <p:cTn id="16" dur="indefinite"/>
                                        <p:tgtEl>
                                          <p:spTgt spid="9"/>
                                        </p:tgtEl>
                                        <p:attrNameLst>
                                          <p:attrName>style.opacity</p:attrName>
                                        </p:attrNameLst>
                                      </p:cBhvr>
                                      <p:to>
                                        <p:strVal val="0.5"/>
                                      </p:to>
                                    </p:set>
                                    <p:animEffect filter="image" prLst="opacity: 0.5">
                                      <p:cBhvr rctx="IE">
                                        <p:cTn id="17" dur="indefinite"/>
                                        <p:tgtEl>
                                          <p:spTgt spid="9"/>
                                        </p:tgtEl>
                                      </p:cBhvr>
                                    </p:animEffect>
                                  </p:childTnLst>
                                </p:cTn>
                              </p:par>
                              <p:par>
                                <p:cTn id="18" presetID="6" presetClass="entr" presetSubtype="32" fill="hold" nodeType="with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circle(out)">
                                      <p:cBhvr>
                                        <p:cTn id="20" dur="1000"/>
                                        <p:tgtEl>
                                          <p:spTgt spid="20"/>
                                        </p:tgtEl>
                                      </p:cBhvr>
                                    </p:animEffect>
                                  </p:childTnLst>
                                </p:cTn>
                              </p:par>
                              <p:par>
                                <p:cTn id="21" presetID="1" presetClass="entr" presetSubtype="0" fill="hold" nodeType="with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29" grpId="0" animBg="1"/>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Rectangle 21"/>
          <p:cNvSpPr>
            <a:spLocks/>
          </p:cNvSpPr>
          <p:nvPr/>
        </p:nvSpPr>
        <p:spPr bwMode="auto">
          <a:xfrm>
            <a:off x="521465" y="494201"/>
            <a:ext cx="4398077" cy="1207194"/>
          </a:xfrm>
          <a:prstGeom prst="rect">
            <a:avLst/>
          </a:prstGeom>
          <a:noFill/>
          <a:ln w="12700">
            <a:noFill/>
            <a:miter lim="800000"/>
            <a:headEnd/>
            <a:tailEnd/>
          </a:ln>
        </p:spPr>
        <p:txBody>
          <a:bodyPr lIns="0" tIns="27432" rIns="40639" bIns="0">
            <a:prstTxWarp prst="textNoShape">
              <a:avLst/>
            </a:prstTxWarp>
          </a:bodyPr>
          <a:lstStyle/>
          <a:p>
            <a:pPr marL="39688">
              <a:lnSpc>
                <a:spcPct val="85000"/>
              </a:lnSpc>
              <a:spcBef>
                <a:spcPts val="400"/>
              </a:spcBef>
            </a:pPr>
            <a:r>
              <a:rPr lang="en-US" sz="2200" dirty="0" smtClean="0">
                <a:solidFill>
                  <a:schemeClr val="accent1">
                    <a:lumMod val="50000"/>
                  </a:schemeClr>
                </a:solidFill>
                <a:latin typeface="Tw Cen MT" pitchFamily="-65" charset="-18"/>
                <a:ea typeface="Arial" pitchFamily="-65" charset="0"/>
                <a:cs typeface="Arial" pitchFamily="-65" charset="0"/>
              </a:rPr>
              <a:t>Vol. 3</a:t>
            </a:r>
          </a:p>
          <a:p>
            <a:pPr marL="39688">
              <a:lnSpc>
                <a:spcPct val="85000"/>
              </a:lnSpc>
              <a:spcBef>
                <a:spcPts val="400"/>
              </a:spcBef>
            </a:pPr>
            <a:r>
              <a:rPr lang="en-US" sz="2200" b="1" dirty="0" smtClean="0">
                <a:solidFill>
                  <a:schemeClr val="accent1">
                    <a:lumMod val="50000"/>
                  </a:schemeClr>
                </a:solidFill>
                <a:latin typeface="Tw Cen MT" pitchFamily="-65" charset="-18"/>
                <a:ea typeface="Arial" pitchFamily="-65" charset="0"/>
                <a:cs typeface="Arial" pitchFamily="-65" charset="0"/>
              </a:rPr>
              <a:t>The Future?</a:t>
            </a:r>
            <a:endParaRPr lang="en-US" sz="2200" b="1" dirty="0">
              <a:solidFill>
                <a:schemeClr val="accent1">
                  <a:lumMod val="50000"/>
                </a:schemeClr>
              </a:solidFill>
              <a:latin typeface="Tw Cen MT" pitchFamily="-65" charset="-18"/>
              <a:ea typeface="Arial" pitchFamily="-65" charset="0"/>
              <a:cs typeface="Arial" pitchFamily="-65" charset="0"/>
            </a:endParaRPr>
          </a:p>
        </p:txBody>
      </p:sp>
      <p:pic>
        <p:nvPicPr>
          <p:cNvPr id="9" name="Picture 8"/>
          <p:cNvPicPr>
            <a:picLocks/>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3407308" y="3766314"/>
            <a:ext cx="2057400" cy="571500"/>
          </a:xfrm>
          <a:prstGeom prst="rect">
            <a:avLst/>
          </a:prstGeom>
        </p:spPr>
      </p:pic>
      <p:pic>
        <p:nvPicPr>
          <p:cNvPr id="10" name="Picture 9"/>
          <p:cNvPicPr>
            <a:picLocks/>
          </p:cNvPicPr>
          <p:nvPr/>
        </p:nvPicPr>
        <mc:AlternateContent>
          <mc:Choice xmlns:ma="http://schemas.microsoft.com/office/mac/drawingml/2008/main" Requires="ma">
            <p:blipFill>
              <a:blip r:embed="rId4"/>
              <a:stretch>
                <a:fillRect/>
              </a:stretch>
            </p:blipFill>
          </mc:Choice>
          <mc:Fallback>
            <p:blipFill>
              <a:blip r:embed="rId5"/>
              <a:stretch>
                <a:fillRect/>
              </a:stretch>
            </p:blipFill>
          </mc:Fallback>
        </mc:AlternateContent>
        <p:spPr>
          <a:xfrm>
            <a:off x="4150258" y="3027290"/>
            <a:ext cx="571500" cy="2082800"/>
          </a:xfrm>
          <a:prstGeom prst="rect">
            <a:avLst/>
          </a:prstGeom>
        </p:spPr>
      </p:pic>
      <p:pic>
        <p:nvPicPr>
          <p:cNvPr id="11" name="Picture 10"/>
          <p:cNvPicPr>
            <a:picLocks noChangeAspect="1"/>
          </p:cNvPicPr>
          <p:nvPr/>
        </p:nvPicPr>
        <mc:AlternateContent>
          <mc:Choice xmlns:ma="http://schemas.microsoft.com/office/mac/drawingml/2008/main" Requires="ma">
            <p:blipFill>
              <a:blip r:embed="rId6"/>
              <a:srcRect l="56111"/>
              <a:stretch>
                <a:fillRect/>
              </a:stretch>
            </p:blipFill>
          </mc:Choice>
          <mc:Fallback>
            <p:blipFill>
              <a:blip r:embed="rId7"/>
              <a:srcRect l="56111"/>
              <a:stretch>
                <a:fillRect/>
              </a:stretch>
            </p:blipFill>
          </mc:Fallback>
        </mc:AlternateContent>
        <p:spPr>
          <a:xfrm>
            <a:off x="2216364" y="2354684"/>
            <a:ext cx="1714856" cy="3435440"/>
          </a:xfrm>
          <a:prstGeom prst="rect">
            <a:avLst/>
          </a:prstGeom>
        </p:spPr>
      </p:pic>
      <p:pic>
        <p:nvPicPr>
          <p:cNvPr id="12" name="Picture 11"/>
          <p:cNvPicPr>
            <a:picLocks noChangeAspect="1"/>
          </p:cNvPicPr>
          <p:nvPr/>
        </p:nvPicPr>
        <mc:AlternateContent>
          <mc:Choice xmlns:ma="http://schemas.microsoft.com/office/mac/drawingml/2008/main" Requires="ma">
            <p:blipFill>
              <a:blip r:embed="rId8"/>
              <a:srcRect r="57693"/>
              <a:stretch>
                <a:fillRect/>
              </a:stretch>
            </p:blipFill>
          </mc:Choice>
          <mc:Fallback>
            <p:blipFill>
              <a:blip r:embed="rId9"/>
              <a:srcRect r="57693"/>
              <a:stretch>
                <a:fillRect/>
              </a:stretch>
            </p:blipFill>
          </mc:Fallback>
        </mc:AlternateContent>
        <p:spPr>
          <a:xfrm>
            <a:off x="4978813" y="2392784"/>
            <a:ext cx="1745162" cy="3388360"/>
          </a:xfrm>
          <a:prstGeom prst="rect">
            <a:avLst/>
          </a:prstGeom>
        </p:spPr>
      </p:pic>
      <p:sp>
        <p:nvSpPr>
          <p:cNvPr id="13" name="Rectangle 12"/>
          <p:cNvSpPr/>
          <p:nvPr/>
        </p:nvSpPr>
        <p:spPr>
          <a:xfrm>
            <a:off x="23960" y="1953013"/>
            <a:ext cx="2192404" cy="3837111"/>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6927636" y="1997575"/>
            <a:ext cx="2192404" cy="3837111"/>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2348148" y="4418052"/>
            <a:ext cx="1413680" cy="374608"/>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4775152" y="4383148"/>
            <a:ext cx="1948823" cy="374608"/>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7" name="Picture 16"/>
          <p:cNvPicPr>
            <a:picLocks noChangeAspect="1"/>
          </p:cNvPicPr>
          <p:nvPr/>
        </p:nvPicPr>
        <mc:AlternateContent>
          <mc:Choice xmlns:ma="http://schemas.microsoft.com/office/mac/drawingml/2008/main" Requires="ma">
            <p:blipFill>
              <a:blip r:embed="rId10"/>
              <a:stretch>
                <a:fillRect/>
              </a:stretch>
            </p:blipFill>
          </mc:Choice>
          <mc:Fallback>
            <p:blipFill>
              <a:blip r:embed="rId11"/>
              <a:stretch>
                <a:fillRect/>
              </a:stretch>
            </p:blipFill>
          </mc:Fallback>
        </mc:AlternateContent>
        <p:spPr>
          <a:xfrm>
            <a:off x="3226333" y="858192"/>
            <a:ext cx="2419350" cy="2343150"/>
          </a:xfrm>
          <a:prstGeom prst="rect">
            <a:avLst/>
          </a:prstGeom>
        </p:spPr>
      </p:pic>
      <p:pic>
        <p:nvPicPr>
          <p:cNvPr id="18" name="Picture 17"/>
          <p:cNvPicPr>
            <a:picLocks noChangeAspect="1"/>
          </p:cNvPicPr>
          <p:nvPr/>
        </p:nvPicPr>
        <mc:AlternateContent>
          <mc:Choice xmlns:ma="http://schemas.microsoft.com/office/mac/drawingml/2008/main" Requires="ma">
            <p:blipFill>
              <a:blip r:embed="rId12"/>
              <a:stretch>
                <a:fillRect/>
              </a:stretch>
            </p:blipFill>
          </mc:Choice>
          <mc:Fallback>
            <p:blipFill>
              <a:blip r:embed="rId13"/>
              <a:stretch>
                <a:fillRect/>
              </a:stretch>
            </p:blipFill>
          </mc:Fallback>
        </mc:AlternateContent>
        <p:spPr>
          <a:xfrm>
            <a:off x="64353" y="2652640"/>
            <a:ext cx="2419350" cy="2457450"/>
          </a:xfrm>
          <a:prstGeom prst="rect">
            <a:avLst/>
          </a:prstGeom>
        </p:spPr>
      </p:pic>
      <p:pic>
        <p:nvPicPr>
          <p:cNvPr id="19" name="Picture 18"/>
          <p:cNvPicPr>
            <a:picLocks noChangeAspect="1"/>
          </p:cNvPicPr>
          <p:nvPr/>
        </p:nvPicPr>
        <mc:AlternateContent>
          <mc:Choice xmlns:ma="http://schemas.microsoft.com/office/mac/drawingml/2008/main" Requires="ma">
            <p:blipFill>
              <a:blip r:embed="rId14"/>
              <a:stretch>
                <a:fillRect/>
              </a:stretch>
            </p:blipFill>
          </mc:Choice>
          <mc:Fallback>
            <p:blipFill>
              <a:blip r:embed="rId15"/>
              <a:stretch>
                <a:fillRect/>
              </a:stretch>
            </p:blipFill>
          </mc:Fallback>
        </mc:AlternateContent>
        <p:spPr>
          <a:xfrm>
            <a:off x="6572750" y="2938390"/>
            <a:ext cx="2419350" cy="2171700"/>
          </a:xfrm>
          <a:prstGeom prst="rect">
            <a:avLst/>
          </a:prstGeom>
        </p:spPr>
      </p:pic>
      <p:pic>
        <p:nvPicPr>
          <p:cNvPr id="20" name="Picture 19"/>
          <p:cNvPicPr>
            <a:picLocks noChangeAspect="1"/>
          </p:cNvPicPr>
          <p:nvPr/>
        </p:nvPicPr>
        <mc:AlternateContent>
          <mc:Choice xmlns:ma="http://schemas.microsoft.com/office/mac/drawingml/2008/main" Requires="ma">
            <p:blipFill>
              <a:blip r:embed="rId16"/>
              <a:stretch>
                <a:fillRect/>
              </a:stretch>
            </p:blipFill>
          </mc:Choice>
          <mc:Fallback>
            <p:blipFill>
              <a:blip r:embed="rId17"/>
              <a:stretch>
                <a:fillRect/>
              </a:stretch>
            </p:blipFill>
          </mc:Fallback>
        </mc:AlternateContent>
        <p:spPr>
          <a:xfrm>
            <a:off x="3226333" y="4893226"/>
            <a:ext cx="2419350" cy="1181100"/>
          </a:xfrm>
          <a:prstGeom prst="rect">
            <a:avLst/>
          </a:prstGeom>
        </p:spPr>
      </p:pic>
      <p:pic>
        <p:nvPicPr>
          <p:cNvPr id="21" name="Picture 20"/>
          <p:cNvPicPr>
            <a:picLocks noChangeAspect="1"/>
          </p:cNvPicPr>
          <p:nvPr/>
        </p:nvPicPr>
        <mc:AlternateContent>
          <mc:Choice xmlns:ma="http://schemas.microsoft.com/office/mac/drawingml/2008/main" Requires="ma">
            <p:blipFill>
              <a:blip r:embed="rId18"/>
              <a:srcRect t="77628" b="13424"/>
              <a:stretch>
                <a:fillRect/>
              </a:stretch>
            </p:blipFill>
          </mc:Choice>
          <mc:Fallback>
            <p:blipFill>
              <a:blip r:embed="rId19"/>
              <a:srcRect t="77628" b="13424"/>
              <a:stretch>
                <a:fillRect/>
              </a:stretch>
            </p:blipFill>
          </mc:Fallback>
        </mc:AlternateContent>
        <p:spPr>
          <a:xfrm>
            <a:off x="3064408" y="3070193"/>
            <a:ext cx="2743200" cy="405012"/>
          </a:xfrm>
          <a:prstGeom prst="rect">
            <a:avLst/>
          </a:prstGeom>
        </p:spPr>
      </p:pic>
      <p:pic>
        <p:nvPicPr>
          <p:cNvPr id="22" name="Picture 21"/>
          <p:cNvPicPr>
            <a:picLocks noChangeAspect="1"/>
          </p:cNvPicPr>
          <p:nvPr/>
        </p:nvPicPr>
        <mc:AlternateContent>
          <mc:Choice xmlns:ma="http://schemas.microsoft.com/office/mac/drawingml/2008/main" Requires="ma">
            <p:blipFill>
              <a:blip r:embed="rId20"/>
              <a:srcRect b="87199"/>
              <a:stretch>
                <a:fillRect/>
              </a:stretch>
            </p:blipFill>
          </mc:Choice>
          <mc:Fallback>
            <p:blipFill>
              <a:blip r:embed="rId21"/>
              <a:srcRect b="87199"/>
              <a:stretch>
                <a:fillRect/>
              </a:stretch>
            </p:blipFill>
          </mc:Fallback>
        </mc:AlternateContent>
        <p:spPr>
          <a:xfrm>
            <a:off x="2972968" y="4621746"/>
            <a:ext cx="2926080" cy="38237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9" presetClass="emph" presetSubtype="0" nodeType="withEffect">
                                  <p:stCondLst>
                                    <p:cond delay="0"/>
                                  </p:stCondLst>
                                  <p:childTnLst>
                                    <p:set>
                                      <p:cBhvr rctx="PPT">
                                        <p:cTn id="16" dur="indefinite"/>
                                        <p:tgtEl>
                                          <p:spTgt spid="9"/>
                                        </p:tgtEl>
                                        <p:attrNameLst>
                                          <p:attrName>style.opacity</p:attrName>
                                        </p:attrNameLst>
                                      </p:cBhvr>
                                      <p:to>
                                        <p:strVal val="0.5"/>
                                      </p:to>
                                    </p:set>
                                    <p:animEffect filter="image" prLst="opacity: 0.5">
                                      <p:cBhvr rctx="IE">
                                        <p:cTn id="17" dur="indefinite"/>
                                        <p:tgtEl>
                                          <p:spTgt spid="9"/>
                                        </p:tgtEl>
                                      </p:cBhvr>
                                    </p:animEffect>
                                  </p:childTnLst>
                                </p:cTn>
                              </p:par>
                              <p:par>
                                <p:cTn id="18" presetID="9" presetClass="emph" presetSubtype="0" nodeType="withEffect">
                                  <p:stCondLst>
                                    <p:cond delay="0"/>
                                  </p:stCondLst>
                                  <p:childTnLst>
                                    <p:set>
                                      <p:cBhvr rctx="PPT">
                                        <p:cTn id="19" dur="indefinite"/>
                                        <p:tgtEl>
                                          <p:spTgt spid="12"/>
                                        </p:tgtEl>
                                        <p:attrNameLst>
                                          <p:attrName>style.opacity</p:attrName>
                                        </p:attrNameLst>
                                      </p:cBhvr>
                                      <p:to>
                                        <p:strVal val="0.5"/>
                                      </p:to>
                                    </p:set>
                                    <p:animEffect filter="image" prLst="opacity: 0.5">
                                      <p:cBhvr rctx="IE">
                                        <p:cTn id="20" dur="indefinite"/>
                                        <p:tgtEl>
                                          <p:spTgt spid="12"/>
                                        </p:tgtEl>
                                      </p:cBhvr>
                                    </p:animEffect>
                                  </p:childTnLst>
                                </p:cTn>
                              </p:par>
                              <p:par>
                                <p:cTn id="21" presetID="9" presetClass="emph" presetSubtype="0" nodeType="withEffect">
                                  <p:stCondLst>
                                    <p:cond delay="0"/>
                                  </p:stCondLst>
                                  <p:childTnLst>
                                    <p:set>
                                      <p:cBhvr rctx="PPT">
                                        <p:cTn id="22" dur="indefinite"/>
                                        <p:tgtEl>
                                          <p:spTgt spid="11"/>
                                        </p:tgtEl>
                                        <p:attrNameLst>
                                          <p:attrName>style.opacity</p:attrName>
                                        </p:attrNameLst>
                                      </p:cBhvr>
                                      <p:to>
                                        <p:strVal val="0.5"/>
                                      </p:to>
                                    </p:set>
                                    <p:animEffect filter="image" prLst="opacity: 0.5">
                                      <p:cBhvr rctx="IE">
                                        <p:cTn id="23" dur="indefinite"/>
                                        <p:tgtEl>
                                          <p:spTgt spid="11"/>
                                        </p:tgtEl>
                                      </p:cBhvr>
                                    </p:animEffect>
                                  </p:childTnLst>
                                </p:cTn>
                              </p:par>
                              <p:par>
                                <p:cTn id="24" presetID="6" presetClass="entr" presetSubtype="32" fill="hold"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circle(out)">
                                      <p:cBhvr>
                                        <p:cTn id="26" dur="1000"/>
                                        <p:tgtEl>
                                          <p:spTgt spid="10"/>
                                        </p:tgtEl>
                                      </p:cBhvr>
                                    </p:animEffect>
                                  </p:childTnLst>
                                </p:cTn>
                              </p:par>
                              <p:par>
                                <p:cTn id="27" presetID="1" presetClass="entr" presetSubtype="0" fill="hold" nodeType="with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34" name="Group 33"/>
          <p:cNvGrpSpPr/>
          <p:nvPr/>
        </p:nvGrpSpPr>
        <p:grpSpPr>
          <a:xfrm>
            <a:off x="503161" y="3600705"/>
            <a:ext cx="3910532" cy="2388587"/>
            <a:chOff x="503161" y="3600705"/>
            <a:chExt cx="3910532" cy="2388587"/>
          </a:xfrm>
        </p:grpSpPr>
        <p:sp>
          <p:nvSpPr>
            <p:cNvPr id="6" name="Rectangle 13"/>
            <p:cNvSpPr>
              <a:spLocks/>
            </p:cNvSpPr>
            <p:nvPr/>
          </p:nvSpPr>
          <p:spPr bwMode="auto">
            <a:xfrm>
              <a:off x="503161" y="3600705"/>
              <a:ext cx="2539111" cy="381000"/>
            </a:xfrm>
            <a:prstGeom prst="rect">
              <a:avLst/>
            </a:prstGeom>
            <a:noFill/>
            <a:ln w="12700">
              <a:noFill/>
              <a:miter lim="800000"/>
              <a:headEnd/>
              <a:tailEnd/>
            </a:ln>
          </p:spPr>
          <p:txBody>
            <a:bodyPr lIns="0" tIns="0" rIns="40639" bIns="0">
              <a:prstTxWarp prst="textNoShape">
                <a:avLst/>
              </a:prstTxWarp>
            </a:bodyPr>
            <a:lstStyle/>
            <a:p>
              <a:pPr marL="39688" algn="ctr">
                <a:lnSpc>
                  <a:spcPct val="75000"/>
                </a:lnSpc>
                <a:spcBef>
                  <a:spcPts val="400"/>
                </a:spcBef>
              </a:pPr>
              <a:r>
                <a:rPr lang="en-US" dirty="0" smtClean="0">
                  <a:latin typeface="Tw Cen MT Condensed"/>
                  <a:ea typeface="Arial" pitchFamily="-65" charset="0"/>
                  <a:cs typeface="Tw Cen MT Condensed"/>
                </a:rPr>
                <a:t>What if… </a:t>
              </a:r>
              <a:r>
                <a:rPr lang="en-US" sz="2000" b="1" dirty="0" smtClean="0">
                  <a:latin typeface="Tw Cen MT Condensed"/>
                  <a:ea typeface="Arial" pitchFamily="-65" charset="0"/>
                  <a:cs typeface="Tw Cen MT Condensed"/>
                </a:rPr>
                <a:t>we built a new  </a:t>
              </a:r>
              <a:r>
                <a:rPr lang="en-US" sz="2000" b="1" dirty="0" smtClean="0">
                  <a:solidFill>
                    <a:srgbClr val="FFFFFF"/>
                  </a:solidFill>
                  <a:latin typeface="Tw Cen MT Condensed"/>
                  <a:ea typeface="Arial" pitchFamily="-65" charset="0"/>
                  <a:cs typeface="Tw Cen MT Condensed"/>
                </a:rPr>
                <a:t>.</a:t>
              </a:r>
              <a:r>
                <a:rPr lang="en-US" sz="2000" b="1" dirty="0" smtClean="0">
                  <a:latin typeface="Tw Cen MT Condensed"/>
                  <a:ea typeface="Arial" pitchFamily="-65" charset="0"/>
                  <a:cs typeface="Tw Cen MT Condensed"/>
                </a:rPr>
                <a:t> ecosystem for journalism?</a:t>
              </a:r>
              <a:endParaRPr lang="en-US" sz="2000" b="1" dirty="0">
                <a:latin typeface="Tw Cen MT Condensed"/>
                <a:ea typeface="Arial" pitchFamily="-65" charset="0"/>
                <a:cs typeface="Tw Cen MT Condensed"/>
              </a:endParaRPr>
            </a:p>
          </p:txBody>
        </p:sp>
        <p:sp>
          <p:nvSpPr>
            <p:cNvPr id="7" name="Rectangle 13"/>
            <p:cNvSpPr>
              <a:spLocks/>
            </p:cNvSpPr>
            <p:nvPr/>
          </p:nvSpPr>
          <p:spPr bwMode="auto">
            <a:xfrm>
              <a:off x="503161" y="4345615"/>
              <a:ext cx="2905701" cy="381000"/>
            </a:xfrm>
            <a:prstGeom prst="rect">
              <a:avLst/>
            </a:prstGeom>
            <a:noFill/>
            <a:ln w="12700">
              <a:noFill/>
              <a:miter lim="800000"/>
              <a:headEnd/>
              <a:tailEnd/>
            </a:ln>
          </p:spPr>
          <p:txBody>
            <a:bodyPr lIns="0" tIns="0" rIns="40639" bIns="0">
              <a:prstTxWarp prst="textNoShape">
                <a:avLst/>
              </a:prstTxWarp>
            </a:bodyPr>
            <a:lstStyle/>
            <a:p>
              <a:pPr marL="39688" algn="r">
                <a:lnSpc>
                  <a:spcPct val="75000"/>
                </a:lnSpc>
                <a:spcBef>
                  <a:spcPts val="400"/>
                </a:spcBef>
              </a:pPr>
              <a:r>
                <a:rPr lang="en-US" dirty="0" smtClean="0">
                  <a:solidFill>
                    <a:schemeClr val="tx1"/>
                  </a:solidFill>
                  <a:latin typeface="Tw Cen MT Condensed"/>
                  <a:ea typeface="Arial" pitchFamily="-65" charset="0"/>
                  <a:cs typeface="Tw Cen MT Condensed"/>
                </a:rPr>
                <a:t>What if… </a:t>
              </a:r>
              <a:r>
                <a:rPr lang="en-US" sz="2000" b="1" dirty="0" smtClean="0">
                  <a:solidFill>
                    <a:schemeClr val="tx1"/>
                  </a:solidFill>
                  <a:latin typeface="Tw Cen MT Condensed"/>
                  <a:ea typeface="Arial" pitchFamily="-65" charset="0"/>
                  <a:cs typeface="Tw Cen MT Condensed"/>
                </a:rPr>
                <a:t>we helped shape how </a:t>
              </a:r>
              <a:r>
                <a:rPr lang="en-US" sz="2000" b="1" dirty="0" smtClean="0">
                  <a:solidFill>
                    <a:srgbClr val="FFFFFF"/>
                  </a:solidFill>
                  <a:latin typeface="Tw Cen MT Condensed"/>
                  <a:ea typeface="Arial" pitchFamily="-65" charset="0"/>
                  <a:cs typeface="Tw Cen MT Condensed"/>
                </a:rPr>
                <a:t>.</a:t>
              </a:r>
              <a:r>
                <a:rPr lang="en-US" sz="2000" b="1" dirty="0" smtClean="0">
                  <a:solidFill>
                    <a:schemeClr val="tx1"/>
                  </a:solidFill>
                  <a:latin typeface="Tw Cen MT Condensed"/>
                  <a:ea typeface="Arial" pitchFamily="-65" charset="0"/>
                  <a:cs typeface="Tw Cen MT Condensed"/>
                </a:rPr>
                <a:t> </a:t>
              </a:r>
              <a:br>
                <a:rPr lang="en-US" sz="2000" b="1" dirty="0" smtClean="0">
                  <a:solidFill>
                    <a:schemeClr val="tx1"/>
                  </a:solidFill>
                  <a:latin typeface="Tw Cen MT Condensed"/>
                  <a:ea typeface="Arial" pitchFamily="-65" charset="0"/>
                  <a:cs typeface="Tw Cen MT Condensed"/>
                </a:rPr>
              </a:br>
              <a:r>
                <a:rPr lang="en-US" sz="2000" b="1" dirty="0" smtClean="0">
                  <a:solidFill>
                    <a:schemeClr val="tx1"/>
                  </a:solidFill>
                  <a:latin typeface="Tw Cen MT Condensed"/>
                  <a:ea typeface="Arial" pitchFamily="-65" charset="0"/>
                  <a:cs typeface="Tw Cen MT Condensed"/>
                </a:rPr>
                <a:t>public policy governs access?</a:t>
              </a:r>
              <a:endParaRPr lang="en-US" sz="2000" b="1" dirty="0">
                <a:solidFill>
                  <a:schemeClr val="tx1"/>
                </a:solidFill>
                <a:latin typeface="Tw Cen MT Condensed"/>
                <a:ea typeface="Arial" pitchFamily="-65" charset="0"/>
                <a:cs typeface="Tw Cen MT Condensed"/>
              </a:endParaRPr>
            </a:p>
          </p:txBody>
        </p:sp>
        <p:sp>
          <p:nvSpPr>
            <p:cNvPr id="8" name="Rectangle 13"/>
            <p:cNvSpPr>
              <a:spLocks/>
            </p:cNvSpPr>
            <p:nvPr/>
          </p:nvSpPr>
          <p:spPr bwMode="auto">
            <a:xfrm>
              <a:off x="1173017" y="5006651"/>
              <a:ext cx="2839441" cy="318866"/>
            </a:xfrm>
            <a:prstGeom prst="rect">
              <a:avLst/>
            </a:prstGeom>
            <a:noFill/>
            <a:ln w="12700">
              <a:noFill/>
              <a:miter lim="800000"/>
              <a:headEnd/>
              <a:tailEnd/>
            </a:ln>
          </p:spPr>
          <p:txBody>
            <a:bodyPr lIns="0" tIns="0" rIns="40639" bIns="0">
              <a:prstTxWarp prst="textNoShape">
                <a:avLst/>
              </a:prstTxWarp>
            </a:bodyPr>
            <a:lstStyle/>
            <a:p>
              <a:pPr marL="39688" algn="r">
                <a:lnSpc>
                  <a:spcPct val="75000"/>
                </a:lnSpc>
                <a:spcBef>
                  <a:spcPts val="400"/>
                </a:spcBef>
              </a:pPr>
              <a:r>
                <a:rPr lang="en-US" dirty="0" smtClean="0">
                  <a:solidFill>
                    <a:schemeClr val="tx1"/>
                  </a:solidFill>
                  <a:latin typeface="Tw Cen MT Condensed"/>
                  <a:ea typeface="Arial" pitchFamily="-65" charset="0"/>
                  <a:cs typeface="Tw Cen MT Condensed"/>
                </a:rPr>
                <a:t>What if… </a:t>
              </a:r>
              <a:r>
                <a:rPr lang="en-US" sz="2000" b="1" dirty="0" smtClean="0">
                  <a:solidFill>
                    <a:schemeClr val="tx1"/>
                  </a:solidFill>
                  <a:latin typeface="Tw Cen MT Condensed"/>
                  <a:ea typeface="Arial" pitchFamily="-65" charset="0"/>
                  <a:cs typeface="Tw Cen MT Condensed"/>
                </a:rPr>
                <a:t>we actively   </a:t>
              </a:r>
              <a:r>
                <a:rPr lang="en-US" sz="2000" b="1" dirty="0" smtClean="0">
                  <a:solidFill>
                    <a:schemeClr val="bg1"/>
                  </a:solidFill>
                  <a:latin typeface="Tw Cen MT Condensed"/>
                  <a:ea typeface="Arial" pitchFamily="-65" charset="0"/>
                  <a:cs typeface="Tw Cen MT Condensed"/>
                </a:rPr>
                <a:t>.</a:t>
              </a:r>
              <a:r>
                <a:rPr lang="en-US" sz="2000" b="1" dirty="0" smtClean="0">
                  <a:solidFill>
                    <a:schemeClr val="tx1"/>
                  </a:solidFill>
                  <a:latin typeface="Tw Cen MT Condensed"/>
                  <a:ea typeface="Arial" pitchFamily="-65" charset="0"/>
                  <a:cs typeface="Tw Cen MT Condensed"/>
                </a:rPr>
                <a:t> </a:t>
              </a:r>
              <a:br>
                <a:rPr lang="en-US" sz="2000" b="1" dirty="0" smtClean="0">
                  <a:solidFill>
                    <a:schemeClr val="tx1"/>
                  </a:solidFill>
                  <a:latin typeface="Tw Cen MT Condensed"/>
                  <a:ea typeface="Arial" pitchFamily="-65" charset="0"/>
                  <a:cs typeface="Tw Cen MT Condensed"/>
                </a:rPr>
              </a:br>
              <a:r>
                <a:rPr lang="en-US" sz="2000" b="1" dirty="0" smtClean="0">
                  <a:solidFill>
                    <a:schemeClr val="tx1"/>
                  </a:solidFill>
                  <a:latin typeface="Tw Cen MT Condensed"/>
                  <a:ea typeface="Arial" pitchFamily="-65" charset="0"/>
                  <a:cs typeface="Tw Cen MT Condensed"/>
                </a:rPr>
                <a:t>coordinated “deal-making”?</a:t>
              </a:r>
              <a:endParaRPr lang="en-US" sz="2000" b="1" dirty="0">
                <a:solidFill>
                  <a:schemeClr val="tx1"/>
                </a:solidFill>
                <a:latin typeface="Tw Cen MT Condensed"/>
                <a:ea typeface="Arial" pitchFamily="-65" charset="0"/>
                <a:cs typeface="Tw Cen MT Condensed"/>
              </a:endParaRPr>
            </a:p>
          </p:txBody>
        </p:sp>
        <p:sp>
          <p:nvSpPr>
            <p:cNvPr id="9" name="Rectangle 13"/>
            <p:cNvSpPr>
              <a:spLocks/>
            </p:cNvSpPr>
            <p:nvPr/>
          </p:nvSpPr>
          <p:spPr bwMode="auto">
            <a:xfrm>
              <a:off x="1173017" y="5641498"/>
              <a:ext cx="3240676" cy="347794"/>
            </a:xfrm>
            <a:prstGeom prst="rect">
              <a:avLst/>
            </a:prstGeom>
            <a:noFill/>
            <a:ln w="12700">
              <a:noFill/>
              <a:miter lim="800000"/>
              <a:headEnd/>
              <a:tailEnd/>
            </a:ln>
          </p:spPr>
          <p:txBody>
            <a:bodyPr lIns="0" tIns="0" rIns="40639" bIns="0">
              <a:prstTxWarp prst="textNoShape">
                <a:avLst/>
              </a:prstTxWarp>
            </a:bodyPr>
            <a:lstStyle/>
            <a:p>
              <a:pPr marL="39688" algn="r">
                <a:lnSpc>
                  <a:spcPct val="75000"/>
                </a:lnSpc>
                <a:spcBef>
                  <a:spcPts val="400"/>
                </a:spcBef>
              </a:pPr>
              <a:r>
                <a:rPr lang="en-US" dirty="0" smtClean="0">
                  <a:solidFill>
                    <a:schemeClr val="tx1"/>
                  </a:solidFill>
                  <a:latin typeface="Tw Cen MT Condensed"/>
                  <a:ea typeface="Arial" pitchFamily="-65" charset="0"/>
                  <a:cs typeface="Tw Cen MT Condensed"/>
                </a:rPr>
                <a:t>What if… </a:t>
              </a:r>
              <a:r>
                <a:rPr lang="en-US" sz="2000" b="1" dirty="0" smtClean="0">
                  <a:solidFill>
                    <a:schemeClr val="tx1"/>
                  </a:solidFill>
                  <a:latin typeface="Tw Cen MT Condensed"/>
                  <a:ea typeface="Arial" pitchFamily="-65" charset="0"/>
                  <a:cs typeface="Tw Cen MT Condensed"/>
                </a:rPr>
                <a:t>we standardized raw data, </a:t>
              </a:r>
              <a:br>
                <a:rPr lang="en-US" sz="2000" b="1" dirty="0" smtClean="0">
                  <a:solidFill>
                    <a:schemeClr val="tx1"/>
                  </a:solidFill>
                  <a:latin typeface="Tw Cen MT Condensed"/>
                  <a:ea typeface="Arial" pitchFamily="-65" charset="0"/>
                  <a:cs typeface="Tw Cen MT Condensed"/>
                </a:rPr>
              </a:br>
              <a:r>
                <a:rPr lang="en-US" sz="2000" b="1" dirty="0" smtClean="0">
                  <a:solidFill>
                    <a:schemeClr val="tx1"/>
                  </a:solidFill>
                  <a:latin typeface="Tw Cen MT Condensed"/>
                  <a:ea typeface="Arial" pitchFamily="-65" charset="0"/>
                  <a:cs typeface="Tw Cen MT Condensed"/>
                </a:rPr>
                <a:t>metadata &amp; metrics?</a:t>
              </a:r>
              <a:endParaRPr lang="en-US" sz="2000" b="1" dirty="0">
                <a:solidFill>
                  <a:schemeClr val="tx1"/>
                </a:solidFill>
                <a:latin typeface="Tw Cen MT Condensed"/>
                <a:ea typeface="Arial" pitchFamily="-65" charset="0"/>
                <a:cs typeface="Tw Cen MT Condensed"/>
              </a:endParaRPr>
            </a:p>
          </p:txBody>
        </p:sp>
      </p:grpSp>
      <p:grpSp>
        <p:nvGrpSpPr>
          <p:cNvPr id="33" name="Group 32"/>
          <p:cNvGrpSpPr/>
          <p:nvPr/>
        </p:nvGrpSpPr>
        <p:grpSpPr>
          <a:xfrm>
            <a:off x="5208976" y="3365327"/>
            <a:ext cx="4219554" cy="2521734"/>
            <a:chOff x="5208976" y="3365327"/>
            <a:chExt cx="4219554" cy="2521734"/>
          </a:xfrm>
        </p:grpSpPr>
        <p:sp>
          <p:nvSpPr>
            <p:cNvPr id="10" name="Rectangle 13"/>
            <p:cNvSpPr>
              <a:spLocks/>
            </p:cNvSpPr>
            <p:nvPr/>
          </p:nvSpPr>
          <p:spPr bwMode="auto">
            <a:xfrm>
              <a:off x="5772578" y="4884270"/>
              <a:ext cx="2769399" cy="347795"/>
            </a:xfrm>
            <a:prstGeom prst="rect">
              <a:avLst/>
            </a:prstGeom>
            <a:noFill/>
            <a:ln w="12700">
              <a:noFill/>
              <a:miter lim="800000"/>
              <a:headEnd/>
              <a:tailEnd/>
            </a:ln>
          </p:spPr>
          <p:txBody>
            <a:bodyPr lIns="0" tIns="0" rIns="40639" bIns="0">
              <a:prstTxWarp prst="textNoShape">
                <a:avLst/>
              </a:prstTxWarp>
            </a:bodyPr>
            <a:lstStyle/>
            <a:p>
              <a:pPr marL="39688">
                <a:lnSpc>
                  <a:spcPct val="75000"/>
                </a:lnSpc>
                <a:spcBef>
                  <a:spcPts val="400"/>
                </a:spcBef>
              </a:pPr>
              <a:r>
                <a:rPr lang="en-US" dirty="0" smtClean="0">
                  <a:latin typeface="Tw Cen MT Condensed"/>
                  <a:ea typeface="Arial" pitchFamily="-65" charset="0"/>
                  <a:cs typeface="Tw Cen MT Condensed"/>
                </a:rPr>
                <a:t>    </a:t>
              </a:r>
              <a:r>
                <a:rPr lang="en-US" dirty="0" smtClean="0">
                  <a:solidFill>
                    <a:schemeClr val="tx1"/>
                  </a:solidFill>
                  <a:latin typeface="Tw Cen MT Condensed"/>
                  <a:ea typeface="Arial" pitchFamily="-65" charset="0"/>
                  <a:cs typeface="Tw Cen MT Condensed"/>
                </a:rPr>
                <a:t>What if… </a:t>
              </a:r>
              <a:r>
                <a:rPr lang="en-US" sz="2000" b="1" dirty="0" smtClean="0">
                  <a:solidFill>
                    <a:schemeClr val="tx1"/>
                  </a:solidFill>
                  <a:latin typeface="Tw Cen MT Condensed"/>
                  <a:ea typeface="Arial" pitchFamily="-65" charset="0"/>
                  <a:cs typeface="Tw Cen MT Condensed"/>
                </a:rPr>
                <a:t>we collectively </a:t>
              </a:r>
              <a:br>
                <a:rPr lang="en-US" sz="2000" b="1" dirty="0" smtClean="0">
                  <a:solidFill>
                    <a:schemeClr val="tx1"/>
                  </a:solidFill>
                  <a:latin typeface="Tw Cen MT Condensed"/>
                  <a:ea typeface="Arial" pitchFamily="-65" charset="0"/>
                  <a:cs typeface="Tw Cen MT Condensed"/>
                </a:rPr>
              </a:br>
              <a:r>
                <a:rPr lang="en-US" sz="2000" b="1" dirty="0" smtClean="0">
                  <a:solidFill>
                    <a:schemeClr val="tx1"/>
                  </a:solidFill>
                  <a:latin typeface="Tw Cen MT Condensed"/>
                  <a:ea typeface="Arial" pitchFamily="-65" charset="0"/>
                  <a:cs typeface="Tw Cen MT Condensed"/>
                </a:rPr>
                <a:t>tested new revenue models?</a:t>
              </a:r>
              <a:endParaRPr lang="en-US" sz="2000" b="1" dirty="0">
                <a:solidFill>
                  <a:schemeClr val="tx1"/>
                </a:solidFill>
                <a:latin typeface="Tw Cen MT Condensed"/>
                <a:ea typeface="Arial" pitchFamily="-65" charset="0"/>
                <a:cs typeface="Tw Cen MT Condensed"/>
              </a:endParaRPr>
            </a:p>
          </p:txBody>
        </p:sp>
        <p:sp>
          <p:nvSpPr>
            <p:cNvPr id="11" name="Rectangle 13"/>
            <p:cNvSpPr>
              <a:spLocks/>
            </p:cNvSpPr>
            <p:nvPr/>
          </p:nvSpPr>
          <p:spPr bwMode="auto">
            <a:xfrm>
              <a:off x="6833432" y="3365327"/>
              <a:ext cx="2595098" cy="338328"/>
            </a:xfrm>
            <a:prstGeom prst="rect">
              <a:avLst/>
            </a:prstGeom>
            <a:noFill/>
            <a:ln w="12700">
              <a:noFill/>
              <a:miter lim="800000"/>
              <a:headEnd/>
              <a:tailEnd/>
            </a:ln>
          </p:spPr>
          <p:txBody>
            <a:bodyPr lIns="0" tIns="0" rIns="40639" bIns="0">
              <a:prstTxWarp prst="textNoShape">
                <a:avLst/>
              </a:prstTxWarp>
            </a:bodyPr>
            <a:lstStyle/>
            <a:p>
              <a:pPr marL="39688">
                <a:lnSpc>
                  <a:spcPct val="75000"/>
                </a:lnSpc>
                <a:spcBef>
                  <a:spcPts val="400"/>
                </a:spcBef>
              </a:pPr>
              <a:r>
                <a:rPr lang="en-US" dirty="0" smtClean="0">
                  <a:latin typeface="Tw Cen MT Condensed"/>
                  <a:ea typeface="Arial" pitchFamily="-65" charset="0"/>
                  <a:cs typeface="Tw Cen MT Condensed"/>
                </a:rPr>
                <a:t>   </a:t>
              </a:r>
              <a:r>
                <a:rPr lang="en-US" dirty="0" smtClean="0">
                  <a:latin typeface="Tw Cen MT Condensed"/>
                  <a:ea typeface="Arial" pitchFamily="-65" charset="0"/>
                  <a:cs typeface="Tw Cen MT Condensed"/>
                </a:rPr>
                <a:t>     </a:t>
              </a:r>
              <a:r>
                <a:rPr lang="en-US" dirty="0" smtClean="0">
                  <a:solidFill>
                    <a:schemeClr val="tx1"/>
                  </a:solidFill>
                  <a:latin typeface="Tw Cen MT Condensed"/>
                  <a:ea typeface="Arial" pitchFamily="-65" charset="0"/>
                  <a:cs typeface="Tw Cen MT Condensed"/>
                </a:rPr>
                <a:t>What </a:t>
              </a:r>
              <a:r>
                <a:rPr lang="en-US" dirty="0" smtClean="0">
                  <a:solidFill>
                    <a:schemeClr val="tx1"/>
                  </a:solidFill>
                  <a:latin typeface="Tw Cen MT Condensed"/>
                  <a:ea typeface="Arial" pitchFamily="-65" charset="0"/>
                  <a:cs typeface="Tw Cen MT Condensed"/>
                </a:rPr>
                <a:t>if… </a:t>
              </a:r>
              <a:r>
                <a:rPr lang="en-US" sz="2000" b="1" dirty="0" smtClean="0">
                  <a:solidFill>
                    <a:schemeClr val="tx1"/>
                  </a:solidFill>
                  <a:latin typeface="Tw Cen MT Condensed"/>
                  <a:ea typeface="Arial" pitchFamily="-65" charset="0"/>
                  <a:cs typeface="Tw Cen MT Condensed"/>
                </a:rPr>
                <a:t>we joined</a:t>
              </a:r>
              <a:r>
                <a:rPr lang="en-US" sz="2000" b="1" dirty="0" smtClean="0">
                  <a:solidFill>
                    <a:schemeClr val="tx1"/>
                  </a:solidFill>
                  <a:latin typeface="Tw Cen MT Condensed"/>
                  <a:ea typeface="Arial" pitchFamily="-65" charset="0"/>
                  <a:cs typeface="Tw Cen MT Condensed"/>
                </a:rPr>
                <a:t> </a:t>
              </a:r>
              <a:br>
                <a:rPr lang="en-US" sz="2000" b="1" dirty="0" smtClean="0">
                  <a:solidFill>
                    <a:schemeClr val="tx1"/>
                  </a:solidFill>
                  <a:latin typeface="Tw Cen MT Condensed"/>
                  <a:ea typeface="Arial" pitchFamily="-65" charset="0"/>
                  <a:cs typeface="Tw Cen MT Condensed"/>
                </a:rPr>
              </a:br>
              <a:r>
                <a:rPr lang="en-US" sz="2000" b="1" dirty="0" smtClean="0">
                  <a:solidFill>
                    <a:schemeClr val="tx1"/>
                  </a:solidFill>
                  <a:latin typeface="Tw Cen MT Condensed"/>
                  <a:ea typeface="Arial" pitchFamily="-65" charset="0"/>
                  <a:cs typeface="Tw Cen MT Condensed"/>
                </a:rPr>
                <a:t>   early in tec</a:t>
              </a:r>
              <a:r>
                <a:rPr lang="en-US" sz="2000" b="1" dirty="0" smtClean="0">
                  <a:latin typeface="Tw Cen MT Condensed"/>
                  <a:ea typeface="Arial" pitchFamily="-65" charset="0"/>
                  <a:cs typeface="Tw Cen MT Condensed"/>
                </a:rPr>
                <a:t>hnology </a:t>
              </a:r>
              <a:r>
                <a:rPr lang="en-US" sz="2000" b="1" dirty="0" smtClean="0">
                  <a:solidFill>
                    <a:schemeClr val="tx1"/>
                  </a:solidFill>
                  <a:latin typeface="Tw Cen MT Condensed"/>
                  <a:ea typeface="Arial" pitchFamily="-65" charset="0"/>
                  <a:cs typeface="Tw Cen MT Condensed"/>
                </a:rPr>
                <a:t>experiments</a:t>
              </a:r>
              <a:r>
                <a:rPr lang="en-US" sz="2000" b="1" dirty="0" smtClean="0">
                  <a:solidFill>
                    <a:schemeClr val="tx1"/>
                  </a:solidFill>
                  <a:latin typeface="Tw Cen MT Condensed"/>
                  <a:ea typeface="Arial" pitchFamily="-65" charset="0"/>
                  <a:cs typeface="Tw Cen MT Condensed"/>
                </a:rPr>
                <a:t>?</a:t>
              </a:r>
              <a:endParaRPr lang="en-US" sz="2000" b="1" dirty="0">
                <a:solidFill>
                  <a:schemeClr val="tx1"/>
                </a:solidFill>
                <a:latin typeface="Tw Cen MT Condensed"/>
                <a:ea typeface="Arial" pitchFamily="-65" charset="0"/>
                <a:cs typeface="Tw Cen MT Condensed"/>
              </a:endParaRPr>
            </a:p>
          </p:txBody>
        </p:sp>
        <p:sp>
          <p:nvSpPr>
            <p:cNvPr id="12" name="Rectangle 13"/>
            <p:cNvSpPr>
              <a:spLocks/>
            </p:cNvSpPr>
            <p:nvPr/>
          </p:nvSpPr>
          <p:spPr bwMode="auto">
            <a:xfrm>
              <a:off x="5208976" y="5506061"/>
              <a:ext cx="3333001" cy="381000"/>
            </a:xfrm>
            <a:prstGeom prst="rect">
              <a:avLst/>
            </a:prstGeom>
            <a:noFill/>
            <a:ln w="12700">
              <a:noFill/>
              <a:miter lim="800000"/>
              <a:headEnd/>
              <a:tailEnd/>
            </a:ln>
          </p:spPr>
          <p:txBody>
            <a:bodyPr lIns="0" tIns="0" rIns="40639" bIns="0">
              <a:prstTxWarp prst="textNoShape">
                <a:avLst/>
              </a:prstTxWarp>
            </a:bodyPr>
            <a:lstStyle/>
            <a:p>
              <a:pPr marL="39688">
                <a:lnSpc>
                  <a:spcPct val="75000"/>
                </a:lnSpc>
                <a:spcBef>
                  <a:spcPts val="400"/>
                </a:spcBef>
              </a:pPr>
              <a:r>
                <a:rPr lang="en-US" dirty="0" smtClean="0">
                  <a:solidFill>
                    <a:srgbClr val="FFFFFF"/>
                  </a:solidFill>
                  <a:latin typeface="Tw Cen MT Condensed"/>
                  <a:ea typeface="Arial" pitchFamily="-65" charset="0"/>
                  <a:cs typeface="Tw Cen MT Condensed"/>
                </a:rPr>
                <a:t>    </a:t>
              </a:r>
              <a:r>
                <a:rPr lang="en-US" dirty="0" smtClean="0">
                  <a:solidFill>
                    <a:schemeClr val="tx1"/>
                  </a:solidFill>
                  <a:latin typeface="Tw Cen MT Condensed"/>
                  <a:ea typeface="Arial" pitchFamily="-65" charset="0"/>
                  <a:cs typeface="Tw Cen MT Condensed"/>
                </a:rPr>
                <a:t>What if… </a:t>
              </a:r>
              <a:r>
                <a:rPr lang="en-US" sz="2000" b="1" dirty="0" smtClean="0">
                  <a:solidFill>
                    <a:schemeClr val="tx1"/>
                  </a:solidFill>
                  <a:latin typeface="Tw Cen MT Condensed"/>
                  <a:ea typeface="Arial" pitchFamily="-65" charset="0"/>
                  <a:cs typeface="Tw Cen MT Condensed"/>
                </a:rPr>
                <a:t>we enabled organizations to operate more efficiently?</a:t>
              </a:r>
              <a:endParaRPr lang="en-US" sz="2000" b="1" dirty="0">
                <a:solidFill>
                  <a:schemeClr val="tx1"/>
                </a:solidFill>
                <a:latin typeface="Tw Cen MT Condensed"/>
                <a:ea typeface="Arial" pitchFamily="-65" charset="0"/>
                <a:cs typeface="Tw Cen MT Condensed"/>
              </a:endParaRPr>
            </a:p>
          </p:txBody>
        </p:sp>
        <p:sp>
          <p:nvSpPr>
            <p:cNvPr id="13" name="Rectangle 13"/>
            <p:cNvSpPr>
              <a:spLocks/>
            </p:cNvSpPr>
            <p:nvPr/>
          </p:nvSpPr>
          <p:spPr bwMode="auto">
            <a:xfrm>
              <a:off x="6338959" y="4241256"/>
              <a:ext cx="2814017" cy="380999"/>
            </a:xfrm>
            <a:prstGeom prst="rect">
              <a:avLst/>
            </a:prstGeom>
            <a:noFill/>
            <a:ln w="12700">
              <a:noFill/>
              <a:miter lim="800000"/>
              <a:headEnd/>
              <a:tailEnd/>
            </a:ln>
          </p:spPr>
          <p:txBody>
            <a:bodyPr lIns="0" tIns="0" rIns="40639" bIns="0">
              <a:prstTxWarp prst="textNoShape">
                <a:avLst/>
              </a:prstTxWarp>
            </a:bodyPr>
            <a:lstStyle/>
            <a:p>
              <a:pPr marL="39688">
                <a:lnSpc>
                  <a:spcPct val="75000"/>
                </a:lnSpc>
                <a:spcBef>
                  <a:spcPts val="400"/>
                </a:spcBef>
              </a:pPr>
              <a:r>
                <a:rPr lang="en-US" dirty="0" smtClean="0">
                  <a:solidFill>
                    <a:schemeClr val="tx1"/>
                  </a:solidFill>
                  <a:latin typeface="Tw Cen MT Condensed"/>
                  <a:ea typeface="Arial" pitchFamily="-65" charset="0"/>
                  <a:cs typeface="Tw Cen MT Condensed"/>
                </a:rPr>
                <a:t>    What if… </a:t>
              </a:r>
              <a:r>
                <a:rPr lang="en-US" sz="2000" b="1" dirty="0" smtClean="0">
                  <a:solidFill>
                    <a:schemeClr val="tx1"/>
                  </a:solidFill>
                  <a:latin typeface="Tw Cen MT Condensed"/>
                  <a:ea typeface="Arial" pitchFamily="-65" charset="0"/>
                  <a:cs typeface="Tw Cen MT Condensed"/>
                </a:rPr>
                <a:t>we retooled journalists?</a:t>
              </a:r>
              <a:endParaRPr lang="en-US" sz="2000" b="1" dirty="0">
                <a:solidFill>
                  <a:schemeClr val="tx1"/>
                </a:solidFill>
                <a:latin typeface="Tw Cen MT Condensed"/>
                <a:ea typeface="Arial" pitchFamily="-65" charset="0"/>
                <a:cs typeface="Tw Cen MT Condensed"/>
              </a:endParaRPr>
            </a:p>
          </p:txBody>
        </p:sp>
      </p:grpSp>
      <p:sp>
        <p:nvSpPr>
          <p:cNvPr id="14" name="Rectangle 13"/>
          <p:cNvSpPr>
            <a:spLocks/>
          </p:cNvSpPr>
          <p:nvPr/>
        </p:nvSpPr>
        <p:spPr bwMode="auto">
          <a:xfrm>
            <a:off x="6067592" y="1784155"/>
            <a:ext cx="2977555" cy="546732"/>
          </a:xfrm>
          <a:prstGeom prst="rect">
            <a:avLst/>
          </a:prstGeom>
          <a:noFill/>
          <a:ln w="12700">
            <a:noFill/>
            <a:miter lim="800000"/>
            <a:headEnd/>
            <a:tailEnd/>
          </a:ln>
        </p:spPr>
        <p:txBody>
          <a:bodyPr lIns="0" tIns="0" rIns="40639" bIns="0">
            <a:prstTxWarp prst="textNoShape">
              <a:avLst/>
            </a:prstTxWarp>
          </a:bodyPr>
          <a:lstStyle/>
          <a:p>
            <a:pPr marL="39688">
              <a:lnSpc>
                <a:spcPct val="75000"/>
              </a:lnSpc>
              <a:spcBef>
                <a:spcPts val="400"/>
              </a:spcBef>
              <a:tabLst>
                <a:tab pos="169863" algn="l"/>
                <a:tab pos="287338" algn="l"/>
                <a:tab pos="398463" algn="l"/>
              </a:tabLst>
            </a:pPr>
            <a:r>
              <a:rPr lang="en-US" dirty="0" smtClean="0">
                <a:solidFill>
                  <a:schemeClr val="tx1"/>
                </a:solidFill>
                <a:latin typeface="Tw Cen MT Condensed"/>
                <a:ea typeface="Arial" pitchFamily="-65" charset="0"/>
                <a:cs typeface="Tw Cen MT Condensed"/>
              </a:rPr>
              <a:t>What if… </a:t>
            </a:r>
            <a:r>
              <a:rPr lang="en-US" sz="2000" b="1" dirty="0" smtClean="0">
                <a:solidFill>
                  <a:schemeClr val="tx1"/>
                </a:solidFill>
                <a:latin typeface="Tw Cen MT Condensed"/>
                <a:ea typeface="Arial" pitchFamily="-65" charset="0"/>
                <a:cs typeface="Tw Cen MT Condensed"/>
              </a:rPr>
              <a:t>we evolved </a:t>
            </a:r>
            <a:r>
              <a:rPr lang="en-US" sz="2000" b="1" dirty="0" smtClean="0">
                <a:solidFill>
                  <a:schemeClr val="tx1"/>
                </a:solidFill>
                <a:latin typeface="Tw Cen MT Condensed"/>
                <a:ea typeface="Arial" pitchFamily="-65" charset="0"/>
                <a:cs typeface="Tw Cen MT Condensed"/>
              </a:rPr>
              <a:t>our</a:t>
            </a:r>
            <a:br>
              <a:rPr lang="en-US" sz="2000" b="1" dirty="0" smtClean="0">
                <a:solidFill>
                  <a:schemeClr val="tx1"/>
                </a:solidFill>
                <a:latin typeface="Tw Cen MT Condensed"/>
                <a:ea typeface="Arial" pitchFamily="-65" charset="0"/>
                <a:cs typeface="Tw Cen MT Condensed"/>
              </a:rPr>
            </a:br>
            <a:r>
              <a:rPr lang="en-US" sz="2000" b="1" dirty="0" smtClean="0">
                <a:solidFill>
                  <a:schemeClr val="tx1"/>
                </a:solidFill>
                <a:latin typeface="Tw Cen MT Condensed"/>
                <a:ea typeface="Arial" pitchFamily="-65" charset="0"/>
                <a:cs typeface="Tw Cen MT Condensed"/>
              </a:rPr>
              <a:t>    composition </a:t>
            </a:r>
            <a:r>
              <a:rPr lang="en-US" sz="2000" b="1" dirty="0" smtClean="0">
                <a:solidFill>
                  <a:schemeClr val="tx1"/>
                </a:solidFill>
                <a:latin typeface="Tw Cen MT Condensed"/>
                <a:ea typeface="Arial" pitchFamily="-65" charset="0"/>
                <a:cs typeface="Tw Cen MT Condensed"/>
              </a:rPr>
              <a:t>to reflect </a:t>
            </a:r>
            <a:r>
              <a:rPr lang="en-US" sz="2000" b="1" dirty="0" smtClean="0">
                <a:solidFill>
                  <a:schemeClr val="tx1"/>
                </a:solidFill>
                <a:latin typeface="Tw Cen MT Condensed"/>
                <a:ea typeface="Arial" pitchFamily="-65" charset="0"/>
                <a:cs typeface="Tw Cen MT Condensed"/>
              </a:rPr>
              <a:t>the</a:t>
            </a:r>
            <a:br>
              <a:rPr lang="en-US" sz="2000" b="1" dirty="0" smtClean="0">
                <a:solidFill>
                  <a:schemeClr val="tx1"/>
                </a:solidFill>
                <a:latin typeface="Tw Cen MT Condensed"/>
                <a:ea typeface="Arial" pitchFamily="-65" charset="0"/>
                <a:cs typeface="Tw Cen MT Condensed"/>
              </a:rPr>
            </a:br>
            <a:r>
              <a:rPr lang="en-US" sz="2000" b="1" dirty="0" smtClean="0">
                <a:solidFill>
                  <a:schemeClr val="tx1"/>
                </a:solidFill>
                <a:latin typeface="Tw Cen MT Condensed"/>
                <a:ea typeface="Arial" pitchFamily="-65" charset="0"/>
                <a:cs typeface="Tw Cen MT Condensed"/>
              </a:rPr>
              <a:t>        emerging </a:t>
            </a:r>
            <a:r>
              <a:rPr lang="en-US" sz="2000" b="1" dirty="0" smtClean="0">
                <a:solidFill>
                  <a:schemeClr val="tx1"/>
                </a:solidFill>
                <a:latin typeface="Tw Cen MT Condensed"/>
                <a:ea typeface="Arial" pitchFamily="-65" charset="0"/>
                <a:cs typeface="Tw Cen MT Condensed"/>
              </a:rPr>
              <a:t>field</a:t>
            </a:r>
            <a:r>
              <a:rPr lang="en-US" sz="2000" dirty="0" smtClean="0">
                <a:latin typeface="Tw Cen MT Condensed"/>
                <a:ea typeface="Arial" pitchFamily="-65" charset="0"/>
                <a:cs typeface="Tw Cen MT Condensed"/>
              </a:rPr>
              <a:t>?</a:t>
            </a:r>
            <a:endParaRPr lang="en-US" sz="2000" dirty="0">
              <a:solidFill>
                <a:schemeClr val="tx1"/>
              </a:solidFill>
              <a:latin typeface="Tw Cen MT Condensed"/>
              <a:ea typeface="Arial" pitchFamily="-65" charset="0"/>
              <a:cs typeface="Tw Cen MT Condensed"/>
            </a:endParaRPr>
          </a:p>
        </p:txBody>
      </p:sp>
      <p:sp>
        <p:nvSpPr>
          <p:cNvPr id="15" name="Right Triangle 14"/>
          <p:cNvSpPr/>
          <p:nvPr/>
        </p:nvSpPr>
        <p:spPr>
          <a:xfrm rot="5400000">
            <a:off x="5076137" y="3579349"/>
            <a:ext cx="1732930" cy="1732930"/>
          </a:xfrm>
          <a:prstGeom prst="rtTriangle">
            <a:avLst/>
          </a:prstGeom>
          <a:solidFill>
            <a:srgbClr val="77933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6" name="Rectangle 20"/>
          <p:cNvSpPr>
            <a:spLocks/>
          </p:cNvSpPr>
          <p:nvPr/>
        </p:nvSpPr>
        <p:spPr bwMode="auto">
          <a:xfrm rot="18900000">
            <a:off x="4680418" y="4086542"/>
            <a:ext cx="2263024" cy="304800"/>
          </a:xfrm>
          <a:prstGeom prst="rect">
            <a:avLst/>
          </a:prstGeom>
          <a:noFill/>
          <a:ln w="12700">
            <a:noFill/>
            <a:miter lim="800000"/>
            <a:headEnd/>
            <a:tailEnd/>
          </a:ln>
        </p:spPr>
        <p:txBody>
          <a:bodyPr lIns="0" tIns="0" rIns="40639" bIns="0">
            <a:prstTxWarp prst="textNoShape">
              <a:avLst/>
            </a:prstTxWarp>
          </a:bodyPr>
          <a:lstStyle/>
          <a:p>
            <a:pPr marL="39688" algn="ctr">
              <a:lnSpc>
                <a:spcPts val="1300"/>
              </a:lnSpc>
              <a:spcBef>
                <a:spcPts val="0"/>
              </a:spcBef>
            </a:pPr>
            <a:r>
              <a:rPr lang="en-US" sz="1300" b="1" dirty="0" smtClean="0">
                <a:solidFill>
                  <a:srgbClr val="FFFFFF"/>
                </a:solidFill>
                <a:latin typeface="Tw Cen MT" pitchFamily="-65" charset="-18"/>
                <a:ea typeface="Arial" pitchFamily="-65" charset="0"/>
                <a:cs typeface="Arial" pitchFamily="-65" charset="0"/>
              </a:rPr>
              <a:t>Increasing </a:t>
            </a:r>
            <a:br>
              <a:rPr lang="en-US" sz="1300" b="1" dirty="0" smtClean="0">
                <a:solidFill>
                  <a:srgbClr val="FFFFFF"/>
                </a:solidFill>
                <a:latin typeface="Tw Cen MT" pitchFamily="-65" charset="-18"/>
                <a:ea typeface="Arial" pitchFamily="-65" charset="0"/>
                <a:cs typeface="Arial" pitchFamily="-65" charset="0"/>
              </a:rPr>
            </a:br>
            <a:r>
              <a:rPr lang="en-US" sz="1300" b="1" dirty="0" smtClean="0">
                <a:solidFill>
                  <a:srgbClr val="FFFFFF"/>
                </a:solidFill>
                <a:latin typeface="Tw Cen MT" pitchFamily="-65" charset="-18"/>
                <a:ea typeface="Arial" pitchFamily="-65" charset="0"/>
                <a:cs typeface="Arial" pitchFamily="-65" charset="0"/>
              </a:rPr>
              <a:t>experimentation</a:t>
            </a:r>
            <a:endParaRPr lang="en-US" sz="1300" b="1" dirty="0">
              <a:solidFill>
                <a:srgbClr val="FFFFFF"/>
              </a:solidFill>
              <a:latin typeface="Tw Cen MT" pitchFamily="-65" charset="-18"/>
              <a:ea typeface="Arial" pitchFamily="-65" charset="0"/>
              <a:cs typeface="Arial" pitchFamily="-65" charset="0"/>
            </a:endParaRPr>
          </a:p>
        </p:txBody>
      </p:sp>
      <p:sp>
        <p:nvSpPr>
          <p:cNvPr id="17" name="Oval 16"/>
          <p:cNvSpPr>
            <a:spLocks noChangeAspect="1"/>
          </p:cNvSpPr>
          <p:nvPr/>
        </p:nvSpPr>
        <p:spPr bwMode="auto">
          <a:xfrm>
            <a:off x="5108369" y="3678898"/>
            <a:ext cx="365760" cy="365760"/>
          </a:xfrm>
          <a:prstGeom prst="ellipse">
            <a:avLst/>
          </a:prstGeom>
          <a:noFill/>
          <a:ln w="12700" cap="flat" cmpd="sng" algn="ctr">
            <a:no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ts val="1600"/>
              </a:lnSpc>
              <a:spcBef>
                <a:spcPct val="0"/>
              </a:spcBef>
              <a:spcAft>
                <a:spcPct val="0"/>
              </a:spcAft>
              <a:buClrTx/>
              <a:buSzTx/>
              <a:buFontTx/>
              <a:buNone/>
              <a:tabLst/>
            </a:pPr>
            <a:r>
              <a:rPr lang="en-US" sz="2200" dirty="0" smtClean="0">
                <a:solidFill>
                  <a:srgbClr val="FFFFFF"/>
                </a:solidFill>
                <a:latin typeface="Tw Cen MT Condensed Extra Bold"/>
                <a:ea typeface="ヒラギノ角ゴ ProN W3" pitchFamily="-65" charset="-128"/>
                <a:cs typeface="Tw Cen MT Condensed Extra Bold"/>
                <a:sym typeface="Arial" pitchFamily="-65" charset="0"/>
              </a:rPr>
              <a:t>II</a:t>
            </a:r>
            <a:endParaRPr kumimoji="0" lang="en-US" sz="2200" b="0" i="0" u="none" strike="noStrike" cap="none" normalizeH="0" baseline="0" dirty="0">
              <a:ln>
                <a:noFill/>
              </a:ln>
              <a:solidFill>
                <a:srgbClr val="FFFFFF"/>
              </a:solidFill>
              <a:effectLst/>
              <a:latin typeface="Tw Cen MT Condensed Extra Bold"/>
              <a:ea typeface="ヒラギノ角ゴ ProN W3" pitchFamily="-65" charset="-128"/>
              <a:cs typeface="Tw Cen MT Condensed Extra Bold"/>
              <a:sym typeface="Arial" pitchFamily="-65" charset="0"/>
            </a:endParaRPr>
          </a:p>
        </p:txBody>
      </p:sp>
      <p:sp>
        <p:nvSpPr>
          <p:cNvPr id="18" name="Right Triangle 17"/>
          <p:cNvSpPr/>
          <p:nvPr/>
        </p:nvSpPr>
        <p:spPr>
          <a:xfrm>
            <a:off x="5076137" y="1518622"/>
            <a:ext cx="1732930" cy="1732930"/>
          </a:xfrm>
          <a:prstGeom prst="rtTriangle">
            <a:avLst/>
          </a:prstGeom>
          <a:solidFill>
            <a:srgbClr val="77933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Rectangle 20"/>
          <p:cNvSpPr>
            <a:spLocks/>
          </p:cNvSpPr>
          <p:nvPr/>
        </p:nvSpPr>
        <p:spPr bwMode="auto">
          <a:xfrm rot="2700000">
            <a:off x="5015038" y="2438308"/>
            <a:ext cx="1643715" cy="319627"/>
          </a:xfrm>
          <a:prstGeom prst="rect">
            <a:avLst/>
          </a:prstGeom>
          <a:noFill/>
          <a:ln w="12700">
            <a:noFill/>
            <a:miter lim="800000"/>
            <a:headEnd/>
            <a:tailEnd/>
          </a:ln>
        </p:spPr>
        <p:txBody>
          <a:bodyPr lIns="0" tIns="0" rIns="40639" bIns="0">
            <a:prstTxWarp prst="textNoShape">
              <a:avLst/>
            </a:prstTxWarp>
          </a:bodyPr>
          <a:lstStyle/>
          <a:p>
            <a:pPr marL="39688" algn="ctr">
              <a:lnSpc>
                <a:spcPts val="1300"/>
              </a:lnSpc>
              <a:spcBef>
                <a:spcPts val="0"/>
              </a:spcBef>
            </a:pPr>
            <a:r>
              <a:rPr lang="en-US" sz="1300" b="1" dirty="0" smtClean="0">
                <a:solidFill>
                  <a:srgbClr val="FFFFFF"/>
                </a:solidFill>
                <a:latin typeface="Tw Cen MT" pitchFamily="-65" charset="-18"/>
                <a:ea typeface="Arial" pitchFamily="-65" charset="0"/>
                <a:cs typeface="Arial" pitchFamily="-65" charset="0"/>
              </a:rPr>
              <a:t>Changing</a:t>
            </a:r>
            <a:br>
              <a:rPr lang="en-US" sz="1300" b="1" dirty="0" smtClean="0">
                <a:solidFill>
                  <a:srgbClr val="FFFFFF"/>
                </a:solidFill>
                <a:latin typeface="Tw Cen MT" pitchFamily="-65" charset="-18"/>
                <a:ea typeface="Arial" pitchFamily="-65" charset="0"/>
                <a:cs typeface="Arial" pitchFamily="-65" charset="0"/>
              </a:rPr>
            </a:br>
            <a:r>
              <a:rPr lang="en-US" sz="1300" b="1" dirty="0" smtClean="0">
                <a:solidFill>
                  <a:srgbClr val="FFFFFF"/>
                </a:solidFill>
                <a:latin typeface="Tw Cen MT" pitchFamily="-65" charset="-18"/>
                <a:ea typeface="Arial" pitchFamily="-65" charset="0"/>
                <a:cs typeface="Arial" pitchFamily="-65" charset="0"/>
              </a:rPr>
              <a:t>internally</a:t>
            </a:r>
            <a:endParaRPr lang="en-US" sz="1300" b="1" dirty="0">
              <a:solidFill>
                <a:srgbClr val="FFFFFF"/>
              </a:solidFill>
              <a:latin typeface="Tw Cen MT" pitchFamily="-65" charset="-18"/>
              <a:ea typeface="Arial" pitchFamily="-65" charset="0"/>
              <a:cs typeface="Arial" pitchFamily="-65" charset="0"/>
            </a:endParaRPr>
          </a:p>
        </p:txBody>
      </p:sp>
      <p:sp>
        <p:nvSpPr>
          <p:cNvPr id="20" name="Oval 19"/>
          <p:cNvSpPr>
            <a:spLocks noChangeAspect="1"/>
          </p:cNvSpPr>
          <p:nvPr/>
        </p:nvSpPr>
        <p:spPr bwMode="auto">
          <a:xfrm>
            <a:off x="5108369" y="2844673"/>
            <a:ext cx="365760" cy="365760"/>
          </a:xfrm>
          <a:prstGeom prst="ellipse">
            <a:avLst/>
          </a:prstGeom>
          <a:noFill/>
          <a:ln w="12700" cap="flat" cmpd="sng" algn="ctr">
            <a:no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ts val="1600"/>
              </a:lnSpc>
              <a:spcBef>
                <a:spcPct val="0"/>
              </a:spcBef>
              <a:spcAft>
                <a:spcPct val="0"/>
              </a:spcAft>
              <a:buClrTx/>
              <a:buSzTx/>
              <a:buFontTx/>
              <a:buNone/>
              <a:tabLst/>
            </a:pPr>
            <a:r>
              <a:rPr lang="en-US" sz="2200" dirty="0" smtClean="0">
                <a:solidFill>
                  <a:srgbClr val="FFFFFF"/>
                </a:solidFill>
                <a:latin typeface="Tw Cen MT Condensed Extra Bold"/>
                <a:ea typeface="ヒラギノ角ゴ ProN W3" pitchFamily="-65" charset="-128"/>
                <a:cs typeface="Tw Cen MT Condensed Extra Bold"/>
                <a:sym typeface="Arial" pitchFamily="-65" charset="0"/>
              </a:rPr>
              <a:t>I</a:t>
            </a:r>
            <a:endParaRPr kumimoji="0" lang="en-US" sz="2200" b="0" i="0" u="none" strike="noStrike" cap="none" normalizeH="0" baseline="0" dirty="0">
              <a:ln>
                <a:noFill/>
              </a:ln>
              <a:solidFill>
                <a:srgbClr val="FFFFFF"/>
              </a:solidFill>
              <a:effectLst/>
              <a:latin typeface="Tw Cen MT Condensed Extra Bold"/>
              <a:ea typeface="ヒラギノ角ゴ ProN W3" pitchFamily="-65" charset="-128"/>
              <a:cs typeface="Tw Cen MT Condensed Extra Bold"/>
              <a:sym typeface="Arial" pitchFamily="-65" charset="0"/>
            </a:endParaRPr>
          </a:p>
        </p:txBody>
      </p:sp>
      <p:sp>
        <p:nvSpPr>
          <p:cNvPr id="21" name="Right Triangle 20"/>
          <p:cNvSpPr/>
          <p:nvPr/>
        </p:nvSpPr>
        <p:spPr>
          <a:xfrm rot="16200000">
            <a:off x="3016451" y="1518622"/>
            <a:ext cx="1732930" cy="1732930"/>
          </a:xfrm>
          <a:prstGeom prst="rtTriangle">
            <a:avLst/>
          </a:prstGeom>
          <a:solidFill>
            <a:srgbClr val="77933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 name="Rectangle 20"/>
          <p:cNvSpPr>
            <a:spLocks/>
          </p:cNvSpPr>
          <p:nvPr/>
        </p:nvSpPr>
        <p:spPr bwMode="auto">
          <a:xfrm rot="18900000">
            <a:off x="2986649" y="2422612"/>
            <a:ext cx="1993618" cy="304800"/>
          </a:xfrm>
          <a:prstGeom prst="rect">
            <a:avLst/>
          </a:prstGeom>
          <a:noFill/>
          <a:ln w="12700">
            <a:noFill/>
            <a:miter lim="800000"/>
            <a:headEnd/>
            <a:tailEnd/>
          </a:ln>
        </p:spPr>
        <p:txBody>
          <a:bodyPr lIns="0" tIns="0" rIns="40639" bIns="0">
            <a:prstTxWarp prst="textNoShape">
              <a:avLst/>
            </a:prstTxWarp>
          </a:bodyPr>
          <a:lstStyle/>
          <a:p>
            <a:pPr marL="39688" algn="ctr">
              <a:lnSpc>
                <a:spcPts val="1300"/>
              </a:lnSpc>
              <a:spcBef>
                <a:spcPts val="0"/>
              </a:spcBef>
            </a:pPr>
            <a:r>
              <a:rPr lang="en-US" sz="1300" b="1" dirty="0" smtClean="0">
                <a:solidFill>
                  <a:schemeClr val="bg1"/>
                </a:solidFill>
                <a:latin typeface="Tw Cen MT" pitchFamily="-65" charset="-18"/>
                <a:ea typeface="Arial" pitchFamily="-65" charset="0"/>
                <a:cs typeface="Arial" pitchFamily="-65" charset="0"/>
              </a:rPr>
              <a:t>Building audiences</a:t>
            </a:r>
            <a:br>
              <a:rPr lang="en-US" sz="1300" b="1" dirty="0" smtClean="0">
                <a:solidFill>
                  <a:schemeClr val="bg1"/>
                </a:solidFill>
                <a:latin typeface="Tw Cen MT" pitchFamily="-65" charset="-18"/>
                <a:ea typeface="Arial" pitchFamily="-65" charset="0"/>
                <a:cs typeface="Arial" pitchFamily="-65" charset="0"/>
              </a:rPr>
            </a:br>
            <a:r>
              <a:rPr lang="en-US" sz="1300" b="1" dirty="0" smtClean="0">
                <a:solidFill>
                  <a:schemeClr val="bg1"/>
                </a:solidFill>
                <a:latin typeface="Tw Cen MT" pitchFamily="-65" charset="-18"/>
                <a:ea typeface="Arial" pitchFamily="-65" charset="0"/>
                <a:cs typeface="Arial" pitchFamily="-65" charset="0"/>
              </a:rPr>
              <a:t>as communities</a:t>
            </a:r>
            <a:endParaRPr lang="en-US" sz="1300" b="1" dirty="0">
              <a:solidFill>
                <a:schemeClr val="bg1"/>
              </a:solidFill>
              <a:latin typeface="Tw Cen MT" pitchFamily="-65" charset="-18"/>
              <a:ea typeface="Arial" pitchFamily="-65" charset="0"/>
              <a:cs typeface="Arial" pitchFamily="-65" charset="0"/>
            </a:endParaRPr>
          </a:p>
        </p:txBody>
      </p:sp>
      <p:sp>
        <p:nvSpPr>
          <p:cNvPr id="23" name="Oval 22"/>
          <p:cNvSpPr>
            <a:spLocks noChangeAspect="1"/>
          </p:cNvSpPr>
          <p:nvPr/>
        </p:nvSpPr>
        <p:spPr bwMode="auto">
          <a:xfrm>
            <a:off x="4266384" y="2844673"/>
            <a:ext cx="365760" cy="365760"/>
          </a:xfrm>
          <a:prstGeom prst="ellipse">
            <a:avLst/>
          </a:prstGeom>
          <a:noFill/>
          <a:ln w="12700" cap="flat" cmpd="sng" algn="ctr">
            <a:no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ts val="1600"/>
              </a:lnSpc>
              <a:spcBef>
                <a:spcPct val="0"/>
              </a:spcBef>
              <a:spcAft>
                <a:spcPct val="0"/>
              </a:spcAft>
              <a:buClrTx/>
              <a:buSzTx/>
              <a:buFontTx/>
              <a:buNone/>
              <a:tabLst/>
            </a:pPr>
            <a:r>
              <a:rPr kumimoji="0" lang="en-US" sz="2200" b="0" i="0" u="none" strike="noStrike" cap="none" normalizeH="0" baseline="0" dirty="0" smtClean="0">
                <a:ln>
                  <a:noFill/>
                </a:ln>
                <a:solidFill>
                  <a:srgbClr val="FFFFFF"/>
                </a:solidFill>
                <a:effectLst/>
                <a:latin typeface="Tw Cen MT Condensed Extra Bold"/>
                <a:ea typeface="ヒラギノ角ゴ ProN W3" pitchFamily="-65" charset="-128"/>
                <a:cs typeface="Tw Cen MT Condensed Extra Bold"/>
                <a:sym typeface="Arial" pitchFamily="-65" charset="0"/>
              </a:rPr>
              <a:t>IV</a:t>
            </a:r>
            <a:endParaRPr kumimoji="0" lang="en-US" sz="2200" b="0" i="0" u="none" strike="noStrike" cap="none" normalizeH="0" baseline="0" dirty="0">
              <a:ln>
                <a:noFill/>
              </a:ln>
              <a:solidFill>
                <a:srgbClr val="FFFFFF"/>
              </a:solidFill>
              <a:effectLst/>
              <a:latin typeface="Tw Cen MT Condensed Extra Bold"/>
              <a:ea typeface="ヒラギノ角ゴ ProN W3" pitchFamily="-65" charset="-128"/>
              <a:cs typeface="Tw Cen MT Condensed Extra Bold"/>
              <a:sym typeface="Arial" pitchFamily="-65" charset="0"/>
            </a:endParaRPr>
          </a:p>
        </p:txBody>
      </p:sp>
      <p:sp>
        <p:nvSpPr>
          <p:cNvPr id="24" name="Right Triangle 23"/>
          <p:cNvSpPr/>
          <p:nvPr/>
        </p:nvSpPr>
        <p:spPr>
          <a:xfrm rot="10800000">
            <a:off x="3016452" y="3579348"/>
            <a:ext cx="1732930" cy="1732930"/>
          </a:xfrm>
          <a:prstGeom prst="rtTriangle">
            <a:avLst/>
          </a:prstGeom>
          <a:solidFill>
            <a:srgbClr val="77933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5" name="Rectangle 20"/>
          <p:cNvSpPr>
            <a:spLocks/>
          </p:cNvSpPr>
          <p:nvPr/>
        </p:nvSpPr>
        <p:spPr bwMode="auto">
          <a:xfrm rot="2700000">
            <a:off x="2953093" y="4138334"/>
            <a:ext cx="2209144" cy="304800"/>
          </a:xfrm>
          <a:prstGeom prst="rect">
            <a:avLst/>
          </a:prstGeom>
          <a:noFill/>
          <a:ln w="12700">
            <a:noFill/>
            <a:miter lim="800000"/>
            <a:headEnd/>
            <a:tailEnd/>
          </a:ln>
        </p:spPr>
        <p:txBody>
          <a:bodyPr lIns="0" tIns="0" rIns="40639" bIns="0">
            <a:prstTxWarp prst="textNoShape">
              <a:avLst/>
            </a:prstTxWarp>
          </a:bodyPr>
          <a:lstStyle/>
          <a:p>
            <a:pPr marL="39688" algn="ctr">
              <a:lnSpc>
                <a:spcPts val="1300"/>
              </a:lnSpc>
              <a:spcBef>
                <a:spcPts val="0"/>
              </a:spcBef>
            </a:pPr>
            <a:r>
              <a:rPr lang="en-US" sz="1300" b="1" dirty="0" smtClean="0">
                <a:solidFill>
                  <a:srgbClr val="FFFFFF"/>
                </a:solidFill>
                <a:latin typeface="Tw Cen MT" pitchFamily="-65" charset="-18"/>
                <a:ea typeface="Arial" pitchFamily="-65" charset="0"/>
                <a:cs typeface="Arial" pitchFamily="-65" charset="0"/>
              </a:rPr>
              <a:t>Leveraging unique </a:t>
            </a:r>
            <a:br>
              <a:rPr lang="en-US" sz="1300" b="1" dirty="0" smtClean="0">
                <a:solidFill>
                  <a:srgbClr val="FFFFFF"/>
                </a:solidFill>
                <a:latin typeface="Tw Cen MT" pitchFamily="-65" charset="-18"/>
                <a:ea typeface="Arial" pitchFamily="-65" charset="0"/>
                <a:cs typeface="Arial" pitchFamily="-65" charset="0"/>
              </a:rPr>
            </a:br>
            <a:r>
              <a:rPr lang="en-US" sz="1300" b="1" dirty="0" smtClean="0">
                <a:solidFill>
                  <a:srgbClr val="FFFFFF"/>
                </a:solidFill>
                <a:latin typeface="Tw Cen MT" pitchFamily="-65" charset="-18"/>
                <a:ea typeface="Arial" pitchFamily="-65" charset="0"/>
                <a:cs typeface="Arial" pitchFamily="-65" charset="0"/>
              </a:rPr>
              <a:t>role of a consortium</a:t>
            </a:r>
            <a:endParaRPr lang="en-US" sz="1300" b="1" dirty="0">
              <a:solidFill>
                <a:srgbClr val="FFFFFF"/>
              </a:solidFill>
              <a:latin typeface="Tw Cen MT" pitchFamily="-65" charset="-18"/>
              <a:ea typeface="Arial" pitchFamily="-65" charset="0"/>
              <a:cs typeface="Arial" pitchFamily="-65" charset="0"/>
            </a:endParaRPr>
          </a:p>
        </p:txBody>
      </p:sp>
      <p:sp>
        <p:nvSpPr>
          <p:cNvPr id="26" name="Oval 25"/>
          <p:cNvSpPr>
            <a:spLocks noChangeAspect="1"/>
          </p:cNvSpPr>
          <p:nvPr/>
        </p:nvSpPr>
        <p:spPr bwMode="auto">
          <a:xfrm>
            <a:off x="4269122" y="3678898"/>
            <a:ext cx="365760" cy="365760"/>
          </a:xfrm>
          <a:prstGeom prst="ellipse">
            <a:avLst/>
          </a:prstGeom>
          <a:noFill/>
          <a:ln w="12700" cap="flat" cmpd="sng" algn="ctr">
            <a:no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1" fontAlgn="base" latinLnBrk="0" hangingPunct="1">
              <a:lnSpc>
                <a:spcPts val="1600"/>
              </a:lnSpc>
              <a:spcBef>
                <a:spcPct val="0"/>
              </a:spcBef>
              <a:spcAft>
                <a:spcPct val="0"/>
              </a:spcAft>
              <a:buClrTx/>
              <a:buSzTx/>
              <a:buFontTx/>
              <a:buNone/>
              <a:tabLst/>
            </a:pPr>
            <a:r>
              <a:rPr lang="en-US" sz="2200" dirty="0" smtClean="0">
                <a:solidFill>
                  <a:srgbClr val="FFFFFF"/>
                </a:solidFill>
                <a:latin typeface="Tw Cen MT Condensed Extra Bold"/>
                <a:ea typeface="ヒラギノ角ゴ ProN W3" pitchFamily="-65" charset="-128"/>
                <a:cs typeface="Tw Cen MT Condensed Extra Bold"/>
                <a:sym typeface="Arial" pitchFamily="-65" charset="0"/>
              </a:rPr>
              <a:t>III</a:t>
            </a:r>
            <a:endParaRPr kumimoji="0" lang="en-US" sz="2200" b="0" i="0" u="none" strike="noStrike" cap="none" normalizeH="0" baseline="0" dirty="0">
              <a:ln>
                <a:noFill/>
              </a:ln>
              <a:solidFill>
                <a:srgbClr val="FFFFFF"/>
              </a:solidFill>
              <a:effectLst/>
              <a:latin typeface="Tw Cen MT Condensed Extra Bold"/>
              <a:ea typeface="ヒラギノ角ゴ ProN W3" pitchFamily="-65" charset="-128"/>
              <a:cs typeface="Tw Cen MT Condensed Extra Bold"/>
              <a:sym typeface="Arial" pitchFamily="-65" charset="0"/>
            </a:endParaRPr>
          </a:p>
        </p:txBody>
      </p:sp>
      <p:grpSp>
        <p:nvGrpSpPr>
          <p:cNvPr id="35" name="Group 34"/>
          <p:cNvGrpSpPr/>
          <p:nvPr/>
        </p:nvGrpSpPr>
        <p:grpSpPr>
          <a:xfrm>
            <a:off x="179692" y="1247051"/>
            <a:ext cx="4133561" cy="1704953"/>
            <a:chOff x="179692" y="1247051"/>
            <a:chExt cx="4133561" cy="1704953"/>
          </a:xfrm>
        </p:grpSpPr>
        <p:sp>
          <p:nvSpPr>
            <p:cNvPr id="4" name="Rectangle 13"/>
            <p:cNvSpPr>
              <a:spLocks/>
            </p:cNvSpPr>
            <p:nvPr/>
          </p:nvSpPr>
          <p:spPr bwMode="auto">
            <a:xfrm>
              <a:off x="1275290" y="1247051"/>
              <a:ext cx="3037963" cy="381000"/>
            </a:xfrm>
            <a:prstGeom prst="rect">
              <a:avLst/>
            </a:prstGeom>
            <a:noFill/>
            <a:ln w="12700">
              <a:noFill/>
              <a:miter lim="800000"/>
              <a:headEnd/>
              <a:tailEnd/>
            </a:ln>
          </p:spPr>
          <p:txBody>
            <a:bodyPr lIns="0" tIns="0" rIns="40639" bIns="0">
              <a:prstTxWarp prst="textNoShape">
                <a:avLst/>
              </a:prstTxWarp>
            </a:bodyPr>
            <a:lstStyle/>
            <a:p>
              <a:pPr marL="39688" algn="r">
                <a:lnSpc>
                  <a:spcPct val="75000"/>
                </a:lnSpc>
                <a:spcBef>
                  <a:spcPts val="400"/>
                </a:spcBef>
              </a:pPr>
              <a:r>
                <a:rPr lang="en-US" dirty="0" smtClean="0">
                  <a:solidFill>
                    <a:schemeClr val="tx1"/>
                  </a:solidFill>
                  <a:latin typeface="Tw Cen MT Condensed"/>
                  <a:ea typeface="Arial" pitchFamily="-65" charset="0"/>
                  <a:cs typeface="Tw Cen MT Condensed"/>
                </a:rPr>
                <a:t>What if… </a:t>
              </a:r>
              <a:r>
                <a:rPr lang="en-US" sz="2000" b="1" dirty="0" smtClean="0">
                  <a:solidFill>
                    <a:schemeClr val="tx1"/>
                  </a:solidFill>
                  <a:latin typeface="Tw Cen MT Condensed"/>
                  <a:ea typeface="Arial" pitchFamily="-65" charset="0"/>
                  <a:cs typeface="Tw Cen MT Condensed"/>
                </a:rPr>
                <a:t>we mounted a concerted effort to go global?  </a:t>
              </a:r>
              <a:r>
                <a:rPr lang="en-US" sz="2000" b="1" dirty="0" smtClean="0">
                  <a:solidFill>
                    <a:srgbClr val="FFFFFF"/>
                  </a:solidFill>
                  <a:latin typeface="Tw Cen MT Condensed"/>
                  <a:ea typeface="Arial" pitchFamily="-65" charset="0"/>
                  <a:cs typeface="Tw Cen MT Condensed"/>
                </a:rPr>
                <a:t>.</a:t>
              </a:r>
              <a:endParaRPr lang="en-US" sz="2000" b="1" dirty="0">
                <a:solidFill>
                  <a:srgbClr val="FFFFFF"/>
                </a:solidFill>
                <a:latin typeface="Tw Cen MT Condensed"/>
                <a:ea typeface="Arial" pitchFamily="-65" charset="0"/>
                <a:cs typeface="Tw Cen MT Condensed"/>
              </a:endParaRPr>
            </a:p>
          </p:txBody>
        </p:sp>
        <p:sp>
          <p:nvSpPr>
            <p:cNvPr id="5" name="Rectangle 13"/>
            <p:cNvSpPr>
              <a:spLocks/>
            </p:cNvSpPr>
            <p:nvPr/>
          </p:nvSpPr>
          <p:spPr bwMode="auto">
            <a:xfrm>
              <a:off x="263552" y="1888453"/>
              <a:ext cx="3519257" cy="568200"/>
            </a:xfrm>
            <a:prstGeom prst="rect">
              <a:avLst/>
            </a:prstGeom>
            <a:noFill/>
            <a:ln w="12700">
              <a:noFill/>
              <a:miter lim="800000"/>
              <a:headEnd/>
              <a:tailEnd/>
            </a:ln>
          </p:spPr>
          <p:txBody>
            <a:bodyPr lIns="0" tIns="0" rIns="40639" bIns="0">
              <a:prstTxWarp prst="textNoShape">
                <a:avLst/>
              </a:prstTxWarp>
            </a:bodyPr>
            <a:lstStyle/>
            <a:p>
              <a:pPr marL="39688" algn="r">
                <a:lnSpc>
                  <a:spcPct val="75000"/>
                </a:lnSpc>
                <a:spcBef>
                  <a:spcPts val="400"/>
                </a:spcBef>
              </a:pPr>
              <a:r>
                <a:rPr lang="en-US" dirty="0" smtClean="0">
                  <a:solidFill>
                    <a:schemeClr val="tx1"/>
                  </a:solidFill>
                  <a:latin typeface="Tw Cen MT Condensed"/>
                  <a:ea typeface="Arial" pitchFamily="-65" charset="0"/>
                  <a:cs typeface="Tw Cen MT Condensed"/>
                </a:rPr>
                <a:t>What if… </a:t>
              </a:r>
              <a:r>
                <a:rPr lang="en-US" sz="2000" b="1" dirty="0" smtClean="0">
                  <a:solidFill>
                    <a:schemeClr val="tx1"/>
                  </a:solidFill>
                  <a:latin typeface="Tw Cen MT Condensed"/>
                  <a:ea typeface="Arial" pitchFamily="-65" charset="0"/>
                  <a:cs typeface="Tw Cen MT Condensed"/>
                </a:rPr>
                <a:t>we made it easier to deepen communities at a larger scale?        </a:t>
              </a:r>
              <a:r>
                <a:rPr lang="en-US" b="1" dirty="0" smtClean="0">
                  <a:solidFill>
                    <a:schemeClr val="bg1"/>
                  </a:solidFill>
                  <a:latin typeface="Tw Cen MT Condensed"/>
                  <a:ea typeface="Arial" pitchFamily="-65" charset="0"/>
                  <a:cs typeface="Tw Cen MT Condensed"/>
                </a:rPr>
                <a:t>.</a:t>
              </a:r>
              <a:endParaRPr lang="en-US" b="1" dirty="0">
                <a:solidFill>
                  <a:schemeClr val="bg1"/>
                </a:solidFill>
                <a:latin typeface="Tw Cen MT Condensed"/>
                <a:ea typeface="Arial" pitchFamily="-65" charset="0"/>
                <a:cs typeface="Tw Cen MT Condensed"/>
              </a:endParaRPr>
            </a:p>
          </p:txBody>
        </p:sp>
        <p:sp>
          <p:nvSpPr>
            <p:cNvPr id="27" name="Rectangle 13"/>
            <p:cNvSpPr>
              <a:spLocks/>
            </p:cNvSpPr>
            <p:nvPr/>
          </p:nvSpPr>
          <p:spPr bwMode="auto">
            <a:xfrm>
              <a:off x="179692" y="2571004"/>
              <a:ext cx="2891937" cy="381000"/>
            </a:xfrm>
            <a:prstGeom prst="rect">
              <a:avLst/>
            </a:prstGeom>
            <a:noFill/>
            <a:ln w="12700">
              <a:noFill/>
              <a:miter lim="800000"/>
              <a:headEnd/>
              <a:tailEnd/>
            </a:ln>
          </p:spPr>
          <p:txBody>
            <a:bodyPr lIns="0" tIns="0" rIns="40639" bIns="0">
              <a:prstTxWarp prst="textNoShape">
                <a:avLst/>
              </a:prstTxWarp>
            </a:bodyPr>
            <a:lstStyle/>
            <a:p>
              <a:pPr marL="39688" algn="r">
                <a:lnSpc>
                  <a:spcPct val="75000"/>
                </a:lnSpc>
                <a:spcBef>
                  <a:spcPts val="400"/>
                </a:spcBef>
              </a:pPr>
              <a:r>
                <a:rPr lang="en-US" dirty="0" smtClean="0">
                  <a:solidFill>
                    <a:schemeClr val="tx1"/>
                  </a:solidFill>
                  <a:latin typeface="Tw Cen MT Condensed"/>
                  <a:ea typeface="Arial" pitchFamily="-65" charset="0"/>
                  <a:cs typeface="Tw Cen MT Condensed"/>
                </a:rPr>
                <a:t>What if… </a:t>
              </a:r>
              <a:r>
                <a:rPr lang="en-US" sz="2000" b="1" dirty="0" smtClean="0">
                  <a:solidFill>
                    <a:schemeClr val="tx1"/>
                  </a:solidFill>
                  <a:latin typeface="Tw Cen MT Condensed"/>
                  <a:ea typeface="Arial" pitchFamily="-65" charset="0"/>
                  <a:cs typeface="Tw Cen MT Condensed"/>
                </a:rPr>
                <a:t>we reinvented formats for journalism content? </a:t>
              </a:r>
              <a:r>
                <a:rPr lang="en-US" b="1" dirty="0" smtClean="0">
                  <a:solidFill>
                    <a:schemeClr val="tx1"/>
                  </a:solidFill>
                  <a:latin typeface="Tw Cen MT Condensed"/>
                  <a:ea typeface="Arial" pitchFamily="-65" charset="0"/>
                  <a:cs typeface="Tw Cen MT Condensed"/>
                </a:rPr>
                <a:t> </a:t>
              </a:r>
              <a:r>
                <a:rPr lang="en-US" b="1" dirty="0" smtClean="0">
                  <a:solidFill>
                    <a:schemeClr val="bg1"/>
                  </a:solidFill>
                  <a:latin typeface="Tw Cen MT Condensed"/>
                  <a:ea typeface="Arial" pitchFamily="-65" charset="0"/>
                  <a:cs typeface="Tw Cen MT Condensed"/>
                </a:rPr>
                <a:t>.</a:t>
              </a:r>
              <a:endParaRPr lang="en-US" b="1" dirty="0">
                <a:solidFill>
                  <a:schemeClr val="bg1"/>
                </a:solidFill>
                <a:latin typeface="Tw Cen MT Condensed"/>
                <a:ea typeface="Arial" pitchFamily="-65" charset="0"/>
                <a:cs typeface="Tw Cen MT Condensed"/>
              </a:endParaRPr>
            </a:p>
          </p:txBody>
        </p:sp>
      </p:grpSp>
      <p:sp>
        <p:nvSpPr>
          <p:cNvPr id="28" name="Rectangle 20"/>
          <p:cNvSpPr>
            <a:spLocks/>
          </p:cNvSpPr>
          <p:nvPr/>
        </p:nvSpPr>
        <p:spPr bwMode="auto">
          <a:xfrm>
            <a:off x="862927" y="491246"/>
            <a:ext cx="4611202" cy="304800"/>
          </a:xfrm>
          <a:prstGeom prst="rect">
            <a:avLst/>
          </a:prstGeom>
          <a:noFill/>
          <a:ln w="12700">
            <a:noFill/>
            <a:miter lim="800000"/>
            <a:headEnd/>
            <a:tailEnd/>
          </a:ln>
        </p:spPr>
        <p:txBody>
          <a:bodyPr lIns="0" tIns="0" rIns="40639" bIns="0">
            <a:prstTxWarp prst="textNoShape">
              <a:avLst/>
            </a:prstTxWarp>
          </a:bodyPr>
          <a:lstStyle/>
          <a:p>
            <a:pPr marL="39688">
              <a:lnSpc>
                <a:spcPct val="85000"/>
              </a:lnSpc>
              <a:spcBef>
                <a:spcPts val="400"/>
              </a:spcBef>
            </a:pPr>
            <a:r>
              <a:rPr lang="en-US" sz="2800" dirty="0" smtClean="0">
                <a:solidFill>
                  <a:schemeClr val="accent1">
                    <a:lumMod val="50000"/>
                  </a:schemeClr>
                </a:solidFill>
                <a:latin typeface="Tw Cen MT" pitchFamily="-65" charset="-18"/>
                <a:ea typeface="Arial" pitchFamily="-65" charset="0"/>
                <a:cs typeface="Arial" pitchFamily="-65" charset="0"/>
              </a:rPr>
              <a:t>Vol. 1: </a:t>
            </a:r>
            <a:r>
              <a:rPr lang="en-US" sz="2800" b="1" dirty="0" smtClean="0">
                <a:solidFill>
                  <a:schemeClr val="accent1">
                    <a:lumMod val="50000"/>
                  </a:schemeClr>
                </a:solidFill>
                <a:latin typeface="Tw Cen MT" pitchFamily="-65" charset="-18"/>
                <a:ea typeface="Arial" pitchFamily="-65" charset="0"/>
                <a:cs typeface="Arial" pitchFamily="-65" charset="0"/>
              </a:rPr>
              <a:t>What if</a:t>
            </a:r>
            <a:r>
              <a:rPr lang="en-US" sz="2800" b="1" dirty="0" smtClean="0">
                <a:solidFill>
                  <a:schemeClr val="accent1">
                    <a:lumMod val="50000"/>
                  </a:schemeClr>
                </a:solidFill>
                <a:latin typeface="Tw Cen MT" pitchFamily="-65" charset="-18"/>
                <a:ea typeface="Arial" pitchFamily="-65" charset="0"/>
                <a:cs typeface="Arial" pitchFamily="-65" charset="0"/>
              </a:rPr>
              <a:t>?</a:t>
            </a:r>
            <a:endParaRPr lang="en-US" sz="2800" b="1" dirty="0" smtClean="0">
              <a:solidFill>
                <a:schemeClr val="accent1">
                  <a:lumMod val="50000"/>
                </a:schemeClr>
              </a:solidFill>
              <a:latin typeface="Tw Cen MT" pitchFamily="-65" charset="-18"/>
              <a:ea typeface="Arial" pitchFamily="-65" charset="0"/>
              <a:cs typeface="Arial" pitchFamily="-65"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childTnLst>
                                </p:cTn>
                              </p:par>
                              <p:par>
                                <p:cTn id="8" presetID="1"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9" presetClass="emph" presetSubtype="0" grpId="1" nodeType="clickEffect">
                                  <p:stCondLst>
                                    <p:cond delay="0"/>
                                  </p:stCondLst>
                                  <p:childTnLst>
                                    <p:set>
                                      <p:cBhvr rctx="PPT">
                                        <p:cTn id="13" dur="indefinite"/>
                                        <p:tgtEl>
                                          <p:spTgt spid="14"/>
                                        </p:tgtEl>
                                        <p:attrNameLst>
                                          <p:attrName>style.opacity</p:attrName>
                                        </p:attrNameLst>
                                      </p:cBhvr>
                                      <p:to>
                                        <p:strVal val="0.5"/>
                                      </p:to>
                                    </p:set>
                                    <p:animEffect filter="image" prLst="opacity: 0.5">
                                      <p:cBhvr rctx="IE">
                                        <p:cTn id="14" dur="indefinite"/>
                                        <p:tgtEl>
                                          <p:spTgt spid="14"/>
                                        </p:tgtEl>
                                      </p:cBhvr>
                                    </p:animEffect>
                                  </p:childTnLst>
                                </p:cTn>
                              </p:par>
                              <p:par>
                                <p:cTn id="15" presetID="9" presetClass="emph" presetSubtype="0" grpId="1" nodeType="withEffect">
                                  <p:stCondLst>
                                    <p:cond delay="0"/>
                                  </p:stCondLst>
                                  <p:childTnLst>
                                    <p:set>
                                      <p:cBhvr rctx="PPT">
                                        <p:cTn id="16" dur="indefinite"/>
                                        <p:tgtEl>
                                          <p:spTgt spid="18"/>
                                        </p:tgtEl>
                                        <p:attrNameLst>
                                          <p:attrName>style.opacity</p:attrName>
                                        </p:attrNameLst>
                                      </p:cBhvr>
                                      <p:to>
                                        <p:strVal val="0.5"/>
                                      </p:to>
                                    </p:set>
                                    <p:animEffect filter="image" prLst="opacity: 0.5">
                                      <p:cBhvr rctx="IE">
                                        <p:cTn id="17" dur="indefinite"/>
                                        <p:tgtEl>
                                          <p:spTgt spid="18"/>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fade">
                                      <p:cBhvr>
                                        <p:cTn id="20" dur="1000"/>
                                        <p:tgtEl>
                                          <p:spTgt spid="15"/>
                                        </p:tgtEl>
                                      </p:cBhvr>
                                    </p:animEffect>
                                  </p:childTnLst>
                                </p:cTn>
                              </p:par>
                              <p:par>
                                <p:cTn id="21" presetID="1" presetClass="entr" presetSubtype="0" fill="hold" nodeType="withEffect">
                                  <p:stCondLst>
                                    <p:cond delay="0"/>
                                  </p:stCondLst>
                                  <p:childTnLst>
                                    <p:set>
                                      <p:cBhvr>
                                        <p:cTn id="22" dur="1" fill="hold">
                                          <p:stCondLst>
                                            <p:cond delay="0"/>
                                          </p:stCondLst>
                                        </p:cTn>
                                        <p:tgtEl>
                                          <p:spTgt spid="33"/>
                                        </p:tgtEl>
                                        <p:attrNameLst>
                                          <p:attrName>style.visibility</p:attrName>
                                        </p:attrNameLst>
                                      </p:cBhvr>
                                      <p:to>
                                        <p:strVal val="visible"/>
                                      </p:to>
                                    </p:set>
                                  </p:childTnLst>
                                  <p:subTnLst>
                                    <p:animClr>
                                      <p:cBhvr override="childStyle">
                                        <p:cTn dur="1" fill="hold" display="0" masterRel="nextClick" afterEffect="1"/>
                                        <p:tgtEl>
                                          <p:spTgt spid="33"/>
                                        </p:tgtEl>
                                        <p:attrNameLst>
                                          <p:attrName>ppt_c</p:attrName>
                                        </p:attrNameLst>
                                      </p:cBhvr>
                                      <p:to>
                                        <a:srgbClr val="999999"/>
                                      </p:to>
                                    </p:animClr>
                                  </p:subTnLst>
                                </p:cTn>
                              </p:par>
                            </p:childTnLst>
                          </p:cTn>
                        </p:par>
                      </p:childTnLst>
                    </p:cTn>
                  </p:par>
                  <p:par>
                    <p:cTn id="23" fill="hold">
                      <p:stCondLst>
                        <p:cond delay="indefinite"/>
                      </p:stCondLst>
                      <p:childTnLst>
                        <p:par>
                          <p:cTn id="24" fill="hold">
                            <p:stCondLst>
                              <p:cond delay="0"/>
                            </p:stCondLst>
                            <p:childTnLst>
                              <p:par>
                                <p:cTn id="25" presetID="9" presetClass="emph" presetSubtype="0" nodeType="clickEffect">
                                  <p:stCondLst>
                                    <p:cond delay="0"/>
                                  </p:stCondLst>
                                  <p:childTnLst>
                                    <p:set>
                                      <p:cBhvr rctx="PPT">
                                        <p:cTn id="26" dur="indefinite"/>
                                        <p:tgtEl>
                                          <p:spTgt spid="33"/>
                                        </p:tgtEl>
                                        <p:attrNameLst>
                                          <p:attrName>style.opacity</p:attrName>
                                        </p:attrNameLst>
                                      </p:cBhvr>
                                      <p:to>
                                        <p:strVal val="0.5"/>
                                      </p:to>
                                    </p:set>
                                    <p:animEffect filter="image" prLst="opacity: 0.5">
                                      <p:cBhvr rctx="IE">
                                        <p:cTn id="27" dur="indefinite"/>
                                        <p:tgtEl>
                                          <p:spTgt spid="33"/>
                                        </p:tgtEl>
                                      </p:cBhvr>
                                    </p:animEffect>
                                  </p:childTnLst>
                                </p:cTn>
                              </p:par>
                              <p:par>
                                <p:cTn id="28" presetID="9" presetClass="emph" presetSubtype="0" grpId="1" nodeType="withEffect">
                                  <p:stCondLst>
                                    <p:cond delay="0"/>
                                  </p:stCondLst>
                                  <p:childTnLst>
                                    <p:set>
                                      <p:cBhvr rctx="PPT">
                                        <p:cTn id="29" dur="indefinite"/>
                                        <p:tgtEl>
                                          <p:spTgt spid="15"/>
                                        </p:tgtEl>
                                        <p:attrNameLst>
                                          <p:attrName>style.opacity</p:attrName>
                                        </p:attrNameLst>
                                      </p:cBhvr>
                                      <p:to>
                                        <p:strVal val="0.5"/>
                                      </p:to>
                                    </p:set>
                                    <p:animEffect filter="image" prLst="opacity: 0.5">
                                      <p:cBhvr rctx="IE">
                                        <p:cTn id="30" dur="indefinite"/>
                                        <p:tgtEl>
                                          <p:spTgt spid="15"/>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fade">
                                      <p:cBhvr>
                                        <p:cTn id="33" dur="1000"/>
                                        <p:tgtEl>
                                          <p:spTgt spid="24"/>
                                        </p:tgtEl>
                                      </p:cBhvr>
                                    </p:animEffect>
                                  </p:childTnLst>
                                </p:cTn>
                              </p:par>
                              <p:par>
                                <p:cTn id="34" presetID="1" presetClass="entr" presetSubtype="0" fill="hold" nodeType="withEffect">
                                  <p:stCondLst>
                                    <p:cond delay="0"/>
                                  </p:stCondLst>
                                  <p:childTnLst>
                                    <p:set>
                                      <p:cBhvr>
                                        <p:cTn id="35" dur="1" fill="hold">
                                          <p:stCondLst>
                                            <p:cond delay="0"/>
                                          </p:stCondLst>
                                        </p:cTn>
                                        <p:tgtEl>
                                          <p:spTgt spid="34"/>
                                        </p:tgtEl>
                                        <p:attrNameLst>
                                          <p:attrName>style.visibility</p:attrName>
                                        </p:attrNameLst>
                                      </p:cBhvr>
                                      <p:to>
                                        <p:strVal val="visible"/>
                                      </p:to>
                                    </p:set>
                                  </p:childTnLst>
                                  <p:subTnLst>
                                    <p:animClr>
                                      <p:cBhvr override="childStyle">
                                        <p:cTn dur="1" fill="hold" display="0" masterRel="nextClick" afterEffect="1"/>
                                        <p:tgtEl>
                                          <p:spTgt spid="34"/>
                                        </p:tgtEl>
                                        <p:attrNameLst>
                                          <p:attrName>ppt_c</p:attrName>
                                        </p:attrNameLst>
                                      </p:cBhvr>
                                      <p:to>
                                        <a:srgbClr val="999999"/>
                                      </p:to>
                                    </p:animClr>
                                  </p:subTnLst>
                                </p:cTn>
                              </p:par>
                            </p:childTnLst>
                          </p:cTn>
                        </p:par>
                      </p:childTnLst>
                    </p:cTn>
                  </p:par>
                  <p:par>
                    <p:cTn id="36" fill="hold">
                      <p:stCondLst>
                        <p:cond delay="indefinite"/>
                      </p:stCondLst>
                      <p:childTnLst>
                        <p:par>
                          <p:cTn id="37" fill="hold">
                            <p:stCondLst>
                              <p:cond delay="0"/>
                            </p:stCondLst>
                            <p:childTnLst>
                              <p:par>
                                <p:cTn id="38" presetID="9" presetClass="emph" presetSubtype="0" nodeType="clickEffect">
                                  <p:stCondLst>
                                    <p:cond delay="0"/>
                                  </p:stCondLst>
                                  <p:childTnLst>
                                    <p:set>
                                      <p:cBhvr rctx="PPT">
                                        <p:cTn id="39" dur="indefinite"/>
                                        <p:tgtEl>
                                          <p:spTgt spid="34"/>
                                        </p:tgtEl>
                                        <p:attrNameLst>
                                          <p:attrName>style.opacity</p:attrName>
                                        </p:attrNameLst>
                                      </p:cBhvr>
                                      <p:to>
                                        <p:strVal val="0.5"/>
                                      </p:to>
                                    </p:set>
                                    <p:animEffect filter="image" prLst="opacity: 0.5">
                                      <p:cBhvr rctx="IE">
                                        <p:cTn id="40" dur="indefinite"/>
                                        <p:tgtEl>
                                          <p:spTgt spid="34"/>
                                        </p:tgtEl>
                                      </p:cBhvr>
                                    </p:animEffect>
                                  </p:childTnLst>
                                </p:cTn>
                              </p:par>
                              <p:par>
                                <p:cTn id="41" presetID="9" presetClass="emph" presetSubtype="0" grpId="1" nodeType="withEffect">
                                  <p:stCondLst>
                                    <p:cond delay="0"/>
                                  </p:stCondLst>
                                  <p:childTnLst>
                                    <p:set>
                                      <p:cBhvr rctx="PPT">
                                        <p:cTn id="42" dur="indefinite"/>
                                        <p:tgtEl>
                                          <p:spTgt spid="24"/>
                                        </p:tgtEl>
                                        <p:attrNameLst>
                                          <p:attrName>style.opacity</p:attrName>
                                        </p:attrNameLst>
                                      </p:cBhvr>
                                      <p:to>
                                        <p:strVal val="0.5"/>
                                      </p:to>
                                    </p:set>
                                    <p:animEffect filter="image" prLst="opacity: 0.5">
                                      <p:cBhvr rctx="IE">
                                        <p:cTn id="43" dur="indefinite"/>
                                        <p:tgtEl>
                                          <p:spTgt spid="24"/>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fade">
                                      <p:cBhvr>
                                        <p:cTn id="46" dur="1000"/>
                                        <p:tgtEl>
                                          <p:spTgt spid="21"/>
                                        </p:tgtEl>
                                      </p:cBhvr>
                                    </p:animEffect>
                                  </p:childTnLst>
                                </p:cTn>
                              </p:par>
                              <p:par>
                                <p:cTn id="47" presetID="1" presetClass="entr" presetSubtype="0" fill="hold" nodeType="withEffect">
                                  <p:stCondLst>
                                    <p:cond delay="0"/>
                                  </p:stCondLst>
                                  <p:childTnLst>
                                    <p:set>
                                      <p:cBhvr>
                                        <p:cTn id="48"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4" grpId="1"/>
      <p:bldP spid="15" grpId="0" animBg="1"/>
      <p:bldP spid="15" grpId="1" animBg="1"/>
      <p:bldP spid="18" grpId="0" animBg="1"/>
      <p:bldP spid="18" grpId="1" animBg="1"/>
      <p:bldP spid="21" grpId="0" animBg="1"/>
      <p:bldP spid="24" grpId="0" animBg="1"/>
      <p:bldP spid="24" grpId="1" animBg="1"/>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48" name="Group 47"/>
          <p:cNvGrpSpPr/>
          <p:nvPr/>
        </p:nvGrpSpPr>
        <p:grpSpPr>
          <a:xfrm>
            <a:off x="7256" y="3584834"/>
            <a:ext cx="4218864" cy="2435043"/>
            <a:chOff x="7256" y="3584834"/>
            <a:chExt cx="4218864" cy="2435043"/>
          </a:xfrm>
        </p:grpSpPr>
        <p:sp>
          <p:nvSpPr>
            <p:cNvPr id="6" name="Rectangle 13"/>
            <p:cNvSpPr>
              <a:spLocks/>
            </p:cNvSpPr>
            <p:nvPr/>
          </p:nvSpPr>
          <p:spPr bwMode="auto">
            <a:xfrm>
              <a:off x="7256" y="3584834"/>
              <a:ext cx="2912471" cy="381000"/>
            </a:xfrm>
            <a:prstGeom prst="rect">
              <a:avLst/>
            </a:prstGeom>
            <a:noFill/>
            <a:ln w="12700">
              <a:noFill/>
              <a:miter lim="800000"/>
              <a:headEnd/>
              <a:tailEnd/>
            </a:ln>
          </p:spPr>
          <p:txBody>
            <a:bodyPr lIns="0" tIns="0" rIns="40639" bIns="0">
              <a:prstTxWarp prst="textNoShape">
                <a:avLst/>
              </a:prstTxWarp>
            </a:bodyPr>
            <a:lstStyle/>
            <a:p>
              <a:pPr marL="39688" algn="r">
                <a:lnSpc>
                  <a:spcPts val="1300"/>
                </a:lnSpc>
                <a:spcBef>
                  <a:spcPts val="400"/>
                </a:spcBef>
              </a:pPr>
              <a:r>
                <a:rPr lang="en-US" sz="1600" dirty="0" smtClean="0">
                  <a:solidFill>
                    <a:schemeClr val="tx1">
                      <a:lumMod val="50000"/>
                      <a:lumOff val="50000"/>
                    </a:schemeClr>
                  </a:solidFill>
                  <a:latin typeface="Tw Cen MT Condensed"/>
                  <a:ea typeface="Arial" pitchFamily="-65" charset="0"/>
                  <a:cs typeface="Tw Cen MT Condensed"/>
                </a:rPr>
                <a:t>NEW ECOSYSTEM</a:t>
              </a:r>
              <a:endParaRPr lang="en-US" sz="1600" dirty="0">
                <a:solidFill>
                  <a:schemeClr val="tx1">
                    <a:lumMod val="50000"/>
                    <a:lumOff val="50000"/>
                  </a:schemeClr>
                </a:solidFill>
                <a:latin typeface="Tw Cen MT Condensed"/>
                <a:ea typeface="Arial" pitchFamily="-65" charset="0"/>
                <a:cs typeface="Tw Cen MT Condensed"/>
              </a:endParaRPr>
            </a:p>
          </p:txBody>
        </p:sp>
        <p:sp>
          <p:nvSpPr>
            <p:cNvPr id="7" name="Rectangle 13"/>
            <p:cNvSpPr>
              <a:spLocks/>
            </p:cNvSpPr>
            <p:nvPr/>
          </p:nvSpPr>
          <p:spPr bwMode="auto">
            <a:xfrm>
              <a:off x="903022" y="4558341"/>
              <a:ext cx="2811921" cy="381000"/>
            </a:xfrm>
            <a:prstGeom prst="rect">
              <a:avLst/>
            </a:prstGeom>
            <a:noFill/>
            <a:ln w="12700">
              <a:noFill/>
              <a:miter lim="800000"/>
              <a:headEnd/>
              <a:tailEnd/>
            </a:ln>
          </p:spPr>
          <p:txBody>
            <a:bodyPr lIns="0" tIns="0" rIns="40639" bIns="0">
              <a:prstTxWarp prst="textNoShape">
                <a:avLst/>
              </a:prstTxWarp>
            </a:bodyPr>
            <a:lstStyle/>
            <a:p>
              <a:pPr marL="39688" algn="r">
                <a:lnSpc>
                  <a:spcPts val="1300"/>
                </a:lnSpc>
                <a:spcBef>
                  <a:spcPts val="400"/>
                </a:spcBef>
              </a:pPr>
              <a:r>
                <a:rPr lang="en-US" sz="1500" dirty="0" smtClean="0">
                  <a:solidFill>
                    <a:schemeClr val="tx1">
                      <a:lumMod val="50000"/>
                      <a:lumOff val="50000"/>
                    </a:schemeClr>
                  </a:solidFill>
                  <a:latin typeface="Tw Cen MT Condensed"/>
                  <a:ea typeface="Arial" pitchFamily="-65" charset="0"/>
                  <a:cs typeface="Tw Cen MT Condensed"/>
                </a:rPr>
                <a:t>PUBLIC POLICY</a:t>
              </a:r>
              <a:endParaRPr lang="en-US" sz="1500" dirty="0">
                <a:solidFill>
                  <a:schemeClr val="tx1">
                    <a:lumMod val="50000"/>
                    <a:lumOff val="50000"/>
                  </a:schemeClr>
                </a:solidFill>
                <a:latin typeface="Tw Cen MT Condensed"/>
                <a:ea typeface="Arial" pitchFamily="-65" charset="0"/>
                <a:cs typeface="Tw Cen MT Condensed"/>
              </a:endParaRPr>
            </a:p>
          </p:txBody>
        </p:sp>
        <p:sp>
          <p:nvSpPr>
            <p:cNvPr id="8" name="Rectangle 13"/>
            <p:cNvSpPr>
              <a:spLocks/>
            </p:cNvSpPr>
            <p:nvPr/>
          </p:nvSpPr>
          <p:spPr bwMode="auto">
            <a:xfrm>
              <a:off x="1044008" y="5215716"/>
              <a:ext cx="3182112" cy="210312"/>
            </a:xfrm>
            <a:prstGeom prst="rect">
              <a:avLst/>
            </a:prstGeom>
            <a:noFill/>
            <a:ln w="12700">
              <a:noFill/>
              <a:miter lim="800000"/>
              <a:headEnd/>
              <a:tailEnd/>
            </a:ln>
          </p:spPr>
          <p:txBody>
            <a:bodyPr lIns="0" tIns="0" rIns="40639" bIns="0">
              <a:prstTxWarp prst="textNoShape">
                <a:avLst/>
              </a:prstTxWarp>
            </a:bodyPr>
            <a:lstStyle/>
            <a:p>
              <a:pPr marL="39688" algn="r">
                <a:lnSpc>
                  <a:spcPct val="85000"/>
                </a:lnSpc>
                <a:spcBef>
                  <a:spcPts val="400"/>
                </a:spcBef>
              </a:pPr>
              <a:r>
                <a:rPr lang="en-US" sz="1500" dirty="0" smtClean="0">
                  <a:solidFill>
                    <a:schemeClr val="tx1">
                      <a:lumMod val="50000"/>
                      <a:lumOff val="50000"/>
                    </a:schemeClr>
                  </a:solidFill>
                  <a:latin typeface="Tw Cen MT Condensed"/>
                  <a:ea typeface="Arial" pitchFamily="-65" charset="0"/>
                  <a:cs typeface="Tw Cen MT Condensed"/>
                </a:rPr>
                <a:t>DEAL-MAKING</a:t>
              </a:r>
              <a:endParaRPr lang="en-US" sz="1500" dirty="0">
                <a:solidFill>
                  <a:schemeClr val="tx1">
                    <a:lumMod val="50000"/>
                    <a:lumOff val="50000"/>
                  </a:schemeClr>
                </a:solidFill>
                <a:latin typeface="Tw Cen MT Condensed"/>
                <a:ea typeface="Arial" pitchFamily="-65" charset="0"/>
                <a:cs typeface="Tw Cen MT Condensed"/>
              </a:endParaRPr>
            </a:p>
          </p:txBody>
        </p:sp>
        <p:sp>
          <p:nvSpPr>
            <p:cNvPr id="9" name="Rectangle 13"/>
            <p:cNvSpPr>
              <a:spLocks/>
            </p:cNvSpPr>
            <p:nvPr/>
          </p:nvSpPr>
          <p:spPr bwMode="auto">
            <a:xfrm>
              <a:off x="704850" y="5864429"/>
              <a:ext cx="3507419" cy="155448"/>
            </a:xfrm>
            <a:prstGeom prst="rect">
              <a:avLst/>
            </a:prstGeom>
            <a:noFill/>
            <a:ln w="12700">
              <a:noFill/>
              <a:miter lim="800000"/>
              <a:headEnd/>
              <a:tailEnd/>
            </a:ln>
          </p:spPr>
          <p:txBody>
            <a:bodyPr lIns="0" tIns="0" rIns="40639" bIns="0">
              <a:prstTxWarp prst="textNoShape">
                <a:avLst/>
              </a:prstTxWarp>
            </a:bodyPr>
            <a:lstStyle/>
            <a:p>
              <a:pPr marL="39688" algn="r">
                <a:lnSpc>
                  <a:spcPct val="85000"/>
                </a:lnSpc>
                <a:spcBef>
                  <a:spcPts val="400"/>
                </a:spcBef>
              </a:pPr>
              <a:r>
                <a:rPr lang="en-US" sz="1500" dirty="0" smtClean="0">
                  <a:solidFill>
                    <a:schemeClr val="tx1">
                      <a:lumMod val="50000"/>
                      <a:lumOff val="50000"/>
                    </a:schemeClr>
                  </a:solidFill>
                  <a:latin typeface="Tw Cen MT Condensed"/>
                  <a:ea typeface="Arial" pitchFamily="-65" charset="0"/>
                  <a:cs typeface="Tw Cen MT Condensed"/>
                </a:rPr>
                <a:t>STANDARDIZE DATA</a:t>
              </a:r>
              <a:endParaRPr lang="en-US" sz="1500" dirty="0">
                <a:solidFill>
                  <a:schemeClr val="tx1">
                    <a:lumMod val="50000"/>
                    <a:lumOff val="50000"/>
                  </a:schemeClr>
                </a:solidFill>
                <a:latin typeface="Tw Cen MT Condensed"/>
                <a:ea typeface="Arial" pitchFamily="-65" charset="0"/>
                <a:cs typeface="Tw Cen MT Condensed"/>
              </a:endParaRPr>
            </a:p>
          </p:txBody>
        </p:sp>
      </p:grpSp>
      <p:grpSp>
        <p:nvGrpSpPr>
          <p:cNvPr id="47" name="Group 46"/>
          <p:cNvGrpSpPr/>
          <p:nvPr/>
        </p:nvGrpSpPr>
        <p:grpSpPr>
          <a:xfrm>
            <a:off x="5138891" y="3428471"/>
            <a:ext cx="4184448" cy="2806422"/>
            <a:chOff x="5138891" y="3428471"/>
            <a:chExt cx="4184448" cy="2806422"/>
          </a:xfrm>
        </p:grpSpPr>
        <p:sp>
          <p:nvSpPr>
            <p:cNvPr id="10" name="Rectangle 13"/>
            <p:cNvSpPr>
              <a:spLocks/>
            </p:cNvSpPr>
            <p:nvPr/>
          </p:nvSpPr>
          <p:spPr bwMode="auto">
            <a:xfrm>
              <a:off x="5138891" y="4789966"/>
              <a:ext cx="3284506" cy="210312"/>
            </a:xfrm>
            <a:prstGeom prst="rect">
              <a:avLst/>
            </a:prstGeom>
            <a:noFill/>
            <a:ln w="12700">
              <a:noFill/>
              <a:miter lim="800000"/>
              <a:headEnd/>
              <a:tailEnd/>
            </a:ln>
          </p:spPr>
          <p:txBody>
            <a:bodyPr lIns="0" tIns="0" rIns="40639" bIns="0">
              <a:prstTxWarp prst="textNoShape">
                <a:avLst/>
              </a:prstTxWarp>
            </a:bodyPr>
            <a:lstStyle/>
            <a:p>
              <a:pPr marL="39688">
                <a:lnSpc>
                  <a:spcPts val="1300"/>
                </a:lnSpc>
                <a:spcBef>
                  <a:spcPts val="400"/>
                </a:spcBef>
              </a:pPr>
              <a:r>
                <a:rPr lang="en-US" sz="1500" dirty="0" smtClean="0">
                  <a:solidFill>
                    <a:schemeClr val="tx1">
                      <a:lumMod val="50000"/>
                      <a:lumOff val="50000"/>
                    </a:schemeClr>
                  </a:solidFill>
                  <a:latin typeface="Tw Cen MT Condensed"/>
                  <a:ea typeface="Arial" pitchFamily="-65" charset="0"/>
                  <a:cs typeface="Tw Cen MT Condensed"/>
                </a:rPr>
                <a:t>TEST REVENUE MODELS</a:t>
              </a:r>
              <a:endParaRPr lang="en-US" sz="1500" dirty="0">
                <a:solidFill>
                  <a:schemeClr val="tx1">
                    <a:lumMod val="50000"/>
                    <a:lumOff val="50000"/>
                  </a:schemeClr>
                </a:solidFill>
                <a:latin typeface="Tw Cen MT Condensed"/>
                <a:ea typeface="Arial" pitchFamily="-65" charset="0"/>
                <a:cs typeface="Tw Cen MT Condensed"/>
              </a:endParaRPr>
            </a:p>
          </p:txBody>
        </p:sp>
        <p:sp>
          <p:nvSpPr>
            <p:cNvPr id="11" name="Rectangle 13"/>
            <p:cNvSpPr>
              <a:spLocks/>
            </p:cNvSpPr>
            <p:nvPr/>
          </p:nvSpPr>
          <p:spPr bwMode="auto">
            <a:xfrm>
              <a:off x="6280531" y="3428471"/>
              <a:ext cx="3042808" cy="316441"/>
            </a:xfrm>
            <a:prstGeom prst="rect">
              <a:avLst/>
            </a:prstGeom>
            <a:noFill/>
            <a:ln w="12700">
              <a:noFill/>
              <a:miter lim="800000"/>
              <a:headEnd/>
              <a:tailEnd/>
            </a:ln>
          </p:spPr>
          <p:txBody>
            <a:bodyPr lIns="0" tIns="0" rIns="40639" bIns="0">
              <a:prstTxWarp prst="textNoShape">
                <a:avLst/>
              </a:prstTxWarp>
            </a:bodyPr>
            <a:lstStyle/>
            <a:p>
              <a:pPr marL="39688">
                <a:lnSpc>
                  <a:spcPts val="1300"/>
                </a:lnSpc>
                <a:spcBef>
                  <a:spcPts val="400"/>
                </a:spcBef>
              </a:pPr>
              <a:r>
                <a:rPr lang="en-US" sz="1500" dirty="0" smtClean="0">
                  <a:solidFill>
                    <a:schemeClr val="tx1">
                      <a:lumMod val="50000"/>
                      <a:lumOff val="50000"/>
                    </a:schemeClr>
                  </a:solidFill>
                  <a:latin typeface="Tw Cen MT Condensed"/>
                  <a:ea typeface="Arial" pitchFamily="-65" charset="0"/>
                  <a:cs typeface="Tw Cen MT Condensed"/>
                </a:rPr>
                <a:t>TECH EXPERIMENTS</a:t>
              </a:r>
              <a:endParaRPr lang="en-US" sz="1500" dirty="0">
                <a:solidFill>
                  <a:schemeClr val="tx1">
                    <a:lumMod val="50000"/>
                    <a:lumOff val="50000"/>
                  </a:schemeClr>
                </a:solidFill>
                <a:latin typeface="Tw Cen MT Condensed"/>
                <a:ea typeface="Arial" pitchFamily="-65" charset="0"/>
                <a:cs typeface="Tw Cen MT Condensed"/>
              </a:endParaRPr>
            </a:p>
          </p:txBody>
        </p:sp>
        <p:sp>
          <p:nvSpPr>
            <p:cNvPr id="12" name="Rectangle 13"/>
            <p:cNvSpPr>
              <a:spLocks/>
            </p:cNvSpPr>
            <p:nvPr/>
          </p:nvSpPr>
          <p:spPr bwMode="auto">
            <a:xfrm>
              <a:off x="5138891" y="5853893"/>
              <a:ext cx="3864321" cy="381000"/>
            </a:xfrm>
            <a:prstGeom prst="rect">
              <a:avLst/>
            </a:prstGeom>
            <a:noFill/>
            <a:ln w="12700">
              <a:noFill/>
              <a:miter lim="800000"/>
              <a:headEnd/>
              <a:tailEnd/>
            </a:ln>
          </p:spPr>
          <p:txBody>
            <a:bodyPr lIns="0" tIns="0" rIns="40639" bIns="0">
              <a:prstTxWarp prst="textNoShape">
                <a:avLst/>
              </a:prstTxWarp>
            </a:bodyPr>
            <a:lstStyle/>
            <a:p>
              <a:pPr marL="39688">
                <a:lnSpc>
                  <a:spcPts val="1300"/>
                </a:lnSpc>
                <a:spcBef>
                  <a:spcPts val="400"/>
                </a:spcBef>
              </a:pPr>
              <a:r>
                <a:rPr lang="en-US" sz="1500" dirty="0" smtClean="0">
                  <a:solidFill>
                    <a:schemeClr val="tx1">
                      <a:lumMod val="50000"/>
                      <a:lumOff val="50000"/>
                    </a:schemeClr>
                  </a:solidFill>
                  <a:latin typeface="Tw Cen MT Condensed"/>
                  <a:ea typeface="Arial" pitchFamily="-65" charset="0"/>
                  <a:cs typeface="Tw Cen MT Condensed"/>
                </a:rPr>
                <a:t>EFFICIENCY</a:t>
              </a:r>
              <a:endParaRPr lang="en-US" sz="1500" dirty="0">
                <a:solidFill>
                  <a:schemeClr val="tx1">
                    <a:lumMod val="50000"/>
                    <a:lumOff val="50000"/>
                  </a:schemeClr>
                </a:solidFill>
                <a:latin typeface="Tw Cen MT Condensed"/>
                <a:ea typeface="Arial" pitchFamily="-65" charset="0"/>
                <a:cs typeface="Tw Cen MT Condensed"/>
              </a:endParaRPr>
            </a:p>
          </p:txBody>
        </p:sp>
        <p:sp>
          <p:nvSpPr>
            <p:cNvPr id="13" name="Rectangle 13"/>
            <p:cNvSpPr>
              <a:spLocks/>
            </p:cNvSpPr>
            <p:nvPr/>
          </p:nvSpPr>
          <p:spPr bwMode="auto">
            <a:xfrm>
              <a:off x="5647793" y="4162945"/>
              <a:ext cx="2365365" cy="211185"/>
            </a:xfrm>
            <a:prstGeom prst="rect">
              <a:avLst/>
            </a:prstGeom>
            <a:noFill/>
            <a:ln w="12700">
              <a:noFill/>
              <a:miter lim="800000"/>
              <a:headEnd/>
              <a:tailEnd/>
            </a:ln>
          </p:spPr>
          <p:txBody>
            <a:bodyPr lIns="0" tIns="0" rIns="40639" bIns="0">
              <a:prstTxWarp prst="textNoShape">
                <a:avLst/>
              </a:prstTxWarp>
            </a:bodyPr>
            <a:lstStyle/>
            <a:p>
              <a:pPr marL="39688">
                <a:lnSpc>
                  <a:spcPts val="1300"/>
                </a:lnSpc>
                <a:spcBef>
                  <a:spcPts val="400"/>
                </a:spcBef>
              </a:pPr>
              <a:r>
                <a:rPr lang="en-US" sz="1500" dirty="0" smtClean="0">
                  <a:solidFill>
                    <a:schemeClr val="tx1">
                      <a:lumMod val="50000"/>
                      <a:lumOff val="50000"/>
                    </a:schemeClr>
                  </a:solidFill>
                  <a:latin typeface="Tw Cen MT Condensed"/>
                  <a:ea typeface="Arial" pitchFamily="-65" charset="0"/>
                  <a:cs typeface="Tw Cen MT Condensed"/>
                </a:rPr>
                <a:t>RETOOL JOURNALISTS</a:t>
              </a:r>
              <a:endParaRPr lang="en-US" sz="1500" dirty="0">
                <a:solidFill>
                  <a:schemeClr val="tx1">
                    <a:lumMod val="50000"/>
                    <a:lumOff val="50000"/>
                  </a:schemeClr>
                </a:solidFill>
                <a:latin typeface="Tw Cen MT Condensed"/>
                <a:ea typeface="Arial" pitchFamily="-65" charset="0"/>
                <a:cs typeface="Tw Cen MT Condensed"/>
              </a:endParaRPr>
            </a:p>
          </p:txBody>
        </p:sp>
      </p:grpSp>
      <p:sp>
        <p:nvSpPr>
          <p:cNvPr id="14" name="Rectangle 13"/>
          <p:cNvSpPr>
            <a:spLocks/>
          </p:cNvSpPr>
          <p:nvPr/>
        </p:nvSpPr>
        <p:spPr bwMode="auto">
          <a:xfrm>
            <a:off x="5655943" y="1816858"/>
            <a:ext cx="2505625" cy="546732"/>
          </a:xfrm>
          <a:prstGeom prst="rect">
            <a:avLst/>
          </a:prstGeom>
          <a:noFill/>
          <a:ln w="12700">
            <a:noFill/>
            <a:miter lim="800000"/>
            <a:headEnd/>
            <a:tailEnd/>
          </a:ln>
        </p:spPr>
        <p:txBody>
          <a:bodyPr lIns="0" tIns="0" rIns="40639" bIns="0">
            <a:prstTxWarp prst="textNoShape">
              <a:avLst/>
            </a:prstTxWarp>
          </a:bodyPr>
          <a:lstStyle/>
          <a:p>
            <a:pPr marL="39688">
              <a:lnSpc>
                <a:spcPts val="1300"/>
              </a:lnSpc>
              <a:spcBef>
                <a:spcPts val="400"/>
              </a:spcBef>
              <a:tabLst>
                <a:tab pos="231775" algn="l"/>
                <a:tab pos="400050" algn="l"/>
              </a:tabLst>
            </a:pPr>
            <a:r>
              <a:rPr lang="en-US" sz="1500" dirty="0" smtClean="0">
                <a:solidFill>
                  <a:schemeClr val="tx1">
                    <a:lumMod val="50000"/>
                    <a:lumOff val="50000"/>
                  </a:schemeClr>
                </a:solidFill>
                <a:latin typeface="Tw Cen MT Condensed"/>
                <a:ea typeface="Arial" pitchFamily="-65" charset="0"/>
                <a:cs typeface="Tw Cen MT Condensed"/>
              </a:rPr>
              <a:t>TMC MEMBERSHIP</a:t>
            </a:r>
            <a:endParaRPr lang="en-US" sz="1500" dirty="0">
              <a:solidFill>
                <a:schemeClr val="tx1">
                  <a:lumMod val="50000"/>
                  <a:lumOff val="50000"/>
                </a:schemeClr>
              </a:solidFill>
              <a:latin typeface="Tw Cen MT Condensed"/>
              <a:ea typeface="Arial" pitchFamily="-65" charset="0"/>
              <a:cs typeface="Tw Cen MT Condensed"/>
            </a:endParaRPr>
          </a:p>
        </p:txBody>
      </p:sp>
      <p:sp>
        <p:nvSpPr>
          <p:cNvPr id="23" name="Rectangle 22"/>
          <p:cNvSpPr>
            <a:spLocks/>
          </p:cNvSpPr>
          <p:nvPr/>
        </p:nvSpPr>
        <p:spPr bwMode="auto">
          <a:xfrm>
            <a:off x="456798" y="2821808"/>
            <a:ext cx="2335232" cy="244310"/>
          </a:xfrm>
          <a:prstGeom prst="rect">
            <a:avLst/>
          </a:prstGeom>
          <a:noFill/>
          <a:ln w="12700">
            <a:noFill/>
            <a:miter lim="800000"/>
            <a:headEnd/>
            <a:tailEnd/>
          </a:ln>
        </p:spPr>
        <p:txBody>
          <a:bodyPr lIns="0" tIns="0" rIns="40639" bIns="0">
            <a:prstTxWarp prst="textNoShape">
              <a:avLst/>
            </a:prstTxWarp>
          </a:bodyPr>
          <a:lstStyle/>
          <a:p>
            <a:pPr marL="39688" algn="r">
              <a:lnSpc>
                <a:spcPct val="85000"/>
              </a:lnSpc>
              <a:spcBef>
                <a:spcPts val="400"/>
              </a:spcBef>
            </a:pPr>
            <a:r>
              <a:rPr lang="en-US" sz="1300" b="1" dirty="0" smtClean="0">
                <a:solidFill>
                  <a:srgbClr val="FF6600"/>
                </a:solidFill>
                <a:latin typeface="Tw Cen MT Condensed"/>
                <a:ea typeface="Arial" pitchFamily="-65" charset="0"/>
                <a:cs typeface="Tw Cen MT Condensed"/>
              </a:rPr>
              <a:t>Idea 13:</a:t>
            </a:r>
            <a:r>
              <a:rPr lang="en-US" sz="1300" b="1" dirty="0" smtClean="0">
                <a:solidFill>
                  <a:srgbClr val="FF6600"/>
                </a:solidFill>
                <a:latin typeface="Tw Cen MT"/>
                <a:ea typeface="Arial" pitchFamily="-65" charset="0"/>
                <a:cs typeface="Tw Cen MT"/>
              </a:rPr>
              <a:t> News Remixing Project</a:t>
            </a:r>
            <a:endParaRPr lang="en-US" sz="1300" b="1" dirty="0">
              <a:solidFill>
                <a:srgbClr val="FF6600"/>
              </a:solidFill>
              <a:latin typeface="Tw Cen MT"/>
              <a:ea typeface="Arial" pitchFamily="-65" charset="0"/>
              <a:cs typeface="Tw Cen MT"/>
            </a:endParaRPr>
          </a:p>
        </p:txBody>
      </p:sp>
      <p:sp>
        <p:nvSpPr>
          <p:cNvPr id="24" name="Rectangle 13"/>
          <p:cNvSpPr>
            <a:spLocks/>
          </p:cNvSpPr>
          <p:nvPr/>
        </p:nvSpPr>
        <p:spPr bwMode="auto">
          <a:xfrm>
            <a:off x="1646188" y="1949570"/>
            <a:ext cx="1996973" cy="173736"/>
          </a:xfrm>
          <a:prstGeom prst="rect">
            <a:avLst/>
          </a:prstGeom>
          <a:noFill/>
          <a:ln w="12700">
            <a:noFill/>
            <a:miter lim="800000"/>
            <a:headEnd/>
            <a:tailEnd/>
          </a:ln>
        </p:spPr>
        <p:txBody>
          <a:bodyPr lIns="0" tIns="0" rIns="40639" bIns="0">
            <a:prstTxWarp prst="textNoShape">
              <a:avLst/>
            </a:prstTxWarp>
          </a:bodyPr>
          <a:lstStyle/>
          <a:p>
            <a:pPr marL="39688" algn="r">
              <a:lnSpc>
                <a:spcPct val="85000"/>
              </a:lnSpc>
              <a:spcBef>
                <a:spcPts val="400"/>
              </a:spcBef>
            </a:pPr>
            <a:r>
              <a:rPr lang="en-US" sz="1300" b="1" dirty="0" smtClean="0">
                <a:solidFill>
                  <a:srgbClr val="FF6600"/>
                </a:solidFill>
                <a:latin typeface="Tw Cen MT Condensed"/>
                <a:ea typeface="Arial" pitchFamily="-65" charset="0"/>
                <a:cs typeface="Tw Cen MT Condensed"/>
              </a:rPr>
              <a:t>Idea 15:  </a:t>
            </a:r>
            <a:r>
              <a:rPr lang="en-US" sz="1300" b="1" dirty="0" smtClean="0">
                <a:solidFill>
                  <a:srgbClr val="FF6600"/>
                </a:solidFill>
                <a:latin typeface="Tw Cen MT"/>
                <a:ea typeface="Arial" pitchFamily="-65" charset="0"/>
                <a:cs typeface="Tw Cen MT"/>
              </a:rPr>
              <a:t>User Meta Projects</a:t>
            </a:r>
            <a:endParaRPr lang="en-US" sz="1300" b="1" dirty="0">
              <a:solidFill>
                <a:srgbClr val="FF6600"/>
              </a:solidFill>
              <a:latin typeface="Tw Cen MT"/>
              <a:ea typeface="Arial" pitchFamily="-65" charset="0"/>
              <a:cs typeface="Tw Cen MT"/>
            </a:endParaRPr>
          </a:p>
        </p:txBody>
      </p:sp>
      <p:sp>
        <p:nvSpPr>
          <p:cNvPr id="25" name="Rectangle 13"/>
          <p:cNvSpPr>
            <a:spLocks/>
          </p:cNvSpPr>
          <p:nvPr/>
        </p:nvSpPr>
        <p:spPr bwMode="auto">
          <a:xfrm>
            <a:off x="566826" y="2576211"/>
            <a:ext cx="2333024" cy="171393"/>
          </a:xfrm>
          <a:prstGeom prst="rect">
            <a:avLst/>
          </a:prstGeom>
          <a:noFill/>
          <a:ln w="12700">
            <a:noFill/>
            <a:miter lim="800000"/>
            <a:headEnd/>
            <a:tailEnd/>
          </a:ln>
        </p:spPr>
        <p:txBody>
          <a:bodyPr lIns="0" tIns="0" rIns="40639" bIns="0">
            <a:prstTxWarp prst="textNoShape">
              <a:avLst/>
            </a:prstTxWarp>
          </a:bodyPr>
          <a:lstStyle/>
          <a:p>
            <a:pPr marL="39688" algn="r">
              <a:lnSpc>
                <a:spcPct val="85000"/>
              </a:lnSpc>
              <a:spcBef>
                <a:spcPts val="400"/>
              </a:spcBef>
            </a:pPr>
            <a:r>
              <a:rPr lang="en-US" sz="1300" b="1" dirty="0" smtClean="0">
                <a:solidFill>
                  <a:srgbClr val="FF6600"/>
                </a:solidFill>
                <a:latin typeface="Tw Cen MT Condensed"/>
                <a:ea typeface="Arial" pitchFamily="-65" charset="0"/>
                <a:cs typeface="Tw Cen MT Condensed"/>
              </a:rPr>
              <a:t>Idea 14:</a:t>
            </a:r>
            <a:r>
              <a:rPr lang="en-US" sz="1300" b="1" dirty="0" smtClean="0">
                <a:solidFill>
                  <a:srgbClr val="FF6600"/>
                </a:solidFill>
                <a:latin typeface="Tw Cen MT"/>
                <a:ea typeface="Arial" pitchFamily="-65" charset="0"/>
                <a:cs typeface="Tw Cen MT"/>
              </a:rPr>
              <a:t> Socratic Journalism Lab</a:t>
            </a:r>
            <a:endParaRPr lang="en-US" sz="1300" b="1" dirty="0">
              <a:solidFill>
                <a:srgbClr val="FF6600"/>
              </a:solidFill>
              <a:latin typeface="Tw Cen MT"/>
              <a:ea typeface="Arial" pitchFamily="-65" charset="0"/>
              <a:cs typeface="Tw Cen MT"/>
            </a:endParaRPr>
          </a:p>
        </p:txBody>
      </p:sp>
      <p:sp>
        <p:nvSpPr>
          <p:cNvPr id="26" name="Rectangle 13"/>
          <p:cNvSpPr>
            <a:spLocks/>
          </p:cNvSpPr>
          <p:nvPr/>
        </p:nvSpPr>
        <p:spPr bwMode="auto">
          <a:xfrm>
            <a:off x="5156349" y="5004048"/>
            <a:ext cx="3657600" cy="155448"/>
          </a:xfrm>
          <a:prstGeom prst="rect">
            <a:avLst/>
          </a:prstGeom>
          <a:noFill/>
          <a:ln w="12700">
            <a:noFill/>
            <a:miter lim="800000"/>
            <a:headEnd/>
            <a:tailEnd/>
          </a:ln>
        </p:spPr>
        <p:txBody>
          <a:bodyPr lIns="0" tIns="0" rIns="40639" bIns="0">
            <a:prstTxWarp prst="textNoShape">
              <a:avLst/>
            </a:prstTxWarp>
          </a:bodyPr>
          <a:lstStyle/>
          <a:p>
            <a:pPr marL="39688">
              <a:lnSpc>
                <a:spcPct val="85000"/>
              </a:lnSpc>
              <a:spcBef>
                <a:spcPts val="400"/>
              </a:spcBef>
            </a:pPr>
            <a:r>
              <a:rPr lang="en-US" sz="1300" b="1" dirty="0" smtClean="0">
                <a:solidFill>
                  <a:srgbClr val="FF6600"/>
                </a:solidFill>
                <a:latin typeface="Tw Cen MT Condensed"/>
                <a:ea typeface="Arial" pitchFamily="-65" charset="0"/>
                <a:cs typeface="Tw Cen MT Condensed"/>
              </a:rPr>
              <a:t>Idea 3:</a:t>
            </a:r>
            <a:r>
              <a:rPr lang="en-US" sz="1300" b="1" dirty="0" smtClean="0">
                <a:solidFill>
                  <a:srgbClr val="FF6600"/>
                </a:solidFill>
                <a:latin typeface="Tw Cen MT"/>
                <a:ea typeface="Arial" pitchFamily="-65" charset="0"/>
                <a:cs typeface="Tw Cen MT"/>
              </a:rPr>
              <a:t> Micropayment or Microfundraising Platforms</a:t>
            </a:r>
            <a:endParaRPr lang="en-US" sz="1300" b="1" dirty="0">
              <a:solidFill>
                <a:srgbClr val="FF6600"/>
              </a:solidFill>
              <a:latin typeface="Tw Cen MT"/>
              <a:ea typeface="Arial" pitchFamily="-65" charset="0"/>
              <a:cs typeface="Tw Cen MT"/>
            </a:endParaRPr>
          </a:p>
        </p:txBody>
      </p:sp>
      <p:sp>
        <p:nvSpPr>
          <p:cNvPr id="27" name="Rectangle 13"/>
          <p:cNvSpPr>
            <a:spLocks/>
          </p:cNvSpPr>
          <p:nvPr/>
        </p:nvSpPr>
        <p:spPr bwMode="auto">
          <a:xfrm>
            <a:off x="5156349" y="5220718"/>
            <a:ext cx="3657600" cy="155448"/>
          </a:xfrm>
          <a:prstGeom prst="rect">
            <a:avLst/>
          </a:prstGeom>
          <a:noFill/>
          <a:ln w="12700">
            <a:noFill/>
            <a:miter lim="800000"/>
            <a:headEnd/>
            <a:tailEnd/>
          </a:ln>
        </p:spPr>
        <p:txBody>
          <a:bodyPr lIns="0" tIns="0" rIns="40639" bIns="0">
            <a:prstTxWarp prst="textNoShape">
              <a:avLst/>
            </a:prstTxWarp>
          </a:bodyPr>
          <a:lstStyle/>
          <a:p>
            <a:pPr marL="39688">
              <a:lnSpc>
                <a:spcPct val="85000"/>
              </a:lnSpc>
              <a:spcBef>
                <a:spcPts val="400"/>
              </a:spcBef>
            </a:pPr>
            <a:r>
              <a:rPr lang="en-US" sz="1300" b="1" dirty="0" smtClean="0">
                <a:solidFill>
                  <a:srgbClr val="FF6600"/>
                </a:solidFill>
                <a:latin typeface="Tw Cen MT Condensed"/>
                <a:ea typeface="Arial" pitchFamily="-65" charset="0"/>
                <a:cs typeface="Tw Cen MT Condensed"/>
              </a:rPr>
              <a:t>Idea 4:</a:t>
            </a:r>
            <a:r>
              <a:rPr lang="en-US" sz="1300" b="1" dirty="0" smtClean="0">
                <a:solidFill>
                  <a:srgbClr val="FF6600"/>
                </a:solidFill>
                <a:latin typeface="Tw Cen MT"/>
                <a:ea typeface="Arial" pitchFamily="-65" charset="0"/>
                <a:cs typeface="Tw Cen MT"/>
              </a:rPr>
              <a:t> Additional Channels &amp; Sub-</a:t>
            </a:r>
            <a:r>
              <a:rPr lang="en-US" sz="1300" b="1" dirty="0" smtClean="0">
                <a:solidFill>
                  <a:srgbClr val="FF6600"/>
                </a:solidFill>
                <a:latin typeface="Tw Cen MT"/>
                <a:ea typeface="Arial" pitchFamily="-65" charset="0"/>
                <a:cs typeface="Tw Cen MT"/>
              </a:rPr>
              <a:t>brands</a:t>
            </a:r>
            <a:endParaRPr lang="en-US" sz="1300" b="1" dirty="0">
              <a:solidFill>
                <a:srgbClr val="FF6600"/>
              </a:solidFill>
              <a:latin typeface="Tw Cen MT"/>
              <a:ea typeface="Arial" pitchFamily="-65" charset="0"/>
              <a:cs typeface="Tw Cen MT"/>
            </a:endParaRPr>
          </a:p>
        </p:txBody>
      </p:sp>
      <p:sp>
        <p:nvSpPr>
          <p:cNvPr id="28" name="Rectangle 13"/>
          <p:cNvSpPr>
            <a:spLocks/>
          </p:cNvSpPr>
          <p:nvPr/>
        </p:nvSpPr>
        <p:spPr bwMode="auto">
          <a:xfrm>
            <a:off x="5153002" y="6068649"/>
            <a:ext cx="2743200" cy="155448"/>
          </a:xfrm>
          <a:prstGeom prst="rect">
            <a:avLst/>
          </a:prstGeom>
          <a:noFill/>
          <a:ln w="12700">
            <a:noFill/>
            <a:miter lim="800000"/>
            <a:headEnd/>
            <a:tailEnd/>
          </a:ln>
        </p:spPr>
        <p:txBody>
          <a:bodyPr lIns="0" tIns="0" rIns="40639" bIns="0">
            <a:prstTxWarp prst="textNoShape">
              <a:avLst/>
            </a:prstTxWarp>
          </a:bodyPr>
          <a:lstStyle/>
          <a:p>
            <a:pPr marL="39688">
              <a:lnSpc>
                <a:spcPct val="85000"/>
              </a:lnSpc>
              <a:spcBef>
                <a:spcPts val="400"/>
              </a:spcBef>
            </a:pPr>
            <a:r>
              <a:rPr lang="en-US" sz="1300" b="1" dirty="0" smtClean="0">
                <a:solidFill>
                  <a:srgbClr val="FF6600"/>
                </a:solidFill>
                <a:latin typeface="Tw Cen MT Condensed"/>
                <a:ea typeface="Arial" pitchFamily="-65" charset="0"/>
                <a:cs typeface="Tw Cen MT Condensed"/>
              </a:rPr>
              <a:t>Idea 6:</a:t>
            </a:r>
            <a:r>
              <a:rPr lang="en-US" sz="1300" b="1" dirty="0" smtClean="0">
                <a:solidFill>
                  <a:srgbClr val="FF6600"/>
                </a:solidFill>
                <a:latin typeface="Tw Cen MT"/>
                <a:ea typeface="Arial" pitchFamily="-65" charset="0"/>
                <a:cs typeface="Tw Cen MT"/>
              </a:rPr>
              <a:t> Smart Mergers</a:t>
            </a:r>
            <a:endParaRPr lang="en-US" sz="1300" b="1" dirty="0">
              <a:solidFill>
                <a:srgbClr val="FF6600"/>
              </a:solidFill>
              <a:latin typeface="Tw Cen MT"/>
              <a:ea typeface="Arial" pitchFamily="-65" charset="0"/>
              <a:cs typeface="Tw Cen MT"/>
            </a:endParaRPr>
          </a:p>
        </p:txBody>
      </p:sp>
      <p:sp>
        <p:nvSpPr>
          <p:cNvPr id="29" name="Rectangle 13"/>
          <p:cNvSpPr>
            <a:spLocks/>
          </p:cNvSpPr>
          <p:nvPr/>
        </p:nvSpPr>
        <p:spPr bwMode="auto">
          <a:xfrm>
            <a:off x="6298025" y="3701907"/>
            <a:ext cx="2743200" cy="173736"/>
          </a:xfrm>
          <a:prstGeom prst="rect">
            <a:avLst/>
          </a:prstGeom>
          <a:noFill/>
          <a:ln w="12700">
            <a:noFill/>
            <a:miter lim="800000"/>
            <a:headEnd/>
            <a:tailEnd/>
          </a:ln>
        </p:spPr>
        <p:txBody>
          <a:bodyPr lIns="0" tIns="0" rIns="40639" bIns="0">
            <a:prstTxWarp prst="textNoShape">
              <a:avLst/>
            </a:prstTxWarp>
          </a:bodyPr>
          <a:lstStyle/>
          <a:p>
            <a:pPr marL="39688">
              <a:lnSpc>
                <a:spcPct val="85000"/>
              </a:lnSpc>
              <a:spcBef>
                <a:spcPts val="400"/>
              </a:spcBef>
            </a:pPr>
            <a:r>
              <a:rPr lang="en-US" sz="1300" b="1" dirty="0" smtClean="0">
                <a:solidFill>
                  <a:srgbClr val="FF6600"/>
                </a:solidFill>
                <a:latin typeface="Tw Cen MT Condensed"/>
                <a:ea typeface="Arial" pitchFamily="-65" charset="0"/>
                <a:cs typeface="Tw Cen MT Condensed"/>
              </a:rPr>
              <a:t>Idea 1:</a:t>
            </a:r>
            <a:r>
              <a:rPr lang="en-US" sz="1300" b="1" dirty="0" smtClean="0">
                <a:solidFill>
                  <a:srgbClr val="FF6600"/>
                </a:solidFill>
                <a:latin typeface="Tw Cen MT"/>
                <a:ea typeface="Arial" pitchFamily="-65" charset="0"/>
                <a:cs typeface="Tw Cen MT"/>
              </a:rPr>
              <a:t> New Media Innovation Lab</a:t>
            </a:r>
            <a:endParaRPr lang="en-US" sz="1300" b="1" dirty="0">
              <a:solidFill>
                <a:srgbClr val="FF6600"/>
              </a:solidFill>
              <a:latin typeface="Tw Cen MT"/>
              <a:ea typeface="Arial" pitchFamily="-65" charset="0"/>
              <a:cs typeface="Tw Cen MT"/>
            </a:endParaRPr>
          </a:p>
        </p:txBody>
      </p:sp>
      <p:sp>
        <p:nvSpPr>
          <p:cNvPr id="30" name="Rectangle 13"/>
          <p:cNvSpPr>
            <a:spLocks/>
          </p:cNvSpPr>
          <p:nvPr/>
        </p:nvSpPr>
        <p:spPr bwMode="auto">
          <a:xfrm>
            <a:off x="1800247" y="6085287"/>
            <a:ext cx="2403665" cy="155448"/>
          </a:xfrm>
          <a:prstGeom prst="rect">
            <a:avLst/>
          </a:prstGeom>
          <a:noFill/>
          <a:ln w="12700">
            <a:noFill/>
            <a:miter lim="800000"/>
            <a:headEnd/>
            <a:tailEnd/>
          </a:ln>
        </p:spPr>
        <p:txBody>
          <a:bodyPr lIns="0" tIns="0" rIns="40639" bIns="0">
            <a:prstTxWarp prst="textNoShape">
              <a:avLst/>
            </a:prstTxWarp>
          </a:bodyPr>
          <a:lstStyle/>
          <a:p>
            <a:pPr marL="39688" algn="r">
              <a:lnSpc>
                <a:spcPct val="85000"/>
              </a:lnSpc>
              <a:spcBef>
                <a:spcPts val="400"/>
              </a:spcBef>
            </a:pPr>
            <a:r>
              <a:rPr lang="en-US" sz="1300" b="1" dirty="0" smtClean="0">
                <a:solidFill>
                  <a:srgbClr val="FF6600"/>
                </a:solidFill>
                <a:latin typeface="Tw Cen MT Condensed"/>
                <a:ea typeface="Arial" pitchFamily="-65" charset="0"/>
                <a:cs typeface="Tw Cen MT Condensed"/>
              </a:rPr>
              <a:t>Idea 8:</a:t>
            </a:r>
            <a:r>
              <a:rPr lang="en-US" sz="1300" b="1" dirty="0" smtClean="0">
                <a:solidFill>
                  <a:srgbClr val="FF6600"/>
                </a:solidFill>
                <a:latin typeface="Tw Cen MT"/>
                <a:ea typeface="Arial" pitchFamily="-65" charset="0"/>
                <a:cs typeface="Tw Cen MT"/>
              </a:rPr>
              <a:t> Data Convergence Project</a:t>
            </a:r>
            <a:endParaRPr lang="en-US" sz="1300" b="1" dirty="0">
              <a:solidFill>
                <a:srgbClr val="FF6600"/>
              </a:solidFill>
              <a:latin typeface="Tw Cen MT"/>
              <a:ea typeface="Arial" pitchFamily="-65" charset="0"/>
              <a:cs typeface="Tw Cen MT"/>
            </a:endParaRPr>
          </a:p>
        </p:txBody>
      </p:sp>
      <p:sp>
        <p:nvSpPr>
          <p:cNvPr id="31" name="Rectangle 13"/>
          <p:cNvSpPr>
            <a:spLocks/>
          </p:cNvSpPr>
          <p:nvPr/>
        </p:nvSpPr>
        <p:spPr bwMode="auto">
          <a:xfrm>
            <a:off x="1461117" y="5453479"/>
            <a:ext cx="2743200" cy="147602"/>
          </a:xfrm>
          <a:prstGeom prst="rect">
            <a:avLst/>
          </a:prstGeom>
          <a:noFill/>
          <a:ln w="12700">
            <a:noFill/>
            <a:miter lim="800000"/>
            <a:headEnd/>
            <a:tailEnd/>
          </a:ln>
        </p:spPr>
        <p:txBody>
          <a:bodyPr lIns="0" tIns="0" rIns="40639" bIns="0">
            <a:prstTxWarp prst="textNoShape">
              <a:avLst/>
            </a:prstTxWarp>
          </a:bodyPr>
          <a:lstStyle/>
          <a:p>
            <a:pPr marL="39688" algn="r">
              <a:lnSpc>
                <a:spcPct val="85000"/>
              </a:lnSpc>
              <a:spcBef>
                <a:spcPts val="400"/>
              </a:spcBef>
            </a:pPr>
            <a:r>
              <a:rPr lang="en-US" sz="1300" b="1" dirty="0" smtClean="0">
                <a:solidFill>
                  <a:srgbClr val="FF6600"/>
                </a:solidFill>
                <a:latin typeface="Tw Cen MT Condensed"/>
                <a:ea typeface="Arial" pitchFamily="-65" charset="0"/>
                <a:cs typeface="Tw Cen MT Condensed"/>
              </a:rPr>
              <a:t>Idea 9:</a:t>
            </a:r>
            <a:r>
              <a:rPr lang="en-US" sz="1300" b="1" dirty="0" smtClean="0">
                <a:solidFill>
                  <a:srgbClr val="FF6600"/>
                </a:solidFill>
                <a:latin typeface="Tw Cen MT"/>
                <a:ea typeface="Arial" pitchFamily="-65" charset="0"/>
                <a:cs typeface="Tw Cen MT"/>
              </a:rPr>
              <a:t> E-Reader &amp; Mobile Device Deals</a:t>
            </a:r>
            <a:endParaRPr lang="en-US" sz="1300" b="1" dirty="0">
              <a:solidFill>
                <a:srgbClr val="FF6600"/>
              </a:solidFill>
              <a:latin typeface="Tw Cen MT"/>
              <a:ea typeface="Arial" pitchFamily="-65" charset="0"/>
              <a:cs typeface="Tw Cen MT"/>
            </a:endParaRPr>
          </a:p>
        </p:txBody>
      </p:sp>
      <p:sp>
        <p:nvSpPr>
          <p:cNvPr id="32" name="Rectangle 13"/>
          <p:cNvSpPr>
            <a:spLocks/>
          </p:cNvSpPr>
          <p:nvPr/>
        </p:nvSpPr>
        <p:spPr bwMode="auto">
          <a:xfrm>
            <a:off x="1044008" y="4801907"/>
            <a:ext cx="2743200" cy="152400"/>
          </a:xfrm>
          <a:prstGeom prst="rect">
            <a:avLst/>
          </a:prstGeom>
          <a:noFill/>
          <a:ln w="12700">
            <a:noFill/>
            <a:miter lim="800000"/>
            <a:headEnd/>
            <a:tailEnd/>
          </a:ln>
        </p:spPr>
        <p:txBody>
          <a:bodyPr lIns="0" tIns="0" rIns="40639" bIns="0">
            <a:prstTxWarp prst="textNoShape">
              <a:avLst/>
            </a:prstTxWarp>
          </a:bodyPr>
          <a:lstStyle/>
          <a:p>
            <a:pPr marL="39688" algn="r">
              <a:lnSpc>
                <a:spcPct val="85000"/>
              </a:lnSpc>
              <a:spcBef>
                <a:spcPts val="400"/>
              </a:spcBef>
            </a:pPr>
            <a:r>
              <a:rPr lang="en-US" sz="1300" b="1" dirty="0" smtClean="0">
                <a:solidFill>
                  <a:srgbClr val="FF6600"/>
                </a:solidFill>
                <a:latin typeface="Tw Cen MT Condensed"/>
                <a:ea typeface="Arial" pitchFamily="-65" charset="0"/>
                <a:cs typeface="Tw Cen MT Condensed"/>
              </a:rPr>
              <a:t>Idea 10:</a:t>
            </a:r>
            <a:r>
              <a:rPr lang="en-US" sz="1300" b="1" dirty="0" smtClean="0">
                <a:solidFill>
                  <a:srgbClr val="FF6600"/>
                </a:solidFill>
                <a:latin typeface="Tw Cen MT"/>
                <a:ea typeface="Arial" pitchFamily="-65" charset="0"/>
                <a:cs typeface="Tw Cen MT"/>
              </a:rPr>
              <a:t> Public Policy Initiative</a:t>
            </a:r>
            <a:endParaRPr lang="en-US" sz="1300" b="1" dirty="0">
              <a:solidFill>
                <a:srgbClr val="FF6600"/>
              </a:solidFill>
              <a:latin typeface="Tw Cen MT"/>
              <a:ea typeface="Arial" pitchFamily="-65" charset="0"/>
              <a:cs typeface="Tw Cen MT"/>
            </a:endParaRPr>
          </a:p>
        </p:txBody>
      </p:sp>
      <p:sp>
        <p:nvSpPr>
          <p:cNvPr id="33" name="Rectangle 13"/>
          <p:cNvSpPr>
            <a:spLocks/>
          </p:cNvSpPr>
          <p:nvPr/>
        </p:nvSpPr>
        <p:spPr bwMode="auto">
          <a:xfrm>
            <a:off x="2226318" y="6336591"/>
            <a:ext cx="1977594" cy="155448"/>
          </a:xfrm>
          <a:prstGeom prst="rect">
            <a:avLst/>
          </a:prstGeom>
          <a:noFill/>
          <a:ln w="12700">
            <a:noFill/>
            <a:miter lim="800000"/>
            <a:headEnd/>
            <a:tailEnd/>
          </a:ln>
        </p:spPr>
        <p:txBody>
          <a:bodyPr lIns="0" tIns="0" rIns="40639" bIns="0">
            <a:prstTxWarp prst="textNoShape">
              <a:avLst/>
            </a:prstTxWarp>
          </a:bodyPr>
          <a:lstStyle/>
          <a:p>
            <a:pPr marL="39688" algn="r">
              <a:lnSpc>
                <a:spcPct val="85000"/>
              </a:lnSpc>
              <a:spcBef>
                <a:spcPts val="400"/>
              </a:spcBef>
            </a:pPr>
            <a:r>
              <a:rPr lang="en-US" sz="1300" b="1" dirty="0" smtClean="0">
                <a:solidFill>
                  <a:srgbClr val="FF6600"/>
                </a:solidFill>
                <a:latin typeface="Tw Cen MT Condensed"/>
                <a:ea typeface="Arial" pitchFamily="-65" charset="0"/>
                <a:cs typeface="Tw Cen MT Condensed"/>
              </a:rPr>
              <a:t>Idea 7:</a:t>
            </a:r>
            <a:r>
              <a:rPr lang="en-US" sz="1300" b="1" dirty="0" smtClean="0">
                <a:solidFill>
                  <a:srgbClr val="FF6600"/>
                </a:solidFill>
                <a:latin typeface="Tw Cen MT"/>
                <a:ea typeface="Arial" pitchFamily="-65" charset="0"/>
                <a:cs typeface="Tw Cen MT"/>
              </a:rPr>
              <a:t> New Metrics Project</a:t>
            </a:r>
            <a:endParaRPr lang="en-US" sz="1300" b="1" dirty="0">
              <a:solidFill>
                <a:srgbClr val="FF6600"/>
              </a:solidFill>
              <a:latin typeface="Tw Cen MT"/>
              <a:ea typeface="Arial" pitchFamily="-65" charset="0"/>
              <a:cs typeface="Tw Cen MT"/>
            </a:endParaRPr>
          </a:p>
        </p:txBody>
      </p:sp>
      <p:sp>
        <p:nvSpPr>
          <p:cNvPr id="34" name="Rectangle 13"/>
          <p:cNvSpPr>
            <a:spLocks/>
          </p:cNvSpPr>
          <p:nvPr/>
        </p:nvSpPr>
        <p:spPr bwMode="auto">
          <a:xfrm>
            <a:off x="85043" y="4082288"/>
            <a:ext cx="3017520" cy="154784"/>
          </a:xfrm>
          <a:prstGeom prst="rect">
            <a:avLst/>
          </a:prstGeom>
          <a:noFill/>
          <a:ln w="12700">
            <a:noFill/>
            <a:miter lim="800000"/>
            <a:headEnd/>
            <a:tailEnd/>
          </a:ln>
        </p:spPr>
        <p:txBody>
          <a:bodyPr lIns="0" tIns="0" rIns="40639" bIns="0">
            <a:prstTxWarp prst="textNoShape">
              <a:avLst/>
            </a:prstTxWarp>
          </a:bodyPr>
          <a:lstStyle/>
          <a:p>
            <a:pPr marL="39688" algn="r">
              <a:lnSpc>
                <a:spcPct val="85000"/>
              </a:lnSpc>
              <a:spcBef>
                <a:spcPts val="400"/>
              </a:spcBef>
            </a:pPr>
            <a:r>
              <a:rPr lang="en-US" sz="1300" b="1" dirty="0" smtClean="0">
                <a:solidFill>
                  <a:srgbClr val="FF6600"/>
                </a:solidFill>
                <a:latin typeface="Tw Cen MT Condensed"/>
                <a:ea typeface="Arial" pitchFamily="-65" charset="0"/>
                <a:cs typeface="Tw Cen MT Condensed"/>
              </a:rPr>
              <a:t>Idea 11:</a:t>
            </a:r>
            <a:r>
              <a:rPr lang="en-US" sz="1300" b="1" dirty="0" smtClean="0">
                <a:solidFill>
                  <a:srgbClr val="FF6600"/>
                </a:solidFill>
                <a:latin typeface="Tw Cen MT"/>
                <a:ea typeface="Arial" pitchFamily="-65" charset="0"/>
                <a:cs typeface="Tw Cen MT"/>
              </a:rPr>
              <a:t> Independent Media Marketplace</a:t>
            </a:r>
            <a:endParaRPr lang="en-US" sz="1300" b="1" dirty="0">
              <a:solidFill>
                <a:srgbClr val="FF6600"/>
              </a:solidFill>
              <a:latin typeface="Tw Cen MT"/>
              <a:ea typeface="Arial" pitchFamily="-65" charset="0"/>
              <a:cs typeface="Tw Cen MT"/>
            </a:endParaRPr>
          </a:p>
        </p:txBody>
      </p:sp>
      <p:sp>
        <p:nvSpPr>
          <p:cNvPr id="35" name="Rectangle 13"/>
          <p:cNvSpPr>
            <a:spLocks/>
          </p:cNvSpPr>
          <p:nvPr/>
        </p:nvSpPr>
        <p:spPr bwMode="auto">
          <a:xfrm>
            <a:off x="5675310" y="4377068"/>
            <a:ext cx="2743200" cy="155448"/>
          </a:xfrm>
          <a:prstGeom prst="rect">
            <a:avLst/>
          </a:prstGeom>
          <a:noFill/>
          <a:ln w="12700">
            <a:noFill/>
            <a:miter lim="800000"/>
            <a:headEnd/>
            <a:tailEnd/>
          </a:ln>
        </p:spPr>
        <p:txBody>
          <a:bodyPr lIns="0" tIns="0" rIns="40639" bIns="0">
            <a:prstTxWarp prst="textNoShape">
              <a:avLst/>
            </a:prstTxWarp>
          </a:bodyPr>
          <a:lstStyle/>
          <a:p>
            <a:pPr marL="39688">
              <a:lnSpc>
                <a:spcPct val="85000"/>
              </a:lnSpc>
              <a:spcBef>
                <a:spcPts val="400"/>
              </a:spcBef>
            </a:pPr>
            <a:r>
              <a:rPr lang="en-US" sz="1300" b="1" dirty="0" smtClean="0">
                <a:solidFill>
                  <a:srgbClr val="FF6600"/>
                </a:solidFill>
                <a:latin typeface="Tw Cen MT Condensed"/>
                <a:ea typeface="Arial" pitchFamily="-65" charset="0"/>
                <a:cs typeface="Tw Cen MT Condensed"/>
              </a:rPr>
              <a:t>Idea 2:</a:t>
            </a:r>
            <a:r>
              <a:rPr lang="en-US" sz="1300" b="1" dirty="0" smtClean="0">
                <a:solidFill>
                  <a:srgbClr val="FF6600"/>
                </a:solidFill>
                <a:latin typeface="Tw Cen MT"/>
                <a:ea typeface="Arial" pitchFamily="-65" charset="0"/>
                <a:cs typeface="Tw Cen MT"/>
              </a:rPr>
              <a:t> New-Tech Fellows Program</a:t>
            </a:r>
            <a:endParaRPr lang="en-US" sz="1300" b="1" dirty="0">
              <a:solidFill>
                <a:srgbClr val="FF6600"/>
              </a:solidFill>
              <a:latin typeface="Tw Cen MT"/>
              <a:ea typeface="Arial" pitchFamily="-65" charset="0"/>
              <a:cs typeface="Tw Cen MT"/>
            </a:endParaRPr>
          </a:p>
        </p:txBody>
      </p:sp>
      <p:sp>
        <p:nvSpPr>
          <p:cNvPr id="36" name="Rectangle 13"/>
          <p:cNvSpPr>
            <a:spLocks/>
          </p:cNvSpPr>
          <p:nvPr/>
        </p:nvSpPr>
        <p:spPr bwMode="auto">
          <a:xfrm>
            <a:off x="5156349" y="5440771"/>
            <a:ext cx="2743200" cy="155448"/>
          </a:xfrm>
          <a:prstGeom prst="rect">
            <a:avLst/>
          </a:prstGeom>
          <a:noFill/>
          <a:ln w="12700">
            <a:noFill/>
            <a:miter lim="800000"/>
            <a:headEnd/>
            <a:tailEnd/>
          </a:ln>
        </p:spPr>
        <p:txBody>
          <a:bodyPr lIns="0" tIns="0" rIns="40639" bIns="0">
            <a:prstTxWarp prst="textNoShape">
              <a:avLst/>
            </a:prstTxWarp>
          </a:bodyPr>
          <a:lstStyle/>
          <a:p>
            <a:pPr marL="39688">
              <a:lnSpc>
                <a:spcPct val="85000"/>
              </a:lnSpc>
              <a:spcBef>
                <a:spcPts val="400"/>
              </a:spcBef>
            </a:pPr>
            <a:r>
              <a:rPr lang="en-US" sz="1300" b="1" dirty="0" smtClean="0">
                <a:solidFill>
                  <a:srgbClr val="FF6600"/>
                </a:solidFill>
                <a:latin typeface="Tw Cen MT Condensed"/>
                <a:ea typeface="Arial" pitchFamily="-65" charset="0"/>
                <a:cs typeface="Tw Cen MT Condensed"/>
              </a:rPr>
              <a:t>Idea 5:</a:t>
            </a:r>
            <a:r>
              <a:rPr lang="en-US" sz="1300" b="1" dirty="0" smtClean="0">
                <a:solidFill>
                  <a:srgbClr val="FF6600"/>
                </a:solidFill>
                <a:latin typeface="Tw Cen MT"/>
                <a:ea typeface="Arial" pitchFamily="-65" charset="0"/>
                <a:cs typeface="Tw Cen MT"/>
              </a:rPr>
              <a:t> Premium Content Project</a:t>
            </a:r>
            <a:endParaRPr lang="en-US" sz="1300" b="1" dirty="0">
              <a:solidFill>
                <a:srgbClr val="FF6600"/>
              </a:solidFill>
              <a:latin typeface="Tw Cen MT"/>
              <a:ea typeface="Arial" pitchFamily="-65" charset="0"/>
              <a:cs typeface="Tw Cen MT"/>
            </a:endParaRPr>
          </a:p>
        </p:txBody>
      </p:sp>
      <p:sp>
        <p:nvSpPr>
          <p:cNvPr id="41" name="Rectangle 13"/>
          <p:cNvSpPr>
            <a:spLocks/>
          </p:cNvSpPr>
          <p:nvPr/>
        </p:nvSpPr>
        <p:spPr bwMode="auto">
          <a:xfrm>
            <a:off x="275503" y="3825213"/>
            <a:ext cx="2743200" cy="152400"/>
          </a:xfrm>
          <a:prstGeom prst="rect">
            <a:avLst/>
          </a:prstGeom>
          <a:noFill/>
          <a:ln w="12700">
            <a:noFill/>
            <a:miter lim="800000"/>
            <a:headEnd/>
            <a:tailEnd/>
          </a:ln>
        </p:spPr>
        <p:txBody>
          <a:bodyPr lIns="0" tIns="0" rIns="40639" bIns="0">
            <a:prstTxWarp prst="textNoShape">
              <a:avLst/>
            </a:prstTxWarp>
          </a:bodyPr>
          <a:lstStyle/>
          <a:p>
            <a:pPr marL="39688" algn="r">
              <a:lnSpc>
                <a:spcPct val="85000"/>
              </a:lnSpc>
              <a:spcBef>
                <a:spcPts val="400"/>
              </a:spcBef>
            </a:pPr>
            <a:r>
              <a:rPr lang="en-US" sz="1300" b="1" dirty="0" smtClean="0">
                <a:solidFill>
                  <a:srgbClr val="FF6600"/>
                </a:solidFill>
                <a:latin typeface="Tw Cen MT Condensed"/>
                <a:ea typeface="Arial" pitchFamily="-65" charset="0"/>
                <a:cs typeface="Tw Cen MT Condensed"/>
              </a:rPr>
              <a:t>Idea 12:</a:t>
            </a:r>
            <a:r>
              <a:rPr lang="en-US" sz="1300" b="1" dirty="0" smtClean="0">
                <a:solidFill>
                  <a:srgbClr val="FF6600"/>
                </a:solidFill>
                <a:latin typeface="Tw Cen MT"/>
                <a:ea typeface="Arial" pitchFamily="-65" charset="0"/>
                <a:cs typeface="Tw Cen MT"/>
              </a:rPr>
              <a:t> Media Social Enterprise Funds</a:t>
            </a:r>
            <a:endParaRPr lang="en-US" sz="1300" b="1" dirty="0">
              <a:solidFill>
                <a:srgbClr val="FF6600"/>
              </a:solidFill>
              <a:latin typeface="Tw Cen MT"/>
              <a:ea typeface="Arial" pitchFamily="-65" charset="0"/>
              <a:cs typeface="Tw Cen MT"/>
            </a:endParaRPr>
          </a:p>
        </p:txBody>
      </p:sp>
      <p:grpSp>
        <p:nvGrpSpPr>
          <p:cNvPr id="49" name="Group 48"/>
          <p:cNvGrpSpPr/>
          <p:nvPr/>
        </p:nvGrpSpPr>
        <p:grpSpPr>
          <a:xfrm>
            <a:off x="39696" y="1045465"/>
            <a:ext cx="4458327" cy="1689788"/>
            <a:chOff x="39696" y="1045465"/>
            <a:chExt cx="4458327" cy="1689788"/>
          </a:xfrm>
        </p:grpSpPr>
        <p:sp>
          <p:nvSpPr>
            <p:cNvPr id="4" name="Rectangle 13"/>
            <p:cNvSpPr>
              <a:spLocks/>
            </p:cNvSpPr>
            <p:nvPr/>
          </p:nvSpPr>
          <p:spPr bwMode="auto">
            <a:xfrm>
              <a:off x="39696" y="2354253"/>
              <a:ext cx="3210401" cy="381000"/>
            </a:xfrm>
            <a:prstGeom prst="rect">
              <a:avLst/>
            </a:prstGeom>
            <a:noFill/>
            <a:ln w="12700">
              <a:noFill/>
              <a:miter lim="800000"/>
              <a:headEnd/>
              <a:tailEnd/>
            </a:ln>
          </p:spPr>
          <p:txBody>
            <a:bodyPr lIns="0" tIns="0" rIns="40639" bIns="0">
              <a:prstTxWarp prst="textNoShape">
                <a:avLst/>
              </a:prstTxWarp>
            </a:bodyPr>
            <a:lstStyle/>
            <a:p>
              <a:pPr marL="39688" algn="r">
                <a:lnSpc>
                  <a:spcPts val="1300"/>
                </a:lnSpc>
                <a:spcBef>
                  <a:spcPts val="400"/>
                </a:spcBef>
              </a:pPr>
              <a:r>
                <a:rPr lang="en-US" sz="1500" dirty="0" smtClean="0">
                  <a:solidFill>
                    <a:schemeClr val="tx1">
                      <a:lumMod val="50000"/>
                      <a:lumOff val="50000"/>
                    </a:schemeClr>
                  </a:solidFill>
                  <a:latin typeface="Tw Cen MT Condensed"/>
                  <a:ea typeface="Arial" pitchFamily="-65" charset="0"/>
                  <a:cs typeface="Tw Cen MT Condensed"/>
                </a:rPr>
                <a:t>REINVENT JOURNALISM</a:t>
              </a:r>
              <a:endParaRPr lang="en-US" sz="1500" dirty="0">
                <a:solidFill>
                  <a:schemeClr val="bg1"/>
                </a:solidFill>
                <a:latin typeface="Tw Cen MT Condensed"/>
                <a:ea typeface="Arial" pitchFamily="-65" charset="0"/>
                <a:cs typeface="Tw Cen MT Condensed"/>
              </a:endParaRPr>
            </a:p>
          </p:txBody>
        </p:sp>
        <p:sp>
          <p:nvSpPr>
            <p:cNvPr id="5" name="Rectangle 13"/>
            <p:cNvSpPr>
              <a:spLocks/>
            </p:cNvSpPr>
            <p:nvPr/>
          </p:nvSpPr>
          <p:spPr bwMode="auto">
            <a:xfrm>
              <a:off x="147960" y="1721815"/>
              <a:ext cx="3679971" cy="381000"/>
            </a:xfrm>
            <a:prstGeom prst="rect">
              <a:avLst/>
            </a:prstGeom>
            <a:noFill/>
            <a:ln w="12700">
              <a:noFill/>
              <a:miter lim="800000"/>
              <a:headEnd/>
              <a:tailEnd/>
            </a:ln>
          </p:spPr>
          <p:txBody>
            <a:bodyPr lIns="0" tIns="0" rIns="40639" bIns="0">
              <a:prstTxWarp prst="textNoShape">
                <a:avLst/>
              </a:prstTxWarp>
            </a:bodyPr>
            <a:lstStyle/>
            <a:p>
              <a:pPr marL="39688" algn="r">
                <a:lnSpc>
                  <a:spcPts val="1300"/>
                </a:lnSpc>
                <a:spcBef>
                  <a:spcPts val="400"/>
                </a:spcBef>
              </a:pPr>
              <a:r>
                <a:rPr lang="en-US" sz="1600" dirty="0" smtClean="0">
                  <a:solidFill>
                    <a:schemeClr val="tx1">
                      <a:lumMod val="50000"/>
                      <a:lumOff val="50000"/>
                    </a:schemeClr>
                  </a:solidFill>
                  <a:latin typeface="Tw Cen MT Condensed"/>
                  <a:ea typeface="Arial" pitchFamily="-65" charset="0"/>
                  <a:cs typeface="Tw Cen MT Condensed"/>
                </a:rPr>
                <a:t>DEEPEND COMMUNITIES</a:t>
              </a:r>
              <a:endParaRPr lang="en-US" sz="1600" dirty="0">
                <a:solidFill>
                  <a:srgbClr val="FFFFFF"/>
                </a:solidFill>
                <a:latin typeface="Tw Cen MT Condensed"/>
                <a:ea typeface="Arial" pitchFamily="-65" charset="0"/>
                <a:cs typeface="Tw Cen MT Condensed"/>
              </a:endParaRPr>
            </a:p>
          </p:txBody>
        </p:sp>
        <p:sp>
          <p:nvSpPr>
            <p:cNvPr id="42" name="Rectangle 13"/>
            <p:cNvSpPr>
              <a:spLocks/>
            </p:cNvSpPr>
            <p:nvPr/>
          </p:nvSpPr>
          <p:spPr bwMode="auto">
            <a:xfrm>
              <a:off x="1007520" y="1045465"/>
              <a:ext cx="3490503" cy="381000"/>
            </a:xfrm>
            <a:prstGeom prst="rect">
              <a:avLst/>
            </a:prstGeom>
            <a:noFill/>
            <a:ln w="12700">
              <a:noFill/>
              <a:miter lim="800000"/>
              <a:headEnd/>
              <a:tailEnd/>
            </a:ln>
          </p:spPr>
          <p:txBody>
            <a:bodyPr lIns="0" tIns="0" rIns="40639" bIns="0">
              <a:prstTxWarp prst="textNoShape">
                <a:avLst/>
              </a:prstTxWarp>
            </a:bodyPr>
            <a:lstStyle/>
            <a:p>
              <a:pPr marL="39688" algn="r">
                <a:lnSpc>
                  <a:spcPts val="1300"/>
                </a:lnSpc>
                <a:spcBef>
                  <a:spcPts val="400"/>
                </a:spcBef>
              </a:pPr>
              <a:r>
                <a:rPr lang="en-US" sz="1600" dirty="0" smtClean="0">
                  <a:solidFill>
                    <a:schemeClr val="tx1">
                      <a:lumMod val="50000"/>
                      <a:lumOff val="50000"/>
                    </a:schemeClr>
                  </a:solidFill>
                  <a:latin typeface="Tw Cen MT Condensed"/>
                  <a:ea typeface="Arial" pitchFamily="-65" charset="0"/>
                  <a:cs typeface="Tw Cen MT Condensed"/>
                </a:rPr>
                <a:t>GO GLOBAL</a:t>
              </a:r>
              <a:endParaRPr lang="en-US" sz="1600" dirty="0">
                <a:solidFill>
                  <a:srgbClr val="FFFFFF"/>
                </a:solidFill>
                <a:latin typeface="Tw Cen MT Condensed"/>
                <a:ea typeface="Arial" pitchFamily="-65" charset="0"/>
                <a:cs typeface="Tw Cen MT Condensed"/>
              </a:endParaRPr>
            </a:p>
          </p:txBody>
        </p:sp>
      </p:grpSp>
      <p:sp>
        <p:nvSpPr>
          <p:cNvPr id="43" name="Rectangle 42"/>
          <p:cNvSpPr>
            <a:spLocks/>
          </p:cNvSpPr>
          <p:nvPr/>
        </p:nvSpPr>
        <p:spPr bwMode="auto">
          <a:xfrm>
            <a:off x="1814376" y="1264341"/>
            <a:ext cx="2523134" cy="173736"/>
          </a:xfrm>
          <a:prstGeom prst="rect">
            <a:avLst/>
          </a:prstGeom>
          <a:noFill/>
          <a:ln w="12700">
            <a:noFill/>
            <a:miter lim="800000"/>
            <a:headEnd/>
            <a:tailEnd/>
          </a:ln>
        </p:spPr>
        <p:txBody>
          <a:bodyPr lIns="0" tIns="0" rIns="40639" bIns="0">
            <a:prstTxWarp prst="textNoShape">
              <a:avLst/>
            </a:prstTxWarp>
          </a:bodyPr>
          <a:lstStyle/>
          <a:p>
            <a:pPr marL="39688" algn="r">
              <a:lnSpc>
                <a:spcPct val="85000"/>
              </a:lnSpc>
              <a:spcBef>
                <a:spcPts val="400"/>
              </a:spcBef>
            </a:pPr>
            <a:r>
              <a:rPr lang="en-US" sz="1300" b="1" dirty="0" smtClean="0">
                <a:solidFill>
                  <a:srgbClr val="FF6600"/>
                </a:solidFill>
                <a:latin typeface="Tw Cen MT Condensed"/>
                <a:ea typeface="Arial" pitchFamily="-65" charset="0"/>
                <a:cs typeface="Tw Cen MT Condensed"/>
              </a:rPr>
              <a:t>Idea 16:</a:t>
            </a:r>
            <a:r>
              <a:rPr lang="en-US" sz="1300" b="1" dirty="0" smtClean="0">
                <a:solidFill>
                  <a:srgbClr val="FF6600"/>
                </a:solidFill>
                <a:latin typeface="Tw Cen MT"/>
                <a:ea typeface="Arial" pitchFamily="-65" charset="0"/>
                <a:cs typeface="Tw Cen MT"/>
              </a:rPr>
              <a:t> Global Translation Platform</a:t>
            </a:r>
            <a:endParaRPr lang="en-US" sz="1300" b="1" dirty="0">
              <a:solidFill>
                <a:srgbClr val="FF6600"/>
              </a:solidFill>
              <a:latin typeface="Tw Cen MT"/>
              <a:ea typeface="Arial" pitchFamily="-65" charset="0"/>
              <a:cs typeface="Tw Cen MT"/>
            </a:endParaRPr>
          </a:p>
        </p:txBody>
      </p:sp>
      <p:sp>
        <p:nvSpPr>
          <p:cNvPr id="44" name="Rectangle 20"/>
          <p:cNvSpPr>
            <a:spLocks/>
          </p:cNvSpPr>
          <p:nvPr/>
        </p:nvSpPr>
        <p:spPr bwMode="auto">
          <a:xfrm>
            <a:off x="335842" y="173187"/>
            <a:ext cx="5768372" cy="614659"/>
          </a:xfrm>
          <a:prstGeom prst="rect">
            <a:avLst/>
          </a:prstGeom>
          <a:noFill/>
          <a:ln w="12700">
            <a:noFill/>
            <a:miter lim="800000"/>
            <a:headEnd/>
            <a:tailEnd/>
          </a:ln>
        </p:spPr>
        <p:txBody>
          <a:bodyPr lIns="0" tIns="0" rIns="40639" bIns="0">
            <a:prstTxWarp prst="textNoShape">
              <a:avLst/>
            </a:prstTxWarp>
          </a:bodyPr>
          <a:lstStyle/>
          <a:p>
            <a:pPr marL="39688">
              <a:lnSpc>
                <a:spcPts val="2300"/>
              </a:lnSpc>
              <a:spcBef>
                <a:spcPts val="400"/>
              </a:spcBef>
            </a:pPr>
            <a:r>
              <a:rPr lang="en-US" sz="2200" b="1" dirty="0" smtClean="0">
                <a:solidFill>
                  <a:srgbClr val="254061"/>
                </a:solidFill>
                <a:latin typeface="Tw Cen MT" pitchFamily="-65" charset="-18"/>
                <a:ea typeface="Arial" pitchFamily="-65" charset="0"/>
                <a:cs typeface="Arial" pitchFamily="-65" charset="0"/>
              </a:rPr>
              <a:t>Four Areas of New Strategic </a:t>
            </a:r>
            <a:r>
              <a:rPr lang="en-US" sz="2200" b="1" dirty="0" smtClean="0">
                <a:solidFill>
                  <a:srgbClr val="254061"/>
                </a:solidFill>
                <a:latin typeface="Tw Cen MT" pitchFamily="-65" charset="-18"/>
                <a:ea typeface="Arial" pitchFamily="-65" charset="0"/>
                <a:cs typeface="Arial" pitchFamily="-65" charset="0"/>
              </a:rPr>
              <a:t>Intent</a:t>
            </a:r>
          </a:p>
          <a:p>
            <a:pPr marL="39688">
              <a:lnSpc>
                <a:spcPts val="2300"/>
              </a:lnSpc>
              <a:spcBef>
                <a:spcPts val="400"/>
              </a:spcBef>
            </a:pPr>
            <a:r>
              <a:rPr lang="en-US" sz="2200" dirty="0" smtClean="0">
                <a:solidFill>
                  <a:srgbClr val="FF6600"/>
                </a:solidFill>
                <a:latin typeface="Tw Cen MT" pitchFamily="-65" charset="-18"/>
                <a:ea typeface="Arial" pitchFamily="-65" charset="0"/>
                <a:cs typeface="Arial" pitchFamily="-65" charset="0"/>
              </a:rPr>
              <a:t>16 </a:t>
            </a:r>
            <a:r>
              <a:rPr lang="en-US" sz="2200" dirty="0" smtClean="0">
                <a:solidFill>
                  <a:srgbClr val="FF6600"/>
                </a:solidFill>
                <a:latin typeface="Tw Cen MT" pitchFamily="-65" charset="-18"/>
                <a:ea typeface="Arial" pitchFamily="-65" charset="0"/>
                <a:cs typeface="Arial" pitchFamily="-65" charset="0"/>
              </a:rPr>
              <a:t>Project Ideas</a:t>
            </a:r>
          </a:p>
        </p:txBody>
      </p:sp>
      <p:pic>
        <p:nvPicPr>
          <p:cNvPr id="45" name="Picture 44"/>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3012767" y="1610853"/>
            <a:ext cx="3234119" cy="3234119"/>
          </a:xfrm>
          <a:prstGeom prst="rect">
            <a:avLst/>
          </a:prstGeom>
        </p:spPr>
      </p:pic>
      <p:sp>
        <p:nvSpPr>
          <p:cNvPr id="46" name="Rectangle 13"/>
          <p:cNvSpPr>
            <a:spLocks/>
          </p:cNvSpPr>
          <p:nvPr/>
        </p:nvSpPr>
        <p:spPr bwMode="auto">
          <a:xfrm>
            <a:off x="5686425" y="2052064"/>
            <a:ext cx="2743200" cy="173736"/>
          </a:xfrm>
          <a:prstGeom prst="rect">
            <a:avLst/>
          </a:prstGeom>
          <a:noFill/>
          <a:ln w="12700">
            <a:noFill/>
            <a:miter lim="800000"/>
            <a:headEnd/>
            <a:tailEnd/>
          </a:ln>
        </p:spPr>
        <p:txBody>
          <a:bodyPr lIns="0" tIns="0" rIns="40639" bIns="0">
            <a:prstTxWarp prst="textNoShape">
              <a:avLst/>
            </a:prstTxWarp>
          </a:bodyPr>
          <a:lstStyle/>
          <a:p>
            <a:pPr marL="39688">
              <a:lnSpc>
                <a:spcPct val="85000"/>
              </a:lnSpc>
              <a:spcBef>
                <a:spcPts val="400"/>
              </a:spcBef>
            </a:pPr>
            <a:r>
              <a:rPr lang="en-US" sz="1300" b="1" i="1" dirty="0" smtClean="0">
                <a:solidFill>
                  <a:srgbClr val="FF6600"/>
                </a:solidFill>
                <a:latin typeface="Tw Cen MT Condensed"/>
                <a:ea typeface="Arial" pitchFamily="-65" charset="0"/>
                <a:cs typeface="Tw Cen MT Condensed"/>
              </a:rPr>
              <a:t>deliberate internal efforts</a:t>
            </a:r>
            <a:endParaRPr lang="en-US" sz="1300" b="1" i="1" dirty="0">
              <a:solidFill>
                <a:srgbClr val="FF6600"/>
              </a:solidFill>
              <a:latin typeface="Tw Cen MT"/>
              <a:ea typeface="Arial" pitchFamily="-65" charset="0"/>
              <a:cs typeface="Tw Cen M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2000"/>
                                        <p:tgtEl>
                                          <p:spTgt spid="4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childTnLst>
                                </p:cTn>
                              </p:par>
                            </p:childTnLst>
                          </p:cTn>
                        </p:par>
                        <p:par>
                          <p:cTn id="12" fill="hold">
                            <p:stCondLst>
                              <p:cond delay="0"/>
                            </p:stCondLst>
                            <p:childTnLst>
                              <p:par>
                                <p:cTn id="13" presetID="1" presetClass="entr" presetSubtype="0" fill="hold" grpId="0" nodeType="afterEffect">
                                  <p:stCondLst>
                                    <p:cond delay="200"/>
                                  </p:stCondLst>
                                  <p:childTnLst>
                                    <p:set>
                                      <p:cBhvr>
                                        <p:cTn id="14" dur="1" fill="hold">
                                          <p:stCondLst>
                                            <p:cond delay="0"/>
                                          </p:stCondLst>
                                        </p:cTn>
                                        <p:tgtEl>
                                          <p:spTgt spid="35"/>
                                        </p:tgtEl>
                                        <p:attrNameLst>
                                          <p:attrName>style.visibility</p:attrName>
                                        </p:attrNameLst>
                                      </p:cBhvr>
                                      <p:to>
                                        <p:strVal val="visible"/>
                                      </p:to>
                                    </p:set>
                                  </p:childTnLst>
                                </p:cTn>
                              </p:par>
                            </p:childTnLst>
                          </p:cTn>
                        </p:par>
                        <p:par>
                          <p:cTn id="15" fill="hold">
                            <p:stCondLst>
                              <p:cond delay="200"/>
                            </p:stCondLst>
                            <p:childTnLst>
                              <p:par>
                                <p:cTn id="16" presetID="1" presetClass="entr" presetSubtype="0" fill="hold" grpId="0" nodeType="afterEffect">
                                  <p:stCondLst>
                                    <p:cond delay="200"/>
                                  </p:stCondLst>
                                  <p:childTnLst>
                                    <p:set>
                                      <p:cBhvr>
                                        <p:cTn id="17" dur="1" fill="hold">
                                          <p:stCondLst>
                                            <p:cond delay="0"/>
                                          </p:stCondLst>
                                        </p:cTn>
                                        <p:tgtEl>
                                          <p:spTgt spid="26"/>
                                        </p:tgtEl>
                                        <p:attrNameLst>
                                          <p:attrName>style.visibility</p:attrName>
                                        </p:attrNameLst>
                                      </p:cBhvr>
                                      <p:to>
                                        <p:strVal val="visible"/>
                                      </p:to>
                                    </p:set>
                                  </p:childTnLst>
                                </p:cTn>
                              </p:par>
                            </p:childTnLst>
                          </p:cTn>
                        </p:par>
                        <p:par>
                          <p:cTn id="18" fill="hold">
                            <p:stCondLst>
                              <p:cond delay="400"/>
                            </p:stCondLst>
                            <p:childTnLst>
                              <p:par>
                                <p:cTn id="19" presetID="1" presetClass="entr" presetSubtype="0" fill="hold" grpId="0" nodeType="afterEffect">
                                  <p:stCondLst>
                                    <p:cond delay="200"/>
                                  </p:stCondLst>
                                  <p:childTnLst>
                                    <p:set>
                                      <p:cBhvr>
                                        <p:cTn id="20" dur="1" fill="hold">
                                          <p:stCondLst>
                                            <p:cond delay="0"/>
                                          </p:stCondLst>
                                        </p:cTn>
                                        <p:tgtEl>
                                          <p:spTgt spid="27"/>
                                        </p:tgtEl>
                                        <p:attrNameLst>
                                          <p:attrName>style.visibility</p:attrName>
                                        </p:attrNameLst>
                                      </p:cBhvr>
                                      <p:to>
                                        <p:strVal val="visible"/>
                                      </p:to>
                                    </p:set>
                                  </p:childTnLst>
                                </p:cTn>
                              </p:par>
                            </p:childTnLst>
                          </p:cTn>
                        </p:par>
                        <p:par>
                          <p:cTn id="21" fill="hold">
                            <p:stCondLst>
                              <p:cond delay="600"/>
                            </p:stCondLst>
                            <p:childTnLst>
                              <p:par>
                                <p:cTn id="22" presetID="1" presetClass="entr" presetSubtype="0" fill="hold" grpId="0" nodeType="afterEffect">
                                  <p:stCondLst>
                                    <p:cond delay="200"/>
                                  </p:stCondLst>
                                  <p:childTnLst>
                                    <p:set>
                                      <p:cBhvr>
                                        <p:cTn id="23" dur="1" fill="hold">
                                          <p:stCondLst>
                                            <p:cond delay="0"/>
                                          </p:stCondLst>
                                        </p:cTn>
                                        <p:tgtEl>
                                          <p:spTgt spid="36"/>
                                        </p:tgtEl>
                                        <p:attrNameLst>
                                          <p:attrName>style.visibility</p:attrName>
                                        </p:attrNameLst>
                                      </p:cBhvr>
                                      <p:to>
                                        <p:strVal val="visible"/>
                                      </p:to>
                                    </p:set>
                                  </p:childTnLst>
                                </p:cTn>
                              </p:par>
                            </p:childTnLst>
                          </p:cTn>
                        </p:par>
                        <p:par>
                          <p:cTn id="24" fill="hold">
                            <p:stCondLst>
                              <p:cond delay="800"/>
                            </p:stCondLst>
                            <p:childTnLst>
                              <p:par>
                                <p:cTn id="25" presetID="1" presetClass="entr" presetSubtype="0" fill="hold" grpId="0" nodeType="afterEffect">
                                  <p:stCondLst>
                                    <p:cond delay="200"/>
                                  </p:stCondLst>
                                  <p:childTnLst>
                                    <p:set>
                                      <p:cBhvr>
                                        <p:cTn id="26" dur="1" fill="hold">
                                          <p:stCondLst>
                                            <p:cond delay="0"/>
                                          </p:stCondLst>
                                        </p:cTn>
                                        <p:tgtEl>
                                          <p:spTgt spid="2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48"/>
                                        </p:tgtEl>
                                        <p:attrNameLst>
                                          <p:attrName>style.visibility</p:attrName>
                                        </p:attrNameLst>
                                      </p:cBhvr>
                                      <p:to>
                                        <p:strVal val="visible"/>
                                      </p:to>
                                    </p:set>
                                    <p:animEffect transition="in" filter="fade">
                                      <p:cBhvr>
                                        <p:cTn id="31" dur="1000"/>
                                        <p:tgtEl>
                                          <p:spTgt spid="48"/>
                                        </p:tgtEl>
                                      </p:cBhvr>
                                    </p:animEffect>
                                  </p:childTnLst>
                                </p:cTn>
                              </p:par>
                            </p:childTnLst>
                          </p:cTn>
                        </p:par>
                        <p:par>
                          <p:cTn id="32" fill="hold">
                            <p:stCondLst>
                              <p:cond delay="1000"/>
                            </p:stCondLst>
                            <p:childTnLst>
                              <p:par>
                                <p:cTn id="33" presetID="1" presetClass="entr" presetSubtype="0" fill="hold" grpId="0" nodeType="afterEffect">
                                  <p:stCondLst>
                                    <p:cond delay="0"/>
                                  </p:stCondLst>
                                  <p:childTnLst>
                                    <p:set>
                                      <p:cBhvr>
                                        <p:cTn id="34" dur="1" fill="hold">
                                          <p:stCondLst>
                                            <p:cond delay="0"/>
                                          </p:stCondLst>
                                        </p:cTn>
                                        <p:tgtEl>
                                          <p:spTgt spid="33"/>
                                        </p:tgtEl>
                                        <p:attrNameLst>
                                          <p:attrName>style.visibility</p:attrName>
                                        </p:attrNameLst>
                                      </p:cBhvr>
                                      <p:to>
                                        <p:strVal val="visible"/>
                                      </p:to>
                                    </p:set>
                                  </p:childTnLst>
                                </p:cTn>
                              </p:par>
                            </p:childTnLst>
                          </p:cTn>
                        </p:par>
                        <p:par>
                          <p:cTn id="35" fill="hold">
                            <p:stCondLst>
                              <p:cond delay="1000"/>
                            </p:stCondLst>
                            <p:childTnLst>
                              <p:par>
                                <p:cTn id="36" presetID="1" presetClass="entr" presetSubtype="0" fill="hold" grpId="0" nodeType="afterEffect">
                                  <p:stCondLst>
                                    <p:cond delay="200"/>
                                  </p:stCondLst>
                                  <p:childTnLst>
                                    <p:set>
                                      <p:cBhvr>
                                        <p:cTn id="37" dur="1" fill="hold">
                                          <p:stCondLst>
                                            <p:cond delay="0"/>
                                          </p:stCondLst>
                                        </p:cTn>
                                        <p:tgtEl>
                                          <p:spTgt spid="30"/>
                                        </p:tgtEl>
                                        <p:attrNameLst>
                                          <p:attrName>style.visibility</p:attrName>
                                        </p:attrNameLst>
                                      </p:cBhvr>
                                      <p:to>
                                        <p:strVal val="visible"/>
                                      </p:to>
                                    </p:set>
                                  </p:childTnLst>
                                </p:cTn>
                              </p:par>
                            </p:childTnLst>
                          </p:cTn>
                        </p:par>
                        <p:par>
                          <p:cTn id="38" fill="hold">
                            <p:stCondLst>
                              <p:cond delay="1200"/>
                            </p:stCondLst>
                            <p:childTnLst>
                              <p:par>
                                <p:cTn id="39" presetID="1" presetClass="entr" presetSubtype="0" fill="hold" grpId="0" nodeType="afterEffect">
                                  <p:stCondLst>
                                    <p:cond delay="200"/>
                                  </p:stCondLst>
                                  <p:childTnLst>
                                    <p:set>
                                      <p:cBhvr>
                                        <p:cTn id="40" dur="1" fill="hold">
                                          <p:stCondLst>
                                            <p:cond delay="0"/>
                                          </p:stCondLst>
                                        </p:cTn>
                                        <p:tgtEl>
                                          <p:spTgt spid="31"/>
                                        </p:tgtEl>
                                        <p:attrNameLst>
                                          <p:attrName>style.visibility</p:attrName>
                                        </p:attrNameLst>
                                      </p:cBhvr>
                                      <p:to>
                                        <p:strVal val="visible"/>
                                      </p:to>
                                    </p:set>
                                  </p:childTnLst>
                                </p:cTn>
                              </p:par>
                            </p:childTnLst>
                          </p:cTn>
                        </p:par>
                        <p:par>
                          <p:cTn id="41" fill="hold">
                            <p:stCondLst>
                              <p:cond delay="1400"/>
                            </p:stCondLst>
                            <p:childTnLst>
                              <p:par>
                                <p:cTn id="42" presetID="1" presetClass="entr" presetSubtype="0" fill="hold" grpId="0" nodeType="afterEffect">
                                  <p:stCondLst>
                                    <p:cond delay="200"/>
                                  </p:stCondLst>
                                  <p:childTnLst>
                                    <p:set>
                                      <p:cBhvr>
                                        <p:cTn id="43" dur="1" fill="hold">
                                          <p:stCondLst>
                                            <p:cond delay="0"/>
                                          </p:stCondLst>
                                        </p:cTn>
                                        <p:tgtEl>
                                          <p:spTgt spid="32"/>
                                        </p:tgtEl>
                                        <p:attrNameLst>
                                          <p:attrName>style.visibility</p:attrName>
                                        </p:attrNameLst>
                                      </p:cBhvr>
                                      <p:to>
                                        <p:strVal val="visible"/>
                                      </p:to>
                                    </p:set>
                                  </p:childTnLst>
                                </p:cTn>
                              </p:par>
                            </p:childTnLst>
                          </p:cTn>
                        </p:par>
                        <p:par>
                          <p:cTn id="44" fill="hold">
                            <p:stCondLst>
                              <p:cond delay="1600"/>
                            </p:stCondLst>
                            <p:childTnLst>
                              <p:par>
                                <p:cTn id="45" presetID="1" presetClass="entr" presetSubtype="0" fill="hold" grpId="0" nodeType="afterEffect">
                                  <p:stCondLst>
                                    <p:cond delay="200"/>
                                  </p:stCondLst>
                                  <p:childTnLst>
                                    <p:set>
                                      <p:cBhvr>
                                        <p:cTn id="46" dur="1" fill="hold">
                                          <p:stCondLst>
                                            <p:cond delay="0"/>
                                          </p:stCondLst>
                                        </p:cTn>
                                        <p:tgtEl>
                                          <p:spTgt spid="34"/>
                                        </p:tgtEl>
                                        <p:attrNameLst>
                                          <p:attrName>style.visibility</p:attrName>
                                        </p:attrNameLst>
                                      </p:cBhvr>
                                      <p:to>
                                        <p:strVal val="visible"/>
                                      </p:to>
                                    </p:set>
                                  </p:childTnLst>
                                </p:cTn>
                              </p:par>
                            </p:childTnLst>
                          </p:cTn>
                        </p:par>
                        <p:par>
                          <p:cTn id="47" fill="hold">
                            <p:stCondLst>
                              <p:cond delay="1800"/>
                            </p:stCondLst>
                            <p:childTnLst>
                              <p:par>
                                <p:cTn id="48" presetID="1" presetClass="entr" presetSubtype="0" fill="hold" grpId="0" nodeType="afterEffect">
                                  <p:stCondLst>
                                    <p:cond delay="200"/>
                                  </p:stCondLst>
                                  <p:childTnLst>
                                    <p:set>
                                      <p:cBhvr>
                                        <p:cTn id="49" dur="1" fill="hold">
                                          <p:stCondLst>
                                            <p:cond delay="0"/>
                                          </p:stCondLst>
                                        </p:cTn>
                                        <p:tgtEl>
                                          <p:spTgt spid="41"/>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49"/>
                                        </p:tgtEl>
                                        <p:attrNameLst>
                                          <p:attrName>style.visibility</p:attrName>
                                        </p:attrNameLst>
                                      </p:cBhvr>
                                      <p:to>
                                        <p:strVal val="visible"/>
                                      </p:to>
                                    </p:set>
                                    <p:animEffect transition="in" filter="fade">
                                      <p:cBhvr>
                                        <p:cTn id="54" dur="1000"/>
                                        <p:tgtEl>
                                          <p:spTgt spid="49"/>
                                        </p:tgtEl>
                                      </p:cBhvr>
                                    </p:animEffect>
                                  </p:childTnLst>
                                </p:cTn>
                              </p:par>
                            </p:childTnLst>
                          </p:cTn>
                        </p:par>
                        <p:par>
                          <p:cTn id="55" fill="hold">
                            <p:stCondLst>
                              <p:cond delay="1000"/>
                            </p:stCondLst>
                            <p:childTnLst>
                              <p:par>
                                <p:cTn id="56" presetID="1" presetClass="entr" presetSubtype="0" fill="hold" grpId="0" nodeType="afterEffect">
                                  <p:stCondLst>
                                    <p:cond delay="0"/>
                                  </p:stCondLst>
                                  <p:childTnLst>
                                    <p:set>
                                      <p:cBhvr>
                                        <p:cTn id="57" dur="1" fill="hold">
                                          <p:stCondLst>
                                            <p:cond delay="0"/>
                                          </p:stCondLst>
                                        </p:cTn>
                                        <p:tgtEl>
                                          <p:spTgt spid="23"/>
                                        </p:tgtEl>
                                        <p:attrNameLst>
                                          <p:attrName>style.visibility</p:attrName>
                                        </p:attrNameLst>
                                      </p:cBhvr>
                                      <p:to>
                                        <p:strVal val="visible"/>
                                      </p:to>
                                    </p:set>
                                  </p:childTnLst>
                                </p:cTn>
                              </p:par>
                            </p:childTnLst>
                          </p:cTn>
                        </p:par>
                        <p:par>
                          <p:cTn id="58" fill="hold">
                            <p:stCondLst>
                              <p:cond delay="1000"/>
                            </p:stCondLst>
                            <p:childTnLst>
                              <p:par>
                                <p:cTn id="59" presetID="1" presetClass="entr" presetSubtype="0" fill="hold" grpId="0" nodeType="afterEffect">
                                  <p:stCondLst>
                                    <p:cond delay="200"/>
                                  </p:stCondLst>
                                  <p:childTnLst>
                                    <p:set>
                                      <p:cBhvr>
                                        <p:cTn id="60" dur="1" fill="hold">
                                          <p:stCondLst>
                                            <p:cond delay="0"/>
                                          </p:stCondLst>
                                        </p:cTn>
                                        <p:tgtEl>
                                          <p:spTgt spid="25"/>
                                        </p:tgtEl>
                                        <p:attrNameLst>
                                          <p:attrName>style.visibility</p:attrName>
                                        </p:attrNameLst>
                                      </p:cBhvr>
                                      <p:to>
                                        <p:strVal val="visible"/>
                                      </p:to>
                                    </p:set>
                                  </p:childTnLst>
                                </p:cTn>
                              </p:par>
                            </p:childTnLst>
                          </p:cTn>
                        </p:par>
                        <p:par>
                          <p:cTn id="61" fill="hold">
                            <p:stCondLst>
                              <p:cond delay="1200"/>
                            </p:stCondLst>
                            <p:childTnLst>
                              <p:par>
                                <p:cTn id="62" presetID="1" presetClass="entr" presetSubtype="0" fill="hold" grpId="0" nodeType="afterEffect">
                                  <p:stCondLst>
                                    <p:cond delay="200"/>
                                  </p:stCondLst>
                                  <p:childTnLst>
                                    <p:set>
                                      <p:cBhvr>
                                        <p:cTn id="63" dur="1" fill="hold">
                                          <p:stCondLst>
                                            <p:cond delay="0"/>
                                          </p:stCondLst>
                                        </p:cTn>
                                        <p:tgtEl>
                                          <p:spTgt spid="24"/>
                                        </p:tgtEl>
                                        <p:attrNameLst>
                                          <p:attrName>style.visibility</p:attrName>
                                        </p:attrNameLst>
                                      </p:cBhvr>
                                      <p:to>
                                        <p:strVal val="visible"/>
                                      </p:to>
                                    </p:set>
                                  </p:childTnLst>
                                </p:cTn>
                              </p:par>
                            </p:childTnLst>
                          </p:cTn>
                        </p:par>
                        <p:par>
                          <p:cTn id="64" fill="hold">
                            <p:stCondLst>
                              <p:cond delay="1400"/>
                            </p:stCondLst>
                            <p:childTnLst>
                              <p:par>
                                <p:cTn id="65" presetID="1" presetClass="entr" presetSubtype="0" fill="hold" grpId="0" nodeType="afterEffect">
                                  <p:stCondLst>
                                    <p:cond delay="200"/>
                                  </p:stCondLst>
                                  <p:childTnLst>
                                    <p:set>
                                      <p:cBhvr>
                                        <p:cTn id="66"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6" grpId="0"/>
      <p:bldP spid="27" grpId="0"/>
      <p:bldP spid="28" grpId="0"/>
      <p:bldP spid="29" grpId="0"/>
      <p:bldP spid="30" grpId="0"/>
      <p:bldP spid="31" grpId="0"/>
      <p:bldP spid="32" grpId="0"/>
      <p:bldP spid="33" grpId="0"/>
      <p:bldP spid="34" grpId="0"/>
      <p:bldP spid="35" grpId="0"/>
      <p:bldP spid="36" grpId="0"/>
      <p:bldP spid="41" grpId="0"/>
      <p:bldP spid="43" grpId="0"/>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250777" y="2623420"/>
            <a:ext cx="6635750" cy="3841750"/>
          </a:xfrm>
          <a:prstGeom prst="rect">
            <a:avLst/>
          </a:prstGeom>
        </p:spPr>
      </p:pic>
      <p:pic>
        <p:nvPicPr>
          <p:cNvPr id="5" name="Picture 4"/>
          <p:cNvPicPr>
            <a:picLocks noChangeAspect="1"/>
          </p:cNvPicPr>
          <p:nvPr/>
        </p:nvPicPr>
        <mc:AlternateContent>
          <mc:Choice xmlns:ma="http://schemas.microsoft.com/office/mac/drawingml/2008/main" Requires="ma">
            <p:blipFill>
              <a:blip r:embed="rId4"/>
              <a:stretch>
                <a:fillRect/>
              </a:stretch>
            </p:blipFill>
          </mc:Choice>
          <mc:Fallback>
            <p:blipFill>
              <a:blip r:embed="rId5"/>
              <a:stretch>
                <a:fillRect/>
              </a:stretch>
            </p:blipFill>
          </mc:Fallback>
        </mc:AlternateContent>
        <p:spPr>
          <a:xfrm>
            <a:off x="2571750" y="802227"/>
            <a:ext cx="6572250" cy="3841750"/>
          </a:xfrm>
          <a:prstGeom prst="rect">
            <a:avLst/>
          </a:prstGeom>
        </p:spPr>
      </p:pic>
      <p:sp>
        <p:nvSpPr>
          <p:cNvPr id="7" name="Rectangle 21"/>
          <p:cNvSpPr>
            <a:spLocks/>
          </p:cNvSpPr>
          <p:nvPr/>
        </p:nvSpPr>
        <p:spPr bwMode="auto">
          <a:xfrm>
            <a:off x="521465" y="454752"/>
            <a:ext cx="4398077" cy="1965541"/>
          </a:xfrm>
          <a:prstGeom prst="rect">
            <a:avLst/>
          </a:prstGeom>
          <a:noFill/>
          <a:ln w="12700">
            <a:noFill/>
            <a:miter lim="800000"/>
            <a:headEnd/>
            <a:tailEnd/>
          </a:ln>
        </p:spPr>
        <p:txBody>
          <a:bodyPr lIns="0" tIns="27432" rIns="40639" bIns="0">
            <a:prstTxWarp prst="textNoShape">
              <a:avLst/>
            </a:prstTxWarp>
          </a:bodyPr>
          <a:lstStyle/>
          <a:p>
            <a:pPr marL="39688">
              <a:lnSpc>
                <a:spcPct val="85000"/>
              </a:lnSpc>
              <a:spcBef>
                <a:spcPts val="400"/>
              </a:spcBef>
            </a:pPr>
            <a:r>
              <a:rPr lang="en-US" sz="2200" b="1" dirty="0" smtClean="0">
                <a:solidFill>
                  <a:schemeClr val="accent1">
                    <a:lumMod val="50000"/>
                  </a:schemeClr>
                </a:solidFill>
                <a:latin typeface="Tw Cen MT" pitchFamily="-65" charset="-18"/>
                <a:ea typeface="Arial" pitchFamily="-65" charset="0"/>
                <a:cs typeface="Arial" pitchFamily="-65" charset="0"/>
              </a:rPr>
              <a:t>Game Changers </a:t>
            </a:r>
            <a:br>
              <a:rPr lang="en-US" sz="2200" b="1" dirty="0" smtClean="0">
                <a:solidFill>
                  <a:schemeClr val="accent1">
                    <a:lumMod val="50000"/>
                  </a:schemeClr>
                </a:solidFill>
                <a:latin typeface="Tw Cen MT" pitchFamily="-65" charset="-18"/>
                <a:ea typeface="Arial" pitchFamily="-65" charset="0"/>
                <a:cs typeface="Arial" pitchFamily="-65" charset="0"/>
              </a:rPr>
            </a:br>
            <a:r>
              <a:rPr lang="en-US" sz="2200" b="1" dirty="0" smtClean="0">
                <a:solidFill>
                  <a:schemeClr val="accent1">
                    <a:lumMod val="50000"/>
                  </a:schemeClr>
                </a:solidFill>
                <a:latin typeface="Tw Cen MT" pitchFamily="-65" charset="-18"/>
                <a:ea typeface="Arial" pitchFamily="-65" charset="0"/>
                <a:cs typeface="Arial" pitchFamily="-65" charset="0"/>
              </a:rPr>
              <a:t>come in combination</a:t>
            </a:r>
            <a:endParaRPr lang="en-US" sz="2200" b="1" dirty="0" smtClean="0">
              <a:solidFill>
                <a:schemeClr val="accent1">
                  <a:lumMod val="50000"/>
                </a:schemeClr>
              </a:solidFill>
              <a:latin typeface="Tw Cen MT" pitchFamily="-65" charset="-18"/>
              <a:ea typeface="Arial" pitchFamily="-65" charset="0"/>
              <a:cs typeface="Arial" pitchFamily="-65" charset="0"/>
            </a:endParaRPr>
          </a:p>
          <a:p>
            <a:pPr marL="39688">
              <a:lnSpc>
                <a:spcPct val="85000"/>
              </a:lnSpc>
              <a:spcBef>
                <a:spcPts val="400"/>
              </a:spcBef>
            </a:pPr>
            <a:r>
              <a:rPr lang="en-US" sz="2200" dirty="0" smtClean="0">
                <a:solidFill>
                  <a:schemeClr val="accent1">
                    <a:lumMod val="50000"/>
                  </a:schemeClr>
                </a:solidFill>
                <a:latin typeface="Tw Cen MT" pitchFamily="-65" charset="-18"/>
                <a:ea typeface="Arial" pitchFamily="-65" charset="0"/>
                <a:cs typeface="Arial" pitchFamily="-65" charset="0"/>
              </a:rPr>
              <a:t>Examples of </a:t>
            </a:r>
            <a:br>
              <a:rPr lang="en-US" sz="2200" dirty="0" smtClean="0">
                <a:solidFill>
                  <a:schemeClr val="accent1">
                    <a:lumMod val="50000"/>
                  </a:schemeClr>
                </a:solidFill>
                <a:latin typeface="Tw Cen MT" pitchFamily="-65" charset="-18"/>
                <a:ea typeface="Arial" pitchFamily="-65" charset="0"/>
                <a:cs typeface="Arial" pitchFamily="-65" charset="0"/>
              </a:rPr>
            </a:br>
            <a:r>
              <a:rPr lang="en-US" sz="2200" dirty="0" smtClean="0">
                <a:solidFill>
                  <a:schemeClr val="accent1">
                    <a:lumMod val="50000"/>
                  </a:schemeClr>
                </a:solidFill>
                <a:latin typeface="Tw Cen MT" pitchFamily="-65" charset="-18"/>
                <a:ea typeface="Arial" pitchFamily="-65" charset="0"/>
                <a:cs typeface="Arial" pitchFamily="-65" charset="0"/>
              </a:rPr>
              <a:t>potential synergies</a:t>
            </a:r>
            <a:endParaRPr lang="en-US" sz="2200" dirty="0">
              <a:solidFill>
                <a:schemeClr val="accent1">
                  <a:lumMod val="50000"/>
                </a:schemeClr>
              </a:solidFill>
              <a:latin typeface="Tw Cen MT" pitchFamily="-65" charset="-18"/>
              <a:ea typeface="Arial" pitchFamily="-65" charset="0"/>
              <a:cs typeface="Arial" pitchFamily="-65"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1000"/>
                                        <p:tgtEl>
                                          <p:spTgt spid="5"/>
                                        </p:tgtEl>
                                      </p:cBhvr>
                                    </p:animEffec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344</TotalTime>
  <Words>682</Words>
  <Application>Microsoft Macintosh PowerPoint</Application>
  <PresentationFormat>On-screen Show (4:3)</PresentationFormat>
  <Paragraphs>97</Paragraphs>
  <Slides>8</Slides>
  <Notes>0</Notes>
  <HiddenSlides>0</HiddenSlides>
  <MMClips>0</MMClips>
  <ScaleCrop>false</ScaleCrop>
  <HeadingPairs>
    <vt:vector size="4" baseType="variant">
      <vt:variant>
        <vt:lpstr>Design Template</vt:lpstr>
      </vt:variant>
      <vt:variant>
        <vt:i4>1</vt:i4>
      </vt:variant>
      <vt:variant>
        <vt:lpstr>Slide Titles</vt:lpstr>
      </vt:variant>
      <vt:variant>
        <vt:i4>8</vt:i4>
      </vt:variant>
    </vt:vector>
  </HeadingPairs>
  <TitlesOfParts>
    <vt:vector size="9" baseType="lpstr">
      <vt:lpstr>Office Theme</vt:lpstr>
      <vt:lpstr>Slide 1</vt:lpstr>
      <vt:lpstr>Slide 2</vt:lpstr>
      <vt:lpstr>Slide 3</vt:lpstr>
      <vt:lpstr>Slide 4</vt:lpstr>
      <vt:lpstr>Slide 5</vt:lpstr>
      <vt:lpstr>Slide 6</vt:lpstr>
      <vt:lpstr>Slide 7</vt:lpstr>
      <vt:lpstr>Slide 8</vt:lpstr>
    </vt:vector>
  </TitlesOfParts>
  <Company>Next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Tony Deifell</dc:creator>
  <cp:lastModifiedBy>Tony Deifell</cp:lastModifiedBy>
  <cp:revision>8</cp:revision>
  <dcterms:created xsi:type="dcterms:W3CDTF">2009-08-10T18:10:22Z</dcterms:created>
  <dcterms:modified xsi:type="dcterms:W3CDTF">2009-08-10T23:55:20Z</dcterms:modified>
</cp:coreProperties>
</file>