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docProps/custom.xml" ContentType="application/vnd.openxmlformats-officedocument.custom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2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jpeg" ContentType="image/jpeg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Default Extension="png" ContentType="image/pn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56" r:id="rId2"/>
    <p:sldId id="280" r:id="rId3"/>
    <p:sldId id="257" r:id="rId4"/>
    <p:sldId id="282" r:id="rId5"/>
    <p:sldId id="275" r:id="rId6"/>
    <p:sldId id="281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7893" autoAdjust="0"/>
    <p:restoredTop sz="94660"/>
  </p:normalViewPr>
  <p:slideViewPr>
    <p:cSldViewPr>
      <p:cViewPr>
        <p:scale>
          <a:sx n="100" d="100"/>
          <a:sy n="100" d="100"/>
        </p:scale>
        <p:origin x="-544" y="-95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8E090C-BEE0-4548-9D51-B38EB0E669D3}" type="datetimeFigureOut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04C4EE-2EEB-4EA8-B406-9B4283473A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A704FA-35AE-49BF-905D-5BA675741071}" type="datetimeFigureOut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noProof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F6A7777-390B-49CE-A000-55532F266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1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EB697B-9ABE-490E-83FB-6BDCB2FE2AF5}" type="datetime1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2/24/10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2292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2293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D1475-1D4C-4CC3-A484-F06DC718671E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2294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39" name="Rectangle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fld id="{CDEBAF24-7B98-4FD5-A5D3-BBA440EFC9E9}" type="datetime1">
              <a:rPr lang="en-US" sz="1800">
                <a:latin typeface="+mn-lt"/>
              </a:rPr>
              <a:pPr>
                <a:defRPr/>
              </a:pPr>
              <a:t>2/24/10</a:t>
            </a:fld>
            <a:endParaRPr lang="en-US" sz="1800">
              <a:latin typeface="+mn-lt"/>
            </a:endParaRPr>
          </a:p>
        </p:txBody>
      </p:sp>
      <p:sp>
        <p:nvSpPr>
          <p:cNvPr id="14340" name="Rectangle 5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14341" name="Rectangle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fld id="{2EB8408F-A4D5-4CB6-A6DC-1013573DB815}" type="slidenum">
              <a:rPr lang="en-US" sz="1800">
                <a:latin typeface="+mn-lt"/>
              </a:rPr>
              <a:pPr>
                <a:defRPr/>
              </a:pPr>
              <a:t>2</a:t>
            </a:fld>
            <a:endParaRPr lang="en-US" sz="1800">
              <a:latin typeface="+mn-lt"/>
            </a:endParaRPr>
          </a:p>
        </p:txBody>
      </p:sp>
      <p:sp>
        <p:nvSpPr>
          <p:cNvPr id="14342" name="Rectangle 7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39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BAF24-7B98-4FD5-A5D3-BBA440EFC9E9}" type="datetime1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2/24/10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4340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4341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6F7B25-6223-432A-BB85-44DE360505D9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4342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39" name="Rectangle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fld id="{CDEBAF24-7B98-4FD5-A5D3-BBA440EFC9E9}" type="datetime1">
              <a:rPr lang="en-US" sz="1800">
                <a:latin typeface="+mn-lt"/>
              </a:rPr>
              <a:pPr>
                <a:defRPr/>
              </a:pPr>
              <a:t>2/24/10</a:t>
            </a:fld>
            <a:endParaRPr lang="en-US" sz="1800">
              <a:latin typeface="+mn-lt"/>
            </a:endParaRPr>
          </a:p>
        </p:txBody>
      </p:sp>
      <p:sp>
        <p:nvSpPr>
          <p:cNvPr id="14340" name="Rectangle 5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14341" name="Rectangle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fld id="{5606352A-45D9-4BF9-957F-BFEE4C0CFFBD}" type="slidenum">
              <a:rPr lang="en-US" sz="1800">
                <a:latin typeface="+mn-lt"/>
              </a:rPr>
              <a:pPr>
                <a:defRPr/>
              </a:pPr>
              <a:t>5</a:t>
            </a:fld>
            <a:endParaRPr lang="en-US" sz="1800">
              <a:latin typeface="+mn-lt"/>
            </a:endParaRPr>
          </a:p>
        </p:txBody>
      </p:sp>
      <p:sp>
        <p:nvSpPr>
          <p:cNvPr id="14342" name="Rectangle 7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748B35-AAFF-4C61-9040-56DE5E1035DE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0DDEB1-265D-4363-993A-470484641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1EDE-B2F9-48EC-BD99-E4C37499F456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4D87A-9354-4F24-9AFF-AC395FDCE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F7E3-1A1E-483B-9AE3-510415DE0EAE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B5AE-BC0B-47A7-AA2A-EA05EA873B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9AF95-C1A9-432E-93E4-F7FE0277F7CE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B0C3-7A68-4FF2-9434-F0592696B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3E216-DF0B-4F2E-AE0C-93BA99AF81E7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4891-D57B-42A2-BF92-ABF1ECCFC0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EE42-8A33-4EEC-AC23-CE60772D3FD0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48E3-ABE8-4976-925D-FE4FBC62A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8D11-3C2D-4E2B-B080-E91DAE1D1011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C733-D868-4B18-BAB8-12845A2329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31352-1E93-4E13-9EC7-90F34B3FA906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E26A5-84F1-4BCE-A42F-AD6548DB7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BB1F462-22CF-48F7-A1BB-E9A0547C090E}" type="datetime1">
              <a:rPr lang="en-US"/>
              <a:pPr>
                <a:defRPr/>
              </a:pPr>
              <a:t>2/24/10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A1F6470-2B1C-4FD6-8713-9D147146F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123" charset="-128"/>
          <a:cs typeface="ＭＳ Ｐゴシック" pitchFamily="-123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123" charset="-128"/>
          <a:cs typeface="ＭＳ Ｐゴシック" pitchFamily="-123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123" charset="-128"/>
          <a:cs typeface="ＭＳ Ｐゴシック" pitchFamily="-123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123" charset="-128"/>
          <a:cs typeface="ＭＳ Ｐゴシック" pitchFamily="-123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-123" charset="2"/>
        <a:buChar char=""/>
        <a:defRPr sz="2900" kern="1200">
          <a:solidFill>
            <a:schemeClr val="tx1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-123" charset="2"/>
        <a:buChar char=""/>
        <a:defRPr sz="26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-123" charset="2"/>
        <a:buChar char=""/>
        <a:defRPr sz="23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-123" charset="2"/>
        <a:buChar char="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-123" charset="2"/>
        <a:buChar char=""/>
        <a:defRPr sz="2000" kern="1200">
          <a:solidFill>
            <a:schemeClr val="tx1"/>
          </a:solidFill>
          <a:latin typeface="+mn-lt"/>
          <a:ea typeface="ＭＳ Ｐゴシック" pitchFamily="-123" charset="-128"/>
          <a:cs typeface="+mn-cs"/>
        </a:defRPr>
      </a:lvl5pPr>
      <a:lvl6pPr marL="2103120" indent="-228600" algn="l" rtl="0" latinLnBrk="0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latinLnBrk="0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latinLnBrk="0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latinLnBrk="0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152400" y="4191000"/>
            <a:ext cx="8686800" cy="1676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cap="none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ADAPTIVE SEMANTICS</a:t>
            </a:r>
          </a:p>
        </p:txBody>
      </p:sp>
      <p:sp>
        <p:nvSpPr>
          <p:cNvPr id="12290" name="Rectangle 3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515100" cy="685800"/>
          </a:xfrm>
        </p:spPr>
        <p:txBody>
          <a:bodyPr/>
          <a:lstStyle/>
          <a:p>
            <a:pPr eaLnBrk="1" hangingPunct="1"/>
            <a:r>
              <a:rPr lang="en-US" smtClean="0"/>
              <a:t>Sentiment analysis for UGC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Overview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23" charset="2"/>
              <a:buNone/>
            </a:pPr>
            <a:r>
              <a:rPr lang="en-US" sz="20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-123" charset="2"/>
              <a:buNone/>
            </a:pPr>
            <a:r>
              <a:rPr lang="en-US" sz="2000" smtClean="0"/>
              <a:t>	</a:t>
            </a:r>
            <a:r>
              <a:rPr lang="en-US" sz="2400" smtClean="0"/>
              <a:t>Adaptive Semantics leverages research in computational linguistics and sentiment analysis, to develop applications that bring intelligence to user-generated content.</a:t>
            </a:r>
          </a:p>
          <a:p>
            <a:pPr eaLnBrk="1" hangingPunct="1">
              <a:lnSpc>
                <a:spcPct val="90000"/>
              </a:lnSpc>
              <a:buFont typeface="Wingdings" pitchFamily="-123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-123" charset="2"/>
              <a:buNone/>
            </a:pPr>
            <a:r>
              <a:rPr lang="en-US" sz="2400" smtClean="0"/>
              <a:t>	Our first product is JuLiA (</a:t>
            </a:r>
            <a:r>
              <a:rPr lang="en-US" sz="2400" b="1" smtClean="0"/>
              <a:t>Ju</a:t>
            </a:r>
            <a:r>
              <a:rPr lang="en-US" sz="2400" smtClean="0"/>
              <a:t>st a</a:t>
            </a:r>
            <a:r>
              <a:rPr lang="en-US" sz="2400" b="1" smtClean="0"/>
              <a:t> Li</a:t>
            </a:r>
            <a:r>
              <a:rPr lang="en-US" sz="2400" smtClean="0"/>
              <a:t>nguistic </a:t>
            </a:r>
            <a:r>
              <a:rPr lang="en-US" sz="2400" b="1" smtClean="0"/>
              <a:t>A</a:t>
            </a:r>
            <a:r>
              <a:rPr lang="en-US" sz="2400" smtClean="0"/>
              <a:t>lgorithm), an automated system for moderation, reporting, and community analytics.</a:t>
            </a:r>
          </a:p>
          <a:p>
            <a:pPr eaLnBrk="1" hangingPunct="1">
              <a:lnSpc>
                <a:spcPct val="90000"/>
              </a:lnSpc>
              <a:buFont typeface="Wingdings" pitchFamily="-123" charset="2"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-123" charset="2"/>
              <a:buNone/>
            </a:pP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About Adaptive Semantics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Adaptive Semantics: Past and present</a:t>
            </a:r>
          </a:p>
          <a:p>
            <a:pPr lvl="1" eaLnBrk="1" hangingPunct="1"/>
            <a:r>
              <a:rPr lang="en-US" sz="2200" smtClean="0"/>
              <a:t>May 2009: The Huffington Post makes a small investment in Adaptive Semantics and puts JuLiA into production</a:t>
            </a:r>
          </a:p>
          <a:p>
            <a:pPr lvl="1" eaLnBrk="1" hangingPunct="1"/>
            <a:r>
              <a:rPr lang="en-US" sz="2200" smtClean="0"/>
              <a:t>June-August 2009: Product development yields improved accuracy and additional features</a:t>
            </a:r>
          </a:p>
          <a:p>
            <a:pPr lvl="1" eaLnBrk="1" hangingPunct="1"/>
            <a:r>
              <a:rPr lang="en-US" sz="2200" smtClean="0"/>
              <a:t>October-December 2009: CNN.com, Post-Newsweek local sites added as clients through third-party commenting system, Disqus</a:t>
            </a:r>
          </a:p>
          <a:p>
            <a:pPr lvl="1" eaLnBrk="1" hangingPunct="1"/>
            <a:r>
              <a:rPr lang="en-US" sz="2200" smtClean="0"/>
              <a:t>January 2010: Upcoming service contracts with several top tier publishers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</a:rPr>
              <a:t>UGC and Community 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/>
              <a:t>User Generated Content (UGC) is becoming as important as editorial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/>
              <a:t>Promises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/>
              <a:t>Increases traffic and engagement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/>
              <a:t>Provides an immediate opinion barometer for your content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/>
              <a:t>Encourages word-of-mouth and sharing behavior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/>
              <a:t>Attracts advertisers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Pitfalls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/>
              <a:t>Determines your image as a publication (for good or ill)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/>
              <a:t>Presents a significant management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/>
              <a:t>Attracts trolls</a:t>
            </a:r>
          </a:p>
          <a:p>
            <a:pPr lvl="2" eaLnBrk="1" hangingPunct="1">
              <a:lnSpc>
                <a:spcPct val="90000"/>
              </a:lnSpc>
            </a:pPr>
            <a:endParaRPr lang="en-US" sz="2100"/>
          </a:p>
          <a:p>
            <a:pPr lvl="2" eaLnBrk="1" hangingPunct="1">
              <a:lnSpc>
                <a:spcPct val="90000"/>
              </a:lnSpc>
            </a:pP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Introducing JuLiA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JuLiA (Just a Linguistic Algorithm) is an automated community moderation and management system for publishers. The system is a solution for a number of common community moderation challenges such as:</a:t>
            </a:r>
            <a:r>
              <a:rPr lang="en-US" sz="2500" smtClean="0"/>
              <a:t> </a:t>
            </a:r>
            <a:endParaRPr lang="en-US" sz="2000" smtClean="0"/>
          </a:p>
          <a:p>
            <a:pPr>
              <a:lnSpc>
                <a:spcPct val="90000"/>
              </a:lnSpc>
              <a:buFont typeface="Wingdings" pitchFamily="-123" charset="2"/>
              <a:buNone/>
            </a:pPr>
            <a:endParaRPr lang="en-US" sz="1400" smtClean="0"/>
          </a:p>
          <a:p>
            <a:pPr lvl="1">
              <a:lnSpc>
                <a:spcPct val="90000"/>
              </a:lnSpc>
            </a:pPr>
            <a:r>
              <a:rPr lang="en-US" sz="2000" smtClean="0"/>
              <a:t>Managing trolling behavior in the comments section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Eliminating backlogged and pending comments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Profiling and grouping members by their opinions and expertise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Discovering worthwhile contributions such as positive reviews or heated and intelligent debates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Tracking criticisms of the publication within the flow of member conversations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Flagging violent threats towards public figures or other members for analysis</a:t>
            </a:r>
            <a:r>
              <a:rPr lang="en-US" sz="2200" smtClean="0"/>
              <a:t> 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JuLiA’s Impact for Publishers</a:t>
            </a:r>
          </a:p>
        </p:txBody>
      </p:sp>
      <p:sp>
        <p:nvSpPr>
          <p:cNvPr id="21506" name="Text Placeholder 2"/>
          <p:cNvSpPr>
            <a:spLocks noGrp="1"/>
          </p:cNvSpPr>
          <p:nvPr>
            <p:ph type="body"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17 million comments moderated in total since May 2009 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 Impact for first major client: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Comment traffic grew by 87% over nine months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Moderation costs reduced by 28%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Represents annualized savings of over $125,000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850,000 abusive comments discovered and removed</a:t>
            </a:r>
          </a:p>
          <a:p>
            <a:pPr>
              <a:lnSpc>
                <a:spcPct val="90000"/>
              </a:lnSpc>
            </a:pPr>
            <a:r>
              <a:rPr lang="en-US" sz="1900" smtClean="0"/>
              <a:t> </a:t>
            </a:r>
            <a:r>
              <a:rPr lang="en-US" sz="1800" smtClean="0"/>
              <a:t>Expected 2010 Impact:</a:t>
            </a:r>
          </a:p>
          <a:p>
            <a:pPr lvl="1">
              <a:lnSpc>
                <a:spcPct val="90000"/>
              </a:lnSpc>
            </a:pPr>
            <a:r>
              <a:rPr lang="en-US" sz="1700" smtClean="0"/>
              <a:t>44% reduction in moderation costs as percent of comments by year-end</a:t>
            </a:r>
          </a:p>
          <a:p>
            <a:pPr lvl="1">
              <a:lnSpc>
                <a:spcPct val="90000"/>
              </a:lnSpc>
            </a:pPr>
            <a:r>
              <a:rPr lang="en-US" sz="1700" smtClean="0"/>
              <a:t>Represents annualized savings of over $500,000</a:t>
            </a:r>
          </a:p>
          <a:p>
            <a:pPr>
              <a:lnSpc>
                <a:spcPct val="90000"/>
              </a:lnSpc>
            </a:pPr>
            <a:endParaRPr lang="en-US" sz="1800" smtClean="0"/>
          </a:p>
        </p:txBody>
      </p:sp>
      <p:pic>
        <p:nvPicPr>
          <p:cNvPr id="21507" name="Picture 1028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2743200"/>
            <a:ext cx="4000500" cy="2998788"/>
          </a:xfrm>
        </p:spPr>
      </p:pic>
      <p:sp>
        <p:nvSpPr>
          <p:cNvPr id="21508" name="Rectangle 1029"/>
          <p:cNvSpPr>
            <a:spLocks noChangeArrowheads="1"/>
          </p:cNvSpPr>
          <p:nvPr/>
        </p:nvSpPr>
        <p:spPr bwMode="auto">
          <a:xfrm>
            <a:off x="4800600" y="1454150"/>
            <a:ext cx="388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w Cen MT" charset="0"/>
              </a:rPr>
              <a:t>Combined with third-party commenting systems driving traffic: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Cultivating Your Community</a:t>
            </a:r>
            <a:endParaRPr lang="en-US" dirty="0"/>
          </a:p>
        </p:txBody>
      </p:sp>
      <p:sp>
        <p:nvSpPr>
          <p:cNvPr id="2253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Quarantine your trolls, not your community</a:t>
            </a:r>
          </a:p>
          <a:p>
            <a:r>
              <a:rPr lang="en-US" smtClean="0"/>
              <a:t>Be as specific as possible with your guidelines</a:t>
            </a:r>
          </a:p>
          <a:p>
            <a:r>
              <a:rPr lang="en-US" smtClean="0"/>
              <a:t>Drive traffic and engagement with a flexible commenting system</a:t>
            </a:r>
          </a:p>
          <a:p>
            <a:r>
              <a:rPr lang="en-US" smtClean="0"/>
              <a:t>Integrate social media</a:t>
            </a:r>
          </a:p>
          <a:p>
            <a:r>
              <a:rPr lang="en-US" smtClean="0"/>
              <a:t>Maximize the productivity of your human moderators by using smart tools </a:t>
            </a:r>
          </a:p>
          <a:p>
            <a:r>
              <a:rPr lang="en-US" smtClean="0"/>
              <a:t>Implement rewards / reputation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7915"/>
      </a:hlink>
      <a:folHlink>
        <a:srgbClr val="9966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F7915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369</Words>
  <Application>Microsoft Office PowerPoint</Application>
  <PresentationFormat>On-screen Show (4:3)</PresentationFormat>
  <Paragraphs>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ＭＳ Ｐゴシック</vt:lpstr>
      <vt:lpstr>Tw Cen MT</vt:lpstr>
      <vt:lpstr>Wingdings</vt:lpstr>
      <vt:lpstr>Wingdings 2</vt:lpstr>
      <vt:lpstr>Calibri</vt:lpstr>
      <vt:lpstr>Median</vt:lpstr>
      <vt:lpstr>ADAPTIVE SEMANTICS</vt:lpstr>
      <vt:lpstr>Overview</vt:lpstr>
      <vt:lpstr>About Adaptive Semantics</vt:lpstr>
      <vt:lpstr>UGC and Community </vt:lpstr>
      <vt:lpstr>Introducing JuLiA</vt:lpstr>
      <vt:lpstr>JuLiA’s Impact for Publishers</vt:lpstr>
      <vt:lpstr>Cultivating Your Community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SEMANTICS</dc:title>
  <dc:creator>Jeff</dc:creator>
  <cp:lastModifiedBy>Elena Haliczer</cp:lastModifiedBy>
  <cp:revision>30</cp:revision>
  <dcterms:created xsi:type="dcterms:W3CDTF">2006-08-31T20:50:18Z</dcterms:created>
  <dcterms:modified xsi:type="dcterms:W3CDTF">2010-02-24T21:01:25Z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TC101079691033</vt:lpwstr>
  </property>
</Properties>
</file>