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  <p:sldMasterId id="2147483656" r:id="rId2"/>
    <p:sldMasterId id="2147483650" r:id="rId3"/>
  </p:sldMasterIdLst>
  <p:notesMasterIdLst>
    <p:notesMasterId r:id="rId12"/>
  </p:notesMasterIdLst>
  <p:sldIdLst>
    <p:sldId id="256" r:id="rId4"/>
    <p:sldId id="258" r:id="rId5"/>
    <p:sldId id="257" r:id="rId6"/>
    <p:sldId id="263" r:id="rId7"/>
    <p:sldId id="264" r:id="rId8"/>
    <p:sldId id="266" r:id="rId9"/>
    <p:sldId id="267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1605"/>
    <a:srgbClr val="8F15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4" d="100"/>
          <a:sy n="84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55414-6A00-DD4D-993C-3871FA2D3CA2}" type="datetimeFigureOut">
              <a:rPr lang="en-US" smtClean="0"/>
              <a:pPr/>
              <a:t>2/7/13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CEF07A-A787-904A-B1B6-07ED48DC1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638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228601"/>
            <a:ext cx="7772400" cy="1371600"/>
          </a:xfrm>
        </p:spPr>
        <p:txBody>
          <a:bodyPr anchor="t" anchorCtr="0">
            <a:normAutofit/>
          </a:bodyPr>
          <a:lstStyle>
            <a:lvl1pPr algn="l">
              <a:defRPr sz="4000" b="1" i="0" cap="all">
                <a:solidFill>
                  <a:srgbClr val="A61605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sz="3200" cap="none" dirty="0" smtClean="0"/>
              <a:t>Subtitle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800" y="1752600"/>
            <a:ext cx="8610600" cy="3352800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0" i="0">
                <a:solidFill>
                  <a:srgbClr val="00000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Kai Wright  |  Editorial Director </a:t>
            </a:r>
            <a:r>
              <a:rPr lang="en-US" dirty="0" err="1" smtClean="0"/>
              <a:t>Colorlines.com</a:t>
            </a:r>
            <a:endParaRPr lang="en-US" dirty="0" smtClean="0"/>
          </a:p>
          <a:p>
            <a:r>
              <a:rPr lang="en-US" dirty="0" smtClean="0"/>
              <a:t>@</a:t>
            </a:r>
            <a:r>
              <a:rPr lang="en-US" dirty="0" err="1" smtClean="0"/>
              <a:t>kai_wright</a:t>
            </a:r>
            <a:endParaRPr lang="en-US" dirty="0" smtClean="0"/>
          </a:p>
          <a:p>
            <a:endParaRPr lang="en-US" dirty="0" smtClean="0"/>
          </a:p>
          <a:p>
            <a:r>
              <a:rPr lang="en-US" b="1" i="0" dirty="0" smtClean="0">
                <a:latin typeface="Helvetica"/>
                <a:cs typeface="Helvetica"/>
              </a:rPr>
              <a:t>Event and Date</a:t>
            </a:r>
          </a:p>
          <a:p>
            <a:endParaRPr lang="en-US" dirty="0" smtClean="0"/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>
          <a:xfrm>
            <a:off x="304800" y="5373950"/>
            <a:ext cx="8610600" cy="569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b="0" i="0" kern="1200">
                <a:solidFill>
                  <a:srgbClr val="000000"/>
                </a:solidFill>
                <a:latin typeface="Helvetica"/>
                <a:ea typeface="+mn-ea"/>
                <a:cs typeface="Helvetica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0" i="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Follow @</a:t>
            </a:r>
            <a:r>
              <a:rPr lang="en-US" sz="2400" b="0" i="0" dirty="0" err="1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racialjustice</a:t>
            </a:r>
            <a:r>
              <a:rPr lang="en-US" sz="2400" b="0" i="0" baseline="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 | </a:t>
            </a:r>
            <a:r>
              <a:rPr lang="en-US" sz="2400" b="0" i="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@</a:t>
            </a:r>
            <a:r>
              <a:rPr lang="en-US" sz="2400" b="0" i="0" dirty="0" err="1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colorlines</a:t>
            </a:r>
            <a:endParaRPr lang="en-US" sz="2400" b="0" i="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9245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282575"/>
            <a:ext cx="7772400" cy="1470025"/>
          </a:xfrm>
        </p:spPr>
        <p:txBody>
          <a:bodyPr anchor="t" anchorCtr="0">
            <a:normAutofit/>
          </a:bodyPr>
          <a:lstStyle>
            <a:lvl1pPr algn="l">
              <a:defRPr sz="3800" b="1" i="0" cap="all">
                <a:solidFill>
                  <a:srgbClr val="A61605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7526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>
          <a:xfrm>
            <a:off x="304800" y="5373950"/>
            <a:ext cx="8610600" cy="569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b="0" i="0" kern="1200">
                <a:solidFill>
                  <a:srgbClr val="000000"/>
                </a:solidFill>
                <a:latin typeface="Helvetica"/>
                <a:ea typeface="+mn-ea"/>
                <a:cs typeface="Helvetica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0" i="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Follow @</a:t>
            </a:r>
            <a:r>
              <a:rPr lang="en-US" sz="2400" b="0" i="0" dirty="0" err="1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racialjustice</a:t>
            </a:r>
            <a:r>
              <a:rPr lang="en-US" sz="2400" b="0" i="0" baseline="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 | </a:t>
            </a:r>
            <a:r>
              <a:rPr lang="en-US" sz="2400" b="0" i="0" dirty="0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@</a:t>
            </a:r>
            <a:r>
              <a:rPr lang="en-US" sz="2400" b="0" i="0" dirty="0" err="1" smtClean="0">
                <a:solidFill>
                  <a:schemeClr val="bg1">
                    <a:lumMod val="50000"/>
                  </a:schemeClr>
                </a:solidFill>
                <a:latin typeface="Helvetica Light"/>
                <a:cs typeface="Helvetica Light"/>
              </a:rPr>
              <a:t>colorlines</a:t>
            </a:r>
            <a:endParaRPr lang="en-US" sz="2400" b="0" i="0" dirty="0">
              <a:solidFill>
                <a:schemeClr val="bg1">
                  <a:lumMod val="50000"/>
                </a:schemeClr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458915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304800"/>
            <a:ext cx="7772400" cy="914400"/>
          </a:xfrm>
        </p:spPr>
        <p:txBody>
          <a:bodyPr anchor="t" anchorCtr="0">
            <a:normAutofit/>
          </a:bodyPr>
          <a:lstStyle>
            <a:lvl1pPr algn="l">
              <a:defRPr sz="3600" b="1" i="0">
                <a:solidFill>
                  <a:srgbClr val="A61605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946" y="13716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00000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16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gif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Relationship Id="rId3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Relationship Id="rId3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lumMod val="65000"/>
                <a:alpha val="89000"/>
              </a:schemeClr>
            </a:gs>
            <a:gs pos="100000">
              <a:srgbClr val="FFFFFF"/>
            </a:gs>
          </a:gsLst>
          <a:lin ang="12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sz="3200" cap="none" dirty="0" smtClean="0"/>
              <a:t>Subtitle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15A2C-FC85-B640-B786-5A4696785CD5}" type="datetimeFigureOut">
              <a:rPr lang="en-US" smtClean="0"/>
              <a:pPr/>
              <a:t>2/7/13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97DEB-656E-D54C-8783-6D7FF439823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ARC_CL_template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07364"/>
            <a:ext cx="9144000" cy="10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176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4400" b="0" i="0" kern="1200" cap="all">
          <a:solidFill>
            <a:srgbClr val="A61605"/>
          </a:solidFill>
          <a:latin typeface="Helvetica 75 Bold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 baseline="0">
          <a:solidFill>
            <a:schemeClr val="tx1"/>
          </a:solidFill>
          <a:latin typeface="Helvetica 55 Roman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 baseline="0">
          <a:solidFill>
            <a:schemeClr val="tx1"/>
          </a:solidFill>
          <a:latin typeface="Helvetica 55 Roman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 baseline="0">
          <a:solidFill>
            <a:schemeClr val="tx1"/>
          </a:solidFill>
          <a:latin typeface="Helvetica 55 Roman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 baseline="0">
          <a:solidFill>
            <a:schemeClr val="tx1"/>
          </a:solidFill>
          <a:latin typeface="Helvetica 55 Roman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 baseline="0">
          <a:solidFill>
            <a:schemeClr val="tx1"/>
          </a:solidFill>
          <a:latin typeface="Helvetica 55 Roman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lumMod val="65000"/>
                <a:alpha val="89000"/>
              </a:schemeClr>
            </a:gs>
            <a:gs pos="100000">
              <a:srgbClr val="FFFFFF"/>
            </a:gs>
          </a:gsLst>
          <a:lin ang="12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1643F-507A-3840-AD5C-248F3F9E3B30}" type="datetimeFigureOut">
              <a:rPr lang="en-US" smtClean="0"/>
              <a:pPr/>
              <a:t>2/7/13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10C9F-54B9-E444-B85E-C7475ED7DA9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RC_CL_template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5807364"/>
            <a:ext cx="9143996" cy="105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3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 cap="all" baseline="0">
          <a:solidFill>
            <a:srgbClr val="A61605"/>
          </a:solidFill>
          <a:latin typeface="Helvetica 75 Bold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Helvetica 55 Roman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 55 Roman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Helvetica 55 Roman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 55 Roman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Helvetica 55 Roman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lumMod val="65000"/>
                <a:alpha val="89000"/>
              </a:schemeClr>
            </a:gs>
            <a:gs pos="100000">
              <a:srgbClr val="FFFFFF"/>
            </a:gs>
          </a:gsLst>
          <a:lin ang="12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C70E3-F726-5742-98CB-5AF2666D1CBE}" type="datetimeFigureOut">
              <a:rPr lang="en-US" smtClean="0"/>
              <a:pPr/>
              <a:t>2/7/13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CD229-60AE-D249-ABE9-9ADFCF979A1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RC_CL_header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5807364"/>
            <a:ext cx="9143996" cy="105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948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rgbClr val="A61605"/>
          </a:solidFill>
          <a:latin typeface="Helvetica 75 Bold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Helvetica 55 Roman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 55 Roman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Helvetica 55 Roman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 55 Roman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Helvetica 55 Roman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cap="none" dirty="0" err="1" smtClean="0"/>
              <a:t>Colorlines.com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3200" cap="none" dirty="0" smtClean="0"/>
              <a:t>2012 Impact Report</a:t>
            </a:r>
            <a:endParaRPr lang="en-US" sz="32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/>
              <a:t>Presenter  |  Tiffany Bradley</a:t>
            </a:r>
          </a:p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Online Marketing Associate, Applied Research Center</a:t>
            </a:r>
          </a:p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</a:rPr>
              <a:t>tiffanymarket</a:t>
            </a: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Media Consortium Annual Meeting</a:t>
            </a:r>
          </a:p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February 7, 2013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071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77724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About arc/</a:t>
            </a:r>
            <a:r>
              <a:rPr lang="en-US" dirty="0" err="1" smtClean="0"/>
              <a:t>colorlines.com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066800"/>
            <a:ext cx="8229600" cy="41148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Applied Research Center (ARC) </a:t>
            </a:r>
            <a:r>
              <a:rPr lang="en-US" dirty="0" smtClean="0"/>
              <a:t>is a 30-year-old, national organization committed to racial justice. </a:t>
            </a:r>
            <a:r>
              <a:rPr lang="en-US" dirty="0" err="1" smtClean="0"/>
              <a:t>ARC’s</a:t>
            </a:r>
            <a:r>
              <a:rPr lang="en-US" dirty="0" smtClean="0"/>
              <a:t> mission is to build awareness, solutions and leadership for racial justice by generating transformative ideas, information and experiences.</a:t>
            </a:r>
          </a:p>
          <a:p>
            <a:endParaRPr lang="en-US" dirty="0"/>
          </a:p>
          <a:p>
            <a:r>
              <a:rPr lang="en-US" b="1" dirty="0" err="1" smtClean="0"/>
              <a:t>Colorlines.com</a:t>
            </a:r>
            <a:r>
              <a:rPr lang="en-US" dirty="0" smtClean="0"/>
              <a:t> is an award-winning, daily news site where race matters, reporting breaking news, offering insightful analysis and developing in-depth investigations.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831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82575"/>
            <a:ext cx="7772400" cy="708025"/>
          </a:xfrm>
        </p:spPr>
        <p:txBody>
          <a:bodyPr/>
          <a:lstStyle/>
          <a:p>
            <a:r>
              <a:rPr lang="en-US" dirty="0" smtClean="0"/>
              <a:t>Shattered Families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946" y="1371600"/>
            <a:ext cx="5667654" cy="3886200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Broke the story of Felipe Montes, a deported father who lost his children to foster care.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Humanized immigration policy concerns outlined in ARC’s research report “Shattered Families.”</a:t>
            </a:r>
          </a:p>
          <a:p>
            <a:pPr marL="457200" indent="-457200">
              <a:buFont typeface="Arial"/>
              <a:buChar char="•"/>
            </a:pPr>
            <a:r>
              <a:rPr lang="en-US" dirty="0" err="1" smtClean="0"/>
              <a:t>Colorlines</a:t>
            </a:r>
            <a:r>
              <a:rPr lang="en-US" dirty="0" smtClean="0"/>
              <a:t> partnered with </a:t>
            </a:r>
            <a:r>
              <a:rPr lang="en-US" dirty="0" err="1"/>
              <a:t>P</a:t>
            </a:r>
            <a:r>
              <a:rPr lang="en-US" dirty="0" err="1" smtClean="0"/>
              <a:t>resente.org</a:t>
            </a:r>
            <a:r>
              <a:rPr lang="en-US" dirty="0" smtClean="0"/>
              <a:t> on a petition calling for the reunification of Felipe and his children. Over 20K readers signed the petition.</a:t>
            </a:r>
          </a:p>
          <a:p>
            <a:endParaRPr lang="en-US" sz="2000" dirty="0"/>
          </a:p>
        </p:txBody>
      </p:sp>
      <p:pic>
        <p:nvPicPr>
          <p:cNvPr id="4" name="Picture 3" descr="felipe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213" y="1524000"/>
            <a:ext cx="2278407" cy="2352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693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82575"/>
            <a:ext cx="7772400" cy="708025"/>
          </a:xfrm>
        </p:spPr>
        <p:txBody>
          <a:bodyPr/>
          <a:lstStyle/>
          <a:p>
            <a:r>
              <a:rPr lang="en-US" dirty="0" smtClean="0"/>
              <a:t>Shattered Families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946" y="1371600"/>
            <a:ext cx="4677054" cy="38100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/>
              <a:buChar char="•"/>
            </a:pPr>
            <a:r>
              <a:rPr lang="en-US" sz="2400" dirty="0" smtClean="0"/>
              <a:t>Other press outlets covered </a:t>
            </a:r>
            <a:r>
              <a:rPr lang="en-US" sz="2400" dirty="0"/>
              <a:t>the story, including the AP, LA </a:t>
            </a:r>
            <a:r>
              <a:rPr lang="en-US" sz="2400" dirty="0" smtClean="0"/>
              <a:t>Times, </a:t>
            </a:r>
            <a:r>
              <a:rPr lang="en-US" sz="2400" dirty="0"/>
              <a:t>and </a:t>
            </a:r>
            <a:r>
              <a:rPr lang="en-US" sz="2400" dirty="0" smtClean="0"/>
              <a:t>NPR.</a:t>
            </a:r>
          </a:p>
          <a:p>
            <a:pPr marL="457200" indent="-457200">
              <a:buFont typeface="Arial"/>
              <a:buChar char="•"/>
            </a:pPr>
            <a:r>
              <a:rPr lang="en-US" sz="2400" dirty="0"/>
              <a:t>ICE granted Montes a </a:t>
            </a:r>
            <a:r>
              <a:rPr lang="en-US" sz="2400" dirty="0" smtClean="0"/>
              <a:t>rare</a:t>
            </a:r>
            <a:r>
              <a:rPr lang="en-US" sz="2400" dirty="0"/>
              <a:t> humanitarian parole so that he could return to the </a:t>
            </a:r>
            <a:r>
              <a:rPr lang="en-US" sz="2400" dirty="0" smtClean="0"/>
              <a:t>US and </a:t>
            </a:r>
            <a:r>
              <a:rPr lang="en-US" sz="2400" dirty="0"/>
              <a:t>attend court </a:t>
            </a:r>
            <a:r>
              <a:rPr lang="en-US" sz="2400" dirty="0" smtClean="0"/>
              <a:t>hearings.  </a:t>
            </a:r>
          </a:p>
          <a:p>
            <a:pPr marL="457200" indent="-457200">
              <a:buFont typeface="Arial"/>
              <a:buChar char="•"/>
            </a:pPr>
            <a:r>
              <a:rPr lang="en-US" sz="2400" dirty="0" smtClean="0"/>
              <a:t>In the end, a judge made </a:t>
            </a:r>
            <a:r>
              <a:rPr lang="en-US" sz="2400" dirty="0"/>
              <a:t>the momentous decision to reunify </a:t>
            </a:r>
            <a:r>
              <a:rPr lang="en-US" sz="2400" dirty="0" smtClean="0"/>
              <a:t>Felipe and </a:t>
            </a:r>
            <a:r>
              <a:rPr lang="en-US" sz="2400" dirty="0"/>
              <a:t>his sons. </a:t>
            </a:r>
            <a:endParaRPr lang="en-US" sz="2400" dirty="0" smtClean="0"/>
          </a:p>
          <a:p>
            <a:pPr marL="457200" indent="-457200">
              <a:buFont typeface="Arial"/>
              <a:buChar char="•"/>
            </a:pPr>
            <a:endParaRPr lang="en-US" sz="2000" dirty="0" smtClean="0"/>
          </a:p>
          <a:p>
            <a:pPr marL="457200" indent="-457200">
              <a:buFont typeface="Arial"/>
              <a:buChar char="•"/>
            </a:pPr>
            <a:endParaRPr lang="en-US" sz="2000" dirty="0"/>
          </a:p>
        </p:txBody>
      </p:sp>
      <p:pic>
        <p:nvPicPr>
          <p:cNvPr id="5" name="Picture 4" descr="shattered_families_032712-thumb-640xauto-5673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031" y="1524000"/>
            <a:ext cx="353568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878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82575"/>
            <a:ext cx="7772400" cy="708025"/>
          </a:xfrm>
        </p:spPr>
        <p:txBody>
          <a:bodyPr/>
          <a:lstStyle/>
          <a:p>
            <a:r>
              <a:rPr lang="en-US" dirty="0" smtClean="0"/>
              <a:t>Drop the </a:t>
            </a:r>
            <a:r>
              <a:rPr lang="en-US" dirty="0" err="1" smtClean="0"/>
              <a:t>i</a:t>
            </a:r>
            <a:r>
              <a:rPr lang="en-US" dirty="0" smtClean="0"/>
              <a:t>-word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946" y="1371600"/>
            <a:ext cx="5667654" cy="38862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/>
              <a:buChar char="•"/>
            </a:pPr>
            <a:r>
              <a:rPr lang="en-US" sz="2600" dirty="0" smtClean="0"/>
              <a:t>DTIW campaign outlines the reasons that people should not be described as “illegal.”</a:t>
            </a:r>
          </a:p>
          <a:p>
            <a:pPr marL="457200" indent="-457200">
              <a:buFont typeface="Arial"/>
              <a:buChar char="•"/>
            </a:pPr>
            <a:r>
              <a:rPr lang="en-US" sz="2600" dirty="0" smtClean="0"/>
              <a:t>Campaign encourages journalists to drop the coded language of “illegal immigrant.”</a:t>
            </a:r>
          </a:p>
          <a:p>
            <a:pPr marL="457200" indent="-457200">
              <a:buFont typeface="Arial"/>
              <a:buChar char="•"/>
            </a:pPr>
            <a:r>
              <a:rPr lang="en-US" sz="2600" dirty="0" smtClean="0"/>
              <a:t>ARC held targeted discussions with journalists and media outlets encouraging them to update their stylebooks.</a:t>
            </a:r>
          </a:p>
          <a:p>
            <a:endParaRPr lang="en-US" sz="2000" dirty="0"/>
          </a:p>
        </p:txBody>
      </p:sp>
      <p:pic>
        <p:nvPicPr>
          <p:cNvPr id="7" name="Picture 6" descr="DTIW_FB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1399638"/>
            <a:ext cx="28956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975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82575"/>
            <a:ext cx="7772400" cy="708025"/>
          </a:xfrm>
        </p:spPr>
        <p:txBody>
          <a:bodyPr/>
          <a:lstStyle/>
          <a:p>
            <a:r>
              <a:rPr lang="en-US" dirty="0" smtClean="0"/>
              <a:t>Drop the </a:t>
            </a:r>
            <a:r>
              <a:rPr lang="en-US" dirty="0" err="1" smtClean="0"/>
              <a:t>i</a:t>
            </a:r>
            <a:r>
              <a:rPr lang="en-US" dirty="0" smtClean="0"/>
              <a:t>-word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946" y="1371600"/>
            <a:ext cx="5667654" cy="4114800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Arial"/>
              <a:buChar char="•"/>
            </a:pPr>
            <a:r>
              <a:rPr lang="en-US" i="1" dirty="0"/>
              <a:t>The Miami Herald, The San Antonio Express-News, Fox News Latino, ABC News</a:t>
            </a:r>
            <a:r>
              <a:rPr lang="en-US" dirty="0"/>
              <a:t> and </a:t>
            </a:r>
            <a:r>
              <a:rPr lang="en-US" i="1" dirty="0"/>
              <a:t>The Huffington Post</a:t>
            </a:r>
            <a:r>
              <a:rPr lang="en-US" dirty="0"/>
              <a:t> </a:t>
            </a:r>
            <a:r>
              <a:rPr lang="en-US" dirty="0" smtClean="0"/>
              <a:t>have </a:t>
            </a:r>
            <a:r>
              <a:rPr lang="en-US" dirty="0"/>
              <a:t>dropped the </a:t>
            </a:r>
            <a:r>
              <a:rPr lang="en-US" dirty="0" err="1"/>
              <a:t>i</a:t>
            </a:r>
            <a:r>
              <a:rPr lang="en-US" dirty="0"/>
              <a:t>-word. </a:t>
            </a:r>
            <a:endParaRPr lang="en-US" dirty="0" smtClean="0"/>
          </a:p>
          <a:p>
            <a:pPr marL="457200" indent="-457200">
              <a:buFont typeface="Arial"/>
              <a:buChar char="•"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7,800-member Society of Professional Journalists (SPJ) passed a resolution in 2011 to discontinue use of the term "illegal </a:t>
            </a:r>
            <a:r>
              <a:rPr lang="en-US" dirty="0" smtClean="0"/>
              <a:t>alien." 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The DTIW </a:t>
            </a:r>
            <a:r>
              <a:rPr lang="en-US" dirty="0"/>
              <a:t>campaign has also been endorsed by the national UNITY alliance of over 10,000 </a:t>
            </a:r>
            <a:r>
              <a:rPr lang="en-US" dirty="0" smtClean="0"/>
              <a:t>members.</a:t>
            </a:r>
          </a:p>
          <a:p>
            <a:endParaRPr lang="en-US" sz="2000" dirty="0"/>
          </a:p>
        </p:txBody>
      </p:sp>
      <p:pic>
        <p:nvPicPr>
          <p:cNvPr id="4" name="Picture 3" descr="DTIW_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5122" y="1401899"/>
            <a:ext cx="3100351" cy="2063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297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82575"/>
            <a:ext cx="7772400" cy="708025"/>
          </a:xfrm>
        </p:spPr>
        <p:txBody>
          <a:bodyPr/>
          <a:lstStyle/>
          <a:p>
            <a:r>
              <a:rPr lang="en-US" dirty="0" smtClean="0"/>
              <a:t>ARC/</a:t>
            </a:r>
            <a:r>
              <a:rPr lang="en-US" dirty="0" err="1" smtClean="0"/>
              <a:t>Colorlines</a:t>
            </a:r>
            <a:r>
              <a:rPr lang="en-US" dirty="0" smtClean="0"/>
              <a:t> coverage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946" y="1371600"/>
            <a:ext cx="5667654" cy="4114800"/>
          </a:xfrm>
        </p:spPr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Reframes the discussion on immigration to centralize those impacted.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H</a:t>
            </a:r>
            <a:r>
              <a:rPr lang="en-US" dirty="0" smtClean="0"/>
              <a:t>ighlights that inhumane language and policies affect actual people.</a:t>
            </a:r>
          </a:p>
          <a:p>
            <a:pPr marL="457200" indent="-457200">
              <a:buFont typeface="Arial"/>
              <a:buChar char="•"/>
            </a:pPr>
            <a:endParaRPr lang="en-US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95542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7772400" cy="762000"/>
          </a:xfrm>
        </p:spPr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6400800" cy="3962400"/>
          </a:xfrm>
        </p:spPr>
        <p:txBody>
          <a:bodyPr/>
          <a:lstStyle/>
          <a:p>
            <a:pPr>
              <a:lnSpc>
                <a:spcPts val="3560"/>
              </a:lnSpc>
            </a:pPr>
            <a:r>
              <a:rPr lang="en-US" b="1" dirty="0" smtClean="0"/>
              <a:t>Contact Kai Wright</a:t>
            </a:r>
          </a:p>
          <a:p>
            <a:pPr>
              <a:lnSpc>
                <a:spcPts val="3960"/>
              </a:lnSpc>
            </a:pPr>
            <a:r>
              <a:rPr lang="en-US" dirty="0" smtClean="0"/>
              <a:t>Email: </a:t>
            </a:r>
            <a:r>
              <a:rPr lang="en-US" dirty="0" err="1" smtClean="0"/>
              <a:t>kwright@arc.org</a:t>
            </a:r>
            <a:endParaRPr lang="en-US" dirty="0" smtClean="0"/>
          </a:p>
          <a:p>
            <a:pPr>
              <a:lnSpc>
                <a:spcPts val="3960"/>
              </a:lnSpc>
            </a:pPr>
            <a:r>
              <a:rPr lang="en-US" dirty="0" smtClean="0"/>
              <a:t>Twitter: @</a:t>
            </a:r>
            <a:r>
              <a:rPr lang="en-US" dirty="0" err="1" smtClean="0"/>
              <a:t>Kai_Wright</a:t>
            </a:r>
            <a:endParaRPr lang="en-US" dirty="0" smtClean="0"/>
          </a:p>
          <a:p>
            <a:pPr>
              <a:lnSpc>
                <a:spcPts val="3960"/>
              </a:lnSpc>
            </a:pPr>
            <a:r>
              <a:rPr lang="en-US" dirty="0" smtClean="0"/>
              <a:t>Web: </a:t>
            </a:r>
            <a:r>
              <a:rPr lang="en-US" dirty="0" err="1" smtClean="0"/>
              <a:t>colorlines.com</a:t>
            </a:r>
            <a:r>
              <a:rPr lang="en-US" dirty="0" smtClean="0"/>
              <a:t>  |  </a:t>
            </a:r>
            <a:r>
              <a:rPr lang="en-US" dirty="0" err="1" smtClean="0"/>
              <a:t>arc.org</a:t>
            </a:r>
            <a:endParaRPr lang="en-US" dirty="0" smtClean="0"/>
          </a:p>
          <a:p>
            <a:pPr>
              <a:lnSpc>
                <a:spcPts val="3560"/>
              </a:lnSpc>
            </a:pPr>
            <a:endParaRPr lang="en-US" dirty="0" smtClean="0"/>
          </a:p>
          <a:p>
            <a:pPr>
              <a:lnSpc>
                <a:spcPts val="3560"/>
              </a:lnSpc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886839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EW ARC-CL Powerpoint Template_102212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ARC-CL Powerpoint Template_102212 2.potx</Template>
  <TotalTime>1575</TotalTime>
  <Words>351</Words>
  <Application>Microsoft Macintosh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NEW ARC-CL Powerpoint Template_102212 2</vt:lpstr>
      <vt:lpstr>1_Custom Design</vt:lpstr>
      <vt:lpstr>Custom Design</vt:lpstr>
      <vt:lpstr>Colorlines.com  2012 Impact Report</vt:lpstr>
      <vt:lpstr>About arc/colorlines.com</vt:lpstr>
      <vt:lpstr>Shattered Families</vt:lpstr>
      <vt:lpstr>Shattered Families</vt:lpstr>
      <vt:lpstr>Drop the i-word</vt:lpstr>
      <vt:lpstr>Drop the i-word</vt:lpstr>
      <vt:lpstr>ARC/Colorlines coverage</vt:lpstr>
      <vt:lpstr>For more information</vt:lpstr>
    </vt:vector>
  </TitlesOfParts>
  <Company>hello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Hatty Lee</dc:creator>
  <cp:lastModifiedBy>Jo Ellen Green Kaiser</cp:lastModifiedBy>
  <cp:revision>61</cp:revision>
  <dcterms:created xsi:type="dcterms:W3CDTF">2012-10-22T19:21:04Z</dcterms:created>
  <dcterms:modified xsi:type="dcterms:W3CDTF">2013-02-07T13:54:49Z</dcterms:modified>
</cp:coreProperties>
</file>