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4" r:id="rId3"/>
    <p:sldId id="315" r:id="rId4"/>
    <p:sldId id="317" r:id="rId5"/>
    <p:sldId id="318" r:id="rId6"/>
    <p:sldId id="319" r:id="rId7"/>
    <p:sldId id="322" r:id="rId8"/>
    <p:sldId id="323" r:id="rId9"/>
    <p:sldId id="324" r:id="rId10"/>
    <p:sldId id="328" r:id="rId11"/>
    <p:sldId id="348" r:id="rId12"/>
    <p:sldId id="345" r:id="rId13"/>
    <p:sldId id="346" r:id="rId14"/>
    <p:sldId id="347" r:id="rId15"/>
    <p:sldId id="343" r:id="rId16"/>
    <p:sldId id="330" r:id="rId17"/>
    <p:sldId id="331" r:id="rId18"/>
    <p:sldId id="332" r:id="rId19"/>
    <p:sldId id="333" r:id="rId20"/>
    <p:sldId id="340" r:id="rId21"/>
    <p:sldId id="34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8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4660"/>
  </p:normalViewPr>
  <p:slideViewPr>
    <p:cSldViewPr>
      <p:cViewPr varScale="1">
        <p:scale>
          <a:sx n="107" d="100"/>
          <a:sy n="107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8E229-CE36-4D08-B917-6CF9F6D5F083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6454-560B-4D8D-BD8F-364BD46C0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37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B0B9-5B92-4939-B007-B8061952205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2856E-4450-46BB-8ACD-2C1F77871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12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Talk: and tends to be at home &amp; at somewhat traditional news times – (Graphics 7, 9, 10—might make a slide of a few numbers there)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Talk: and tends to be at home &amp; at somewhat traditional news times – (Graphics 7, 9, 10—might make a slide of a few numbers there)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35% of U.S. </a:t>
            </a:r>
            <a:r>
              <a:rPr lang="en-US" smtClean="0"/>
              <a:t>adults own </a:t>
            </a:r>
            <a:r>
              <a:rPr lang="en-US" dirty="0" smtClean="0"/>
              <a:t>a smart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35% of U.S. </a:t>
            </a:r>
            <a:r>
              <a:rPr lang="en-US" smtClean="0"/>
              <a:t>adults own </a:t>
            </a:r>
            <a:r>
              <a:rPr lang="en-US" dirty="0" smtClean="0"/>
              <a:t>a smart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Talk: and tends to be at home &amp; at somewhat traditional news times – (Graphics 7, 9, 10—might make a slide of a few numbers there)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Talk: and tends to be at home &amp; at somewhat traditional news times – (Graphics 7, 9, 10—might make a slide of a few numbers there)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2856E-4450-46BB-8ACD-2C1F77871C7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B40EBF-440F-4504-9FAB-EA78DDF458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D9B04D-DCB1-4724-8DBF-CD5ED28D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ism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is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839200" cy="1981200"/>
          </a:xfrm>
        </p:spPr>
        <p:txBody>
          <a:bodyPr>
            <a:normAutofit/>
          </a:bodyPr>
          <a:lstStyle/>
          <a:p>
            <a:r>
              <a:rPr lang="en-US" sz="2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 Mitchell</a:t>
            </a:r>
            <a:r>
              <a:rPr lang="en-US" sz="2200" spc="300" dirty="0" smtClean="0"/>
              <a:t/>
            </a:r>
            <a:br>
              <a:rPr lang="en-US" sz="2200" spc="300" dirty="0" smtClean="0"/>
            </a:b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</a:t>
            </a: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</a:p>
          <a:p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Pew </a:t>
            </a: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center, PEJ</a:t>
            </a:r>
            <a:endParaRPr lang="en-US" sz="20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www.journalism.org</a:t>
            </a:r>
            <a:endParaRPr lang="en-US" sz="14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amitchell@pewresearch.org</a:t>
            </a:r>
            <a:endParaRPr lang="en-US" sz="1400" b="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914400"/>
            <a:ext cx="7086600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2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in Our Digital Lives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Brands Are Important</a:t>
            </a:r>
            <a:endParaRPr lang="en-US" dirty="0"/>
          </a:p>
        </p:txBody>
      </p:sp>
      <p:pic>
        <p:nvPicPr>
          <p:cNvPr id="4" name="Picture 3" descr="PJ_12.09.17_tabletNews-report_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676400"/>
            <a:ext cx="4825397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Often Followed on Multiple Platforms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PJ_12.09.17_tabletNews-report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003" y="1676876"/>
            <a:ext cx="4825397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524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Influence of Social Networks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678568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Social Media is Not an Overwhelming Driver of News (Yet)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762000" y="2991535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/>
              <a:t>Percent of U.S. Adults who Get News on any Digital Device Very Often …</a:t>
            </a:r>
            <a:endParaRPr lang="en-US" sz="1500" i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44778"/>
            <a:ext cx="3276600" cy="25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758952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spc="300" dirty="0" smtClean="0"/>
              <a:t/>
            </a:r>
            <a:br>
              <a:rPr lang="en-US" sz="4400" b="1" spc="300" dirty="0" smtClean="0"/>
            </a:br>
            <a:r>
              <a:rPr lang="en-US" sz="4400" b="1" spc="300" dirty="0" smtClean="0"/>
              <a:t>Twitter &amp; Facebook Use Differs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Where Social Media Links Come From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23850" y="2119700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/>
              <a:t>Percent who get most of their news links from …</a:t>
            </a:r>
            <a:endParaRPr lang="en-US" sz="15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2717800"/>
            <a:ext cx="6096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spc="300" dirty="0" smtClean="0"/>
              <a:t/>
            </a:r>
            <a:br>
              <a:rPr lang="en-US" sz="4400" b="1" spc="300" dirty="0" smtClean="0"/>
            </a:br>
            <a:endParaRPr lang="en-US" b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304800"/>
            <a:ext cx="8836152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Twitter &amp; Facebook Use Differs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243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Twitter News is Viewed as More Unique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2400" y="2191435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/>
              <a:t>Percent who say the news they get on each platform is …</a:t>
            </a:r>
            <a:endParaRPr lang="en-US" sz="15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475" y="2819400"/>
            <a:ext cx="5544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2999" cy="1524000"/>
          </a:xfrm>
          <a:noFill/>
        </p:spPr>
        <p:txBody>
          <a:bodyPr>
            <a:normAutofit/>
          </a:bodyPr>
          <a:lstStyle/>
          <a:p>
            <a:r>
              <a:rPr lang="en-US" sz="4000" b="1" spc="200" dirty="0" smtClean="0"/>
              <a:t>YouTube and News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Creation is a Shared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42900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b="1" dirty="0" smtClean="0"/>
              <a:t>Produced by both news organizations and citizens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b="1" dirty="0" smtClean="0"/>
              <a:t>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b="1" dirty="0" smtClean="0"/>
              <a:t>Posted by citizens and news organizations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b="1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b="1" dirty="0" smtClean="0"/>
              <a:t>A mix of raw footage and edited video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b="1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b="1" dirty="0" smtClean="0"/>
              <a:t>A variety of lengths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News Users Who </a:t>
            </a:r>
            <a:br>
              <a:rPr lang="en-US" dirty="0" smtClean="0"/>
            </a:br>
            <a:r>
              <a:rPr lang="en-US" dirty="0" smtClean="0"/>
              <a:t>Carry Special Appeal</a:t>
            </a:r>
            <a:endParaRPr lang="en-US" dirty="0"/>
          </a:p>
        </p:txBody>
      </p:sp>
      <p:pic>
        <p:nvPicPr>
          <p:cNvPr id="2" name="Picture 2" descr="C:\Users\amitchell\AppData\Local\Microsoft\Windows\Temporary Internet Files\Content.Outlook\6T935GRY\new ipad graphic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3924300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Users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Stand Out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01068"/>
            <a:ext cx="4316766" cy="48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 Do Dual Device Users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512" y="1529669"/>
            <a:ext cx="4648200" cy="475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US" dirty="0" smtClean="0"/>
              <a:t>Those Who Get News Multiple Times a Day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714875" cy="47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Mobile Landscape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412" y="1600200"/>
            <a:ext cx="4670988" cy="433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This Means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opportunities: </a:t>
            </a:r>
            <a:r>
              <a:rPr lang="en-US" sz="2400" dirty="0" smtClean="0"/>
              <a:t>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IF……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News organizations, other content providers &amp; advertisers do a better job of understanding and creatively reaching digital mobile news users.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839200" cy="1981200"/>
          </a:xfrm>
        </p:spPr>
        <p:txBody>
          <a:bodyPr>
            <a:normAutofit/>
          </a:bodyPr>
          <a:lstStyle/>
          <a:p>
            <a:r>
              <a:rPr lang="en-US" sz="2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 Mitchell</a:t>
            </a:r>
            <a:r>
              <a:rPr lang="en-US" sz="2200" spc="300" dirty="0" smtClean="0"/>
              <a:t/>
            </a:r>
            <a:br>
              <a:rPr lang="en-US" sz="2200" spc="300" dirty="0" smtClean="0"/>
            </a:b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</a:t>
            </a: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</a:p>
          <a:p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Pew </a:t>
            </a: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20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center, PEJ</a:t>
            </a:r>
            <a:endParaRPr lang="en-US" sz="20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www.journalism.org</a:t>
            </a:r>
            <a:endParaRPr lang="en-US" sz="14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amitchell@pewresearch.org</a:t>
            </a:r>
            <a:endParaRPr lang="en-US" sz="1400" b="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914400"/>
            <a:ext cx="7086600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2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in Our Digital Lives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Market Opens to New Players</a:t>
            </a:r>
            <a:endParaRPr lang="en-US" dirty="0"/>
          </a:p>
        </p:txBody>
      </p:sp>
      <p:pic>
        <p:nvPicPr>
          <p:cNvPr id="4" name="Picture 3" descr="PJ_12.09.17_tabletNews-report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680" y="1676400"/>
            <a:ext cx="4947920" cy="390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Use of Tablet Remains High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818356" cy="33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Remains a Top Activity on Mobile Devices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88" y="1398234"/>
            <a:ext cx="3692609" cy="477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156" y="1411169"/>
            <a:ext cx="3710966" cy="47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Broader Population Continues to Add News Time</a:t>
            </a:r>
            <a:endParaRPr lang="en-US" dirty="0"/>
          </a:p>
        </p:txBody>
      </p:sp>
      <p:pic>
        <p:nvPicPr>
          <p:cNvPr id="8" name="Picture 7" descr="PJ_12.09.17_tabletNews-report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034" y="1788112"/>
            <a:ext cx="4825397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Tablets Used More for Long-form Reading</a:t>
            </a:r>
            <a:endParaRPr lang="en-US" dirty="0"/>
          </a:p>
        </p:txBody>
      </p:sp>
      <p:pic>
        <p:nvPicPr>
          <p:cNvPr id="7" name="Picture 6" descr="PJ_12.09.17_tabletNews-report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301" y="1524238"/>
            <a:ext cx="4825397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Incidental Reading Revived on Tablets</a:t>
            </a:r>
            <a:endParaRPr lang="en-US" dirty="0"/>
          </a:p>
        </p:txBody>
      </p:sp>
      <p:pic>
        <p:nvPicPr>
          <p:cNvPr id="5" name="Picture 4" descr="PJ_12.09.17_tabletNews-report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825397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Interest Ranks High</a:t>
            </a:r>
            <a:endParaRPr lang="en-US" dirty="0"/>
          </a:p>
        </p:txBody>
      </p:sp>
      <p:pic>
        <p:nvPicPr>
          <p:cNvPr id="6" name="Picture 5" descr="PJ_12.09.17_tabletNews-report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203" y="1600200"/>
            <a:ext cx="4825397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3">
      <a:dk1>
        <a:sysClr val="windowText" lastClr="000000"/>
      </a:dk1>
      <a:lt1>
        <a:sysClr val="window" lastClr="FFFFFF"/>
      </a:lt1>
      <a:dk2>
        <a:srgbClr val="4C2C3C"/>
      </a:dk2>
      <a:lt2>
        <a:srgbClr val="DCDA9F"/>
      </a:lt2>
      <a:accent1>
        <a:srgbClr val="476E90"/>
      </a:accent1>
      <a:accent2>
        <a:srgbClr val="736F15"/>
      </a:accent2>
      <a:accent3>
        <a:srgbClr val="736F15"/>
      </a:accent3>
      <a:accent4>
        <a:srgbClr val="96664B"/>
      </a:accent4>
      <a:accent5>
        <a:srgbClr val="E1CAA2"/>
      </a:accent5>
      <a:accent6>
        <a:srgbClr val="D7D5D6"/>
      </a:accent6>
      <a:hlink>
        <a:srgbClr val="C3C959"/>
      </a:hlink>
      <a:folHlink>
        <a:srgbClr val="EBF4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10635</TotalTime>
  <Words>384</Words>
  <Application>Microsoft Office PowerPoint</Application>
  <PresentationFormat>On-screen Show (4:3)</PresentationFormat>
  <Paragraphs>64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News in Our Digital Lives</vt:lpstr>
      <vt:lpstr>The Growing Mobile Landscape</vt:lpstr>
      <vt:lpstr>Tablet Market Opens to New Players</vt:lpstr>
      <vt:lpstr>Daily Use of Tablet Remains High</vt:lpstr>
      <vt:lpstr>News Remains a Top Activity on Mobile Devices</vt:lpstr>
      <vt:lpstr>The Broader Population Continues to Add News Time</vt:lpstr>
      <vt:lpstr>Tablets Used More for Long-form Reading</vt:lpstr>
      <vt:lpstr>Incidental Reading Revived on Tablets</vt:lpstr>
      <vt:lpstr>Personal Interest Ranks High</vt:lpstr>
      <vt:lpstr>Brands Are Important</vt:lpstr>
      <vt:lpstr>And Often Followed on Multiple Platforms</vt:lpstr>
      <vt:lpstr>The Influence of Social Networks</vt:lpstr>
      <vt:lpstr> Twitter &amp; Facebook Use Differs</vt:lpstr>
      <vt:lpstr> </vt:lpstr>
      <vt:lpstr>YouTube and News</vt:lpstr>
      <vt:lpstr>Mobile News Users Who  Carry Special Appeal</vt:lpstr>
      <vt:lpstr>App Users Stand Out</vt:lpstr>
      <vt:lpstr>As Do Dual Device Users</vt:lpstr>
      <vt:lpstr>And Those Who Get News Multiple Times a Day</vt:lpstr>
      <vt:lpstr>What This Means</vt:lpstr>
      <vt:lpstr>News in Our Digital Lives</vt:lpstr>
    </vt:vector>
  </TitlesOfParts>
  <Company>Pew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News Media 2011</dc:title>
  <dc:creator>amitchell</dc:creator>
  <cp:lastModifiedBy>amitchell</cp:lastModifiedBy>
  <cp:revision>265</cp:revision>
  <dcterms:created xsi:type="dcterms:W3CDTF">2011-05-11T14:36:05Z</dcterms:created>
  <dcterms:modified xsi:type="dcterms:W3CDTF">2013-02-06T22:57:35Z</dcterms:modified>
</cp:coreProperties>
</file>