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8" r:id="rId2"/>
    <p:sldId id="257" r:id="rId3"/>
    <p:sldId id="258" r:id="rId4"/>
    <p:sldId id="260"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893" autoAdjust="0"/>
  </p:normalViewPr>
  <p:slideViewPr>
    <p:cSldViewPr>
      <p:cViewPr varScale="1">
        <p:scale>
          <a:sx n="70" d="100"/>
          <a:sy n="70" d="100"/>
        </p:scale>
        <p:origin x="-196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336972083035"/>
          <c:y val="0.0564102564102564"/>
          <c:w val="0.696969696969698"/>
          <c:h val="0.943589743589744"/>
        </c:manualLayout>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ser>
          <c:idx val="1"/>
          <c:order val="1"/>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c:v>
                </c:pt>
                <c:pt idx="3">
                  <c:v>0.3</c:v>
                </c:pt>
                <c:pt idx="4">
                  <c:v>0.15</c:v>
                </c:pt>
              </c:numCache>
            </c:numRef>
          </c:val>
        </c:ser>
        <c:dLbls>
          <c:showLegendKey val="0"/>
          <c:showVal val="0"/>
          <c:showCatName val="0"/>
          <c:showSerName val="0"/>
          <c:showPercent val="0"/>
          <c:showBubbleSize val="0"/>
          <c:showLeaderLines val="1"/>
        </c:dLbls>
        <c:firstSliceAng val="0"/>
        <c:holeSize val="50"/>
      </c:doughnutChart>
    </c:plotArea>
    <c:legend>
      <c:legendPos val="r"/>
      <c:legendEntry>
        <c:idx val="0"/>
        <c:delete val="1"/>
      </c:legendEntry>
      <c:layout>
        <c:manualLayout>
          <c:xMode val="edge"/>
          <c:yMode val="edge"/>
          <c:x val="0.771168619166507"/>
          <c:y val="0.381345144356955"/>
          <c:w val="0.228831380833494"/>
          <c:h val="0.397031751239429"/>
        </c:manualLayout>
      </c:layout>
      <c:overlay val="0"/>
      <c:txPr>
        <a:bodyPr/>
        <a:lstStyle/>
        <a:p>
          <a:pPr>
            <a:defRPr sz="1200" b="1" i="0" baseline="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148218972628422"/>
          <c:y val="0.0632183908045977"/>
          <c:w val="0.705627705627706"/>
          <c:h val="0.936781609195403"/>
        </c:manualLayout>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ser>
          <c:idx val="1"/>
          <c:order val="1"/>
          <c:dPt>
            <c:idx val="1"/>
            <c:bubble3D val="0"/>
            <c:explosion val="42"/>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c:v>
                </c:pt>
                <c:pt idx="3">
                  <c:v>0.3</c:v>
                </c:pt>
                <c:pt idx="4">
                  <c:v>0.15</c:v>
                </c:pt>
              </c:numCache>
            </c:numRef>
          </c:val>
        </c:ser>
        <c:dLbls>
          <c:showLegendKey val="0"/>
          <c:showVal val="0"/>
          <c:showCatName val="0"/>
          <c:showSerName val="0"/>
          <c:showPercent val="0"/>
          <c:showBubbleSize val="0"/>
          <c:showLeaderLines val="1"/>
        </c:dLbls>
        <c:firstSliceAng val="0"/>
        <c:holeSize val="50"/>
      </c:doughnutChart>
    </c:plotArea>
    <c:legend>
      <c:legendPos val="r"/>
      <c:legendEntry>
        <c:idx val="0"/>
        <c:delete val="1"/>
      </c:legendEntry>
      <c:layout>
        <c:manualLayout>
          <c:xMode val="edge"/>
          <c:yMode val="edge"/>
          <c:x val="0.726931977252844"/>
          <c:y val="0.577235754409204"/>
          <c:w val="0.250845800524934"/>
          <c:h val="0.337740083891383"/>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ser>
          <c:idx val="1"/>
          <c:order val="1"/>
          <c:dPt>
            <c:idx val="2"/>
            <c:bubble3D val="0"/>
            <c:explosion val="39"/>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c:v>
                </c:pt>
                <c:pt idx="3">
                  <c:v>0.3</c:v>
                </c:pt>
                <c:pt idx="4">
                  <c:v>0.15</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738655423977515"/>
          <c:y val="0.0340019225991813"/>
          <c:w val="0.250845800524934"/>
          <c:h val="0.337740083891383"/>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404918334253"/>
          <c:y val="0.0186915887850467"/>
          <c:w val="0.634819532908706"/>
          <c:h val="0.931464174454829"/>
        </c:manualLayout>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ser>
          <c:idx val="1"/>
          <c:order val="1"/>
          <c:dPt>
            <c:idx val="3"/>
            <c:bubble3D val="0"/>
            <c:explosion val="32"/>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c:v>
                </c:pt>
                <c:pt idx="3">
                  <c:v>0.3</c:v>
                </c:pt>
                <c:pt idx="4">
                  <c:v>0.15</c:v>
                </c:pt>
              </c:numCache>
            </c:numRef>
          </c:val>
        </c:ser>
        <c:dLbls>
          <c:showLegendKey val="0"/>
          <c:showVal val="0"/>
          <c:showCatName val="0"/>
          <c:showSerName val="0"/>
          <c:showPercent val="0"/>
          <c:showBubbleSize val="0"/>
          <c:showLeaderLines val="1"/>
        </c:dLbls>
        <c:firstSliceAng val="0"/>
        <c:holeSize val="50"/>
      </c:doughnutChart>
    </c:plotArea>
    <c:legend>
      <c:legendPos val="r"/>
      <c:legendEntry>
        <c:idx val="0"/>
        <c:delete val="1"/>
      </c:legendEntry>
      <c:layout>
        <c:manualLayout>
          <c:xMode val="edge"/>
          <c:yMode val="edge"/>
          <c:x val="0.749154253807446"/>
          <c:y val="0.656029386513602"/>
          <c:w val="0.250845800524934"/>
          <c:h val="0.337740083891383"/>
        </c:manualLayout>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ser>
          <c:idx val="1"/>
          <c:order val="1"/>
          <c:dPt>
            <c:idx val="4"/>
            <c:bubble3D val="0"/>
            <c:explosion val="40"/>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c:v>
                </c:pt>
                <c:pt idx="3">
                  <c:v>0.3</c:v>
                </c:pt>
                <c:pt idx="4">
                  <c:v>0.15</c:v>
                </c:pt>
              </c:numCache>
            </c:numRef>
          </c:val>
        </c:ser>
        <c:dLbls>
          <c:showLegendKey val="0"/>
          <c:showVal val="0"/>
          <c:showCatName val="0"/>
          <c:showSerName val="0"/>
          <c:showPercent val="0"/>
          <c:showBubbleSize val="0"/>
          <c:showLeaderLines val="1"/>
        </c:dLbls>
        <c:firstSliceAng val="0"/>
        <c:holeSize val="50"/>
      </c:doughnutChart>
    </c:plotArea>
    <c:legend>
      <c:legendPos val="r"/>
      <c:legendEntry>
        <c:idx val="0"/>
        <c:delete val="1"/>
      </c:legendEntry>
      <c:layout>
        <c:manualLayout>
          <c:xMode val="edge"/>
          <c:yMode val="edge"/>
          <c:x val="0.749154199475066"/>
          <c:y val="0.662259916108618"/>
          <c:w val="0.250845800524934"/>
          <c:h val="0.337740083891383"/>
        </c:manualLayout>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dLbls>
          <c:showLegendKey val="0"/>
          <c:showVal val="0"/>
          <c:showCatName val="0"/>
          <c:showSerName val="0"/>
          <c:showPercent val="0"/>
          <c:showBubbleSize val="0"/>
          <c:showLeaderLines val="1"/>
        </c:dLbls>
        <c:firstSliceAng val="0"/>
        <c:holeSize val="70"/>
      </c:doughnutChart>
    </c:plotArea>
    <c:legend>
      <c:legendPos val="r"/>
      <c:legendEntry>
        <c:idx val="0"/>
        <c:delete val="1"/>
      </c:legendEntry>
      <c:layout>
        <c:manualLayout>
          <c:xMode val="edge"/>
          <c:yMode val="edge"/>
          <c:x val="0.749154199475066"/>
          <c:y val="0.662259916108618"/>
          <c:w val="0.250845800524934"/>
          <c:h val="0.337740083891383"/>
        </c:manualLayout>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spPr>
            <a:solidFill>
              <a:srgbClr val="FFFF00"/>
            </a:solidFill>
          </c:spPr>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1.0</c:v>
                </c:pt>
                <c:pt idx="1">
                  <c:v>0.0</c:v>
                </c:pt>
                <c:pt idx="2">
                  <c:v>0.0</c:v>
                </c:pt>
                <c:pt idx="3">
                  <c:v>0.0</c:v>
                </c:pt>
                <c:pt idx="4">
                  <c:v>0.0</c:v>
                </c:pt>
              </c:numCache>
            </c:numRef>
          </c:val>
        </c:ser>
        <c:ser>
          <c:idx val="1"/>
          <c:order val="1"/>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c:v>
                </c:pt>
                <c:pt idx="3">
                  <c:v>0.3</c:v>
                </c:pt>
                <c:pt idx="4">
                  <c:v>0.15</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0C60B-6F94-4D77-9AE9-7FCF67289718}" type="datetimeFigureOut">
              <a:rPr lang="en-US" smtClean="0"/>
              <a:pPr/>
              <a:t>7/24/12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79901-87F1-4167-A318-DE5954A36B2A}" type="slidenum">
              <a:rPr lang="en-US" smtClean="0"/>
              <a:pPr/>
              <a:t>‹#›</a:t>
            </a:fld>
            <a:endParaRPr lang="en-US"/>
          </a:p>
        </p:txBody>
      </p:sp>
    </p:spTree>
    <p:extLst>
      <p:ext uri="{BB962C8B-B14F-4D97-AF65-F5344CB8AC3E}">
        <p14:creationId xmlns:p14="http://schemas.microsoft.com/office/powerpoint/2010/main" val="3626519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Here’s what we have learned about creating a successful collaboration , whether that’s within the TMC network or with our allies.  It takes a willingness to collaborate first of all. It takes trust that your partner is committed to collaborating, rather than simply sharing content. It takes a topic of mutual interest, like Occupy NY. But we’ve discovered that alone is not enough. A successful collaboration takes infrastructure.</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successful collaboration requires four different types of infrastructure: networking, content-provision, marketing, and </a:t>
            </a:r>
            <a:r>
              <a:rPr lang="en-US" baseline="0" dirty="0" smtClean="0"/>
              <a:t>evaluation.</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Communication is the key to networking. You need a dedicated listserv, private </a:t>
            </a:r>
            <a:r>
              <a:rPr lang="en-US" baseline="0" dirty="0" err="1" smtClean="0"/>
              <a:t>facebook</a:t>
            </a:r>
            <a:r>
              <a:rPr lang="en-US" baseline="0" dirty="0" smtClean="0"/>
              <a:t> page, or </a:t>
            </a:r>
            <a:r>
              <a:rPr lang="en-US" baseline="0" dirty="0" err="1" smtClean="0"/>
              <a:t>google</a:t>
            </a:r>
            <a:r>
              <a:rPr lang="en-US" baseline="0" dirty="0" smtClean="0"/>
              <a:t> + group dedicated to the collaboration; you need </a:t>
            </a:r>
            <a:r>
              <a:rPr lang="en-US" baseline="0" dirty="0" smtClean="0"/>
              <a:t>regular conference calls between </a:t>
            </a:r>
            <a:r>
              <a:rPr lang="en-US" baseline="0" dirty="0" smtClean="0"/>
              <a:t>partners</a:t>
            </a:r>
            <a:r>
              <a:rPr lang="en-US" baseline="0" dirty="0" smtClean="0"/>
              <a:t>, and a </a:t>
            </a:r>
            <a:r>
              <a:rPr lang="en-US" baseline="0" dirty="0" smtClean="0"/>
              <a:t>shared editorial calendar in order to time the appearance of stories. </a:t>
            </a:r>
            <a:r>
              <a:rPr lang="en-US" baseline="0" dirty="0" smtClean="0"/>
              <a:t>Timing is critical to a collaboration that creates impact.</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Partners create better content when they share common sources, for example through background briefings with experts. Content creates more impact when it appears on multiple platforms:</a:t>
            </a:r>
            <a:r>
              <a:rPr lang="en-US" baseline="0" dirty="0" smtClean="0"/>
              <a:t> print, digital, audio, and video. Content also reminds us that a strong collaboration requires project-based funding—and usually content is the key to </a:t>
            </a:r>
            <a:r>
              <a:rPr lang="en-US" baseline="0" dirty="0" err="1" smtClean="0"/>
              <a:t>grantmaking</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Content creation is not enough. For impact, stories must be marketed. </a:t>
            </a:r>
            <a:r>
              <a:rPr lang="en-US" dirty="0" smtClean="0"/>
              <a:t>It’s critical that partners develop a joint social media strategy. Social media </a:t>
            </a:r>
            <a:r>
              <a:rPr lang="en-US" baseline="0" dirty="0" smtClean="0"/>
              <a:t>apps like </a:t>
            </a:r>
            <a:r>
              <a:rPr lang="en-US" baseline="0" dirty="0" err="1" smtClean="0"/>
              <a:t>Pinterest</a:t>
            </a:r>
            <a:r>
              <a:rPr lang="en-US" baseline="0" dirty="0" smtClean="0"/>
              <a:t>, </a:t>
            </a:r>
            <a:r>
              <a:rPr lang="en-US" baseline="0" dirty="0" err="1" smtClean="0"/>
              <a:t>Tumblr</a:t>
            </a:r>
            <a:r>
              <a:rPr lang="en-US" baseline="0" dirty="0" smtClean="0"/>
              <a:t> and </a:t>
            </a:r>
            <a:r>
              <a:rPr lang="en-US" baseline="0" dirty="0" err="1" smtClean="0"/>
              <a:t>Storify</a:t>
            </a:r>
            <a:r>
              <a:rPr lang="en-US" baseline="0" dirty="0" smtClean="0"/>
              <a:t>, are great tools for aggregating content from multiple partners while driving audience back to each partner site. A topic-driven URL can work the same way, if the website it points towards is populated solely by shareable widgets or social media apps. </a:t>
            </a:r>
          </a:p>
          <a:p>
            <a:endParaRPr lang="en-US" baseline="0" dirty="0" smtClean="0"/>
          </a:p>
          <a:p>
            <a:r>
              <a:rPr lang="en-US" baseline="0" dirty="0" smtClean="0"/>
              <a:t>Along with such self-generated content, major stories can benefit from the services of a </a:t>
            </a:r>
            <a:r>
              <a:rPr lang="en-US" baseline="0" dirty="0" smtClean="0"/>
              <a:t>professional publicist to get </a:t>
            </a:r>
            <a:r>
              <a:rPr lang="en-US" baseline="0" dirty="0" smtClean="0"/>
              <a:t>our </a:t>
            </a:r>
            <a:r>
              <a:rPr lang="en-US" baseline="0" dirty="0" smtClean="0"/>
              <a:t>journalists those mainstream media interviews. And </a:t>
            </a:r>
            <a:r>
              <a:rPr lang="en-US" baseline="0" dirty="0" smtClean="0"/>
              <a:t>advocacy allies can tie </a:t>
            </a:r>
            <a:r>
              <a:rPr lang="en-US" baseline="0" dirty="0" smtClean="0"/>
              <a:t>your stories to their campaigns.</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a:t>
            </a:r>
            <a:r>
              <a:rPr lang="en-US" baseline="0" dirty="0" smtClean="0"/>
              <a:t> </a:t>
            </a:r>
            <a:r>
              <a:rPr lang="en-US" baseline="0" dirty="0" smtClean="0"/>
              <a:t>any collaboration must be able to show its results—to the partners, to funders, to audience. Reach—number of opens—can be tracked via very unobtrusive pixel pings. A joint social </a:t>
            </a:r>
            <a:r>
              <a:rPr lang="en-US" baseline="0" dirty="0" smtClean="0"/>
              <a:t>media dashboard </a:t>
            </a:r>
            <a:r>
              <a:rPr lang="en-US" baseline="0" dirty="0" smtClean="0"/>
              <a:t>can </a:t>
            </a:r>
            <a:r>
              <a:rPr lang="en-US" baseline="0" dirty="0" smtClean="0"/>
              <a:t>track </a:t>
            </a:r>
            <a:r>
              <a:rPr lang="en-US" baseline="0" dirty="0" smtClean="0"/>
              <a:t>the </a:t>
            </a:r>
            <a:r>
              <a:rPr lang="en-US" baseline="0" dirty="0" smtClean="0"/>
              <a:t>social media </a:t>
            </a:r>
            <a:r>
              <a:rPr lang="en-US" baseline="0" dirty="0" smtClean="0"/>
              <a:t>impact. And nothing beats qualitative surveys to understand what went wrong—and what went right.</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a:t>
            </a:r>
            <a:r>
              <a:rPr lang="en-US" baseline="0" dirty="0" smtClean="0"/>
              <a:t> I want to draw your attention to the yellow circle that’s been lurking inside. Once you are working with more than two partners, any collaboration requires a project manager to make it go. A person, preferably one who is not a staffer at any of the partners, must be employed to ensure the partners stay on track. This is truly the invisible cost of collaborations, but the glue that makes the good collaborations work.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7/24/12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7/24/12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7/24/12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7/24/12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AFC403-5A6E-48BA-ACB1-C0FE951EB1CA}" type="datetimeFigureOut">
              <a:rPr lang="en-US" smtClean="0"/>
              <a:pPr/>
              <a:t>7/24/12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AFC403-5A6E-48BA-ACB1-C0FE951EB1CA}" type="datetimeFigureOut">
              <a:rPr lang="en-US" smtClean="0"/>
              <a:pPr/>
              <a:t>7/24/12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AFC403-5A6E-48BA-ACB1-C0FE951EB1CA}" type="datetimeFigureOut">
              <a:rPr lang="en-US" smtClean="0"/>
              <a:pPr/>
              <a:t>7/24/12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AFC403-5A6E-48BA-ACB1-C0FE951EB1CA}" type="datetimeFigureOut">
              <a:rPr lang="en-US" smtClean="0"/>
              <a:pPr/>
              <a:t>7/24/12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AFC403-5A6E-48BA-ACB1-C0FE951EB1CA}" type="datetimeFigureOut">
              <a:rPr lang="en-US" smtClean="0"/>
              <a:pPr/>
              <a:t>7/24/12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FC403-5A6E-48BA-ACB1-C0FE951EB1CA}" type="datetimeFigureOut">
              <a:rPr lang="en-US" smtClean="0"/>
              <a:pPr/>
              <a:t>7/24/12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FC403-5A6E-48BA-ACB1-C0FE951EB1CA}" type="datetimeFigureOut">
              <a:rPr lang="en-US" smtClean="0"/>
              <a:pPr/>
              <a:t>7/24/12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FC403-5A6E-48BA-ACB1-C0FE951EB1CA}" type="datetimeFigureOut">
              <a:rPr lang="en-US" smtClean="0"/>
              <a:pPr/>
              <a:t>7/24/12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B66FF-B06C-4FE3-923E-47228ED61E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chart" Target="../charts/char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chart" Target="../charts/chart7.xml"/><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8382000" cy="1249362"/>
          </a:xfrm>
        </p:spPr>
        <p:txBody>
          <a:bodyPr>
            <a:normAutofit fontScale="90000"/>
          </a:bodyPr>
          <a:lstStyle/>
          <a:p>
            <a:r>
              <a:rPr lang="en-US" sz="4900" dirty="0" smtClean="0"/>
              <a:t>What is the Key to Successful Collaborations? </a:t>
            </a:r>
            <a:r>
              <a:rPr lang="en-US" dirty="0" smtClean="0">
                <a:solidFill>
                  <a:srgbClr val="0070C0"/>
                </a:solidFill>
              </a:rPr>
              <a:t/>
            </a:r>
            <a:br>
              <a:rPr lang="en-US" dirty="0" smtClean="0">
                <a:solidFill>
                  <a:srgbClr val="0070C0"/>
                </a:solidFill>
              </a:rPr>
            </a:br>
            <a:endParaRPr lang="en-US" dirty="0"/>
          </a:p>
        </p:txBody>
      </p:sp>
      <p:sp>
        <p:nvSpPr>
          <p:cNvPr id="3" name="Content Placeholder 2"/>
          <p:cNvSpPr>
            <a:spLocks noGrp="1"/>
          </p:cNvSpPr>
          <p:nvPr>
            <p:ph idx="1"/>
          </p:nvPr>
        </p:nvSpPr>
        <p:spPr>
          <a:xfrm>
            <a:off x="1600200" y="1981200"/>
            <a:ext cx="5715000" cy="4495799"/>
          </a:xfrm>
        </p:spPr>
        <p:txBody>
          <a:bodyPr>
            <a:normAutofit/>
          </a:bodyPr>
          <a:lstStyle/>
          <a:p>
            <a:pPr>
              <a:buNone/>
            </a:pPr>
            <a:endParaRPr lang="en-US" dirty="0" smtClean="0">
              <a:solidFill>
                <a:srgbClr val="0070C0"/>
              </a:solidFill>
            </a:endParaRPr>
          </a:p>
          <a:p>
            <a:pPr marL="342900" lvl="1" indent="-342900">
              <a:buNone/>
            </a:pPr>
            <a:r>
              <a:rPr lang="en-US" dirty="0" smtClean="0">
                <a:solidFill>
                  <a:srgbClr val="0070C0"/>
                </a:solidFill>
              </a:rPr>
              <a:t>	</a:t>
            </a:r>
            <a:endParaRPr lang="en-US" dirty="0" smtClean="0"/>
          </a:p>
          <a:p>
            <a:pPr lvl="1"/>
            <a:r>
              <a:rPr lang="en-US" sz="3200" dirty="0" smtClean="0"/>
              <a:t>A Willingness to Collaborate</a:t>
            </a:r>
          </a:p>
          <a:p>
            <a:pPr lvl="1"/>
            <a:r>
              <a:rPr lang="en-US" sz="3200" dirty="0" smtClean="0"/>
              <a:t>Trust between Collaborators</a:t>
            </a:r>
          </a:p>
          <a:p>
            <a:pPr lvl="1"/>
            <a:r>
              <a:rPr lang="en-US" sz="3200" dirty="0" smtClean="0"/>
              <a:t>A Topic of Mutual Interest</a:t>
            </a:r>
          </a:p>
          <a:p>
            <a:pPr lvl="1"/>
            <a:r>
              <a:rPr lang="en-US" sz="3200" dirty="0" smtClean="0"/>
              <a:t>Infrastructure!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72418731"/>
              </p:ext>
            </p:extLst>
          </p:nvPr>
        </p:nvGraphicFramePr>
        <p:xfrm>
          <a:off x="838200" y="1219200"/>
          <a:ext cx="67056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fontScale="90000"/>
          </a:bodyPr>
          <a:lstStyle/>
          <a:p>
            <a:r>
              <a:rPr lang="en-US" dirty="0" smtClean="0"/>
              <a:t>What is a Collaborative Infrastructure?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Networking Infrastructure</a:t>
            </a:r>
            <a:endParaRPr lang="en-US" sz="3600" dirty="0"/>
          </a:p>
        </p:txBody>
      </p:sp>
      <p:graphicFrame>
        <p:nvGraphicFramePr>
          <p:cNvPr id="3" name="Chart 2"/>
          <p:cNvGraphicFramePr/>
          <p:nvPr>
            <p:extLst>
              <p:ext uri="{D42A27DB-BD31-4B8C-83A1-F6EECF244321}">
                <p14:modId xmlns:p14="http://schemas.microsoft.com/office/powerpoint/2010/main" val="1416055014"/>
              </p:ext>
            </p:extLst>
          </p:nvPr>
        </p:nvGraphicFramePr>
        <p:xfrm>
          <a:off x="685800" y="1752600"/>
          <a:ext cx="5867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486400" y="2133600"/>
            <a:ext cx="3276600" cy="1200329"/>
          </a:xfrm>
          <a:prstGeom prst="rect">
            <a:avLst/>
          </a:prstGeom>
          <a:noFill/>
        </p:spPr>
        <p:txBody>
          <a:bodyPr wrap="square" rtlCol="0">
            <a:spAutoFit/>
          </a:bodyPr>
          <a:lstStyle/>
          <a:p>
            <a:r>
              <a:rPr lang="en-US" dirty="0" smtClean="0"/>
              <a:t>Networking Infrastructure</a:t>
            </a:r>
          </a:p>
          <a:p>
            <a:pPr>
              <a:buFont typeface="Arial" pitchFamily="34" charset="0"/>
              <a:buChar char="•"/>
            </a:pPr>
            <a:r>
              <a:rPr lang="en-US" dirty="0" smtClean="0"/>
              <a:t>Dedicated Listserv</a:t>
            </a:r>
          </a:p>
          <a:p>
            <a:pPr>
              <a:buFont typeface="Arial" pitchFamily="34" charset="0"/>
              <a:buChar char="•"/>
            </a:pPr>
            <a:r>
              <a:rPr lang="en-US" dirty="0" smtClean="0"/>
              <a:t>Regular Conference Calls</a:t>
            </a:r>
          </a:p>
          <a:p>
            <a:pPr>
              <a:buFont typeface="Arial" pitchFamily="34" charset="0"/>
              <a:buChar char="•"/>
            </a:pPr>
            <a:r>
              <a:rPr lang="en-US" dirty="0" smtClean="0"/>
              <a:t>Shared Editorial Calendars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Content-Provision Infrastructure</a:t>
            </a:r>
            <a:endParaRPr lang="en-US" sz="3600" dirty="0"/>
          </a:p>
        </p:txBody>
      </p:sp>
      <p:graphicFrame>
        <p:nvGraphicFramePr>
          <p:cNvPr id="3" name="Chart 2"/>
          <p:cNvGraphicFramePr/>
          <p:nvPr/>
        </p:nvGraphicFramePr>
        <p:xfrm>
          <a:off x="381000" y="1676400"/>
          <a:ext cx="4838700" cy="46291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029200" y="4343400"/>
            <a:ext cx="3657600" cy="1200329"/>
          </a:xfrm>
          <a:prstGeom prst="rect">
            <a:avLst/>
          </a:prstGeom>
          <a:noFill/>
        </p:spPr>
        <p:txBody>
          <a:bodyPr wrap="square" rtlCol="0">
            <a:spAutoFit/>
          </a:bodyPr>
          <a:lstStyle/>
          <a:p>
            <a:r>
              <a:rPr lang="en-US" dirty="0" smtClean="0"/>
              <a:t>Content-Provision</a:t>
            </a:r>
          </a:p>
          <a:p>
            <a:pPr>
              <a:buFont typeface="Arial" pitchFamily="34" charset="0"/>
              <a:buChar char="•"/>
            </a:pPr>
            <a:r>
              <a:rPr lang="en-US" dirty="0" smtClean="0"/>
              <a:t>Webinars w/experts</a:t>
            </a:r>
          </a:p>
          <a:p>
            <a:pPr>
              <a:buFont typeface="Arial" pitchFamily="34" charset="0"/>
              <a:buChar char="•"/>
            </a:pPr>
            <a:r>
              <a:rPr lang="en-US" dirty="0" err="1" smtClean="0"/>
              <a:t>Multiplatforming</a:t>
            </a:r>
            <a:r>
              <a:rPr lang="en-US" dirty="0" smtClean="0"/>
              <a:t> </a:t>
            </a:r>
          </a:p>
          <a:p>
            <a:pPr>
              <a:buFont typeface="Arial" pitchFamily="34" charset="0"/>
              <a:buChar char="•"/>
            </a:pPr>
            <a:r>
              <a:rPr lang="en-US" dirty="0" smtClean="0"/>
              <a:t>Seed money for reporting</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Marketing Infrastructure</a:t>
            </a:r>
            <a:endParaRPr lang="en-US" sz="3600" dirty="0"/>
          </a:p>
        </p:txBody>
      </p:sp>
      <p:graphicFrame>
        <p:nvGraphicFramePr>
          <p:cNvPr id="3" name="Chart 2"/>
          <p:cNvGraphicFramePr/>
          <p:nvPr>
            <p:extLst>
              <p:ext uri="{D42A27DB-BD31-4B8C-83A1-F6EECF244321}">
                <p14:modId xmlns:p14="http://schemas.microsoft.com/office/powerpoint/2010/main" val="2417299475"/>
              </p:ext>
            </p:extLst>
          </p:nvPr>
        </p:nvGraphicFramePr>
        <p:xfrm>
          <a:off x="2590800" y="2209800"/>
          <a:ext cx="6248400" cy="40767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04800" y="3352800"/>
            <a:ext cx="2514600" cy="2031325"/>
          </a:xfrm>
          <a:prstGeom prst="rect">
            <a:avLst/>
          </a:prstGeom>
          <a:noFill/>
        </p:spPr>
        <p:txBody>
          <a:bodyPr wrap="square" rtlCol="0">
            <a:spAutoFit/>
          </a:bodyPr>
          <a:lstStyle/>
          <a:p>
            <a:r>
              <a:rPr lang="en-US" dirty="0" smtClean="0"/>
              <a:t>Marketing</a:t>
            </a:r>
          </a:p>
          <a:p>
            <a:pPr>
              <a:buFont typeface="Arial" pitchFamily="34" charset="0"/>
              <a:buChar char="•"/>
            </a:pPr>
            <a:r>
              <a:rPr lang="en-US" dirty="0" err="1" smtClean="0"/>
              <a:t>Parnter</a:t>
            </a:r>
            <a:r>
              <a:rPr lang="en-US" dirty="0" smtClean="0"/>
              <a:t> networking</a:t>
            </a:r>
            <a:endParaRPr lang="en-US" dirty="0" smtClean="0"/>
          </a:p>
          <a:p>
            <a:pPr>
              <a:buFont typeface="Arial" pitchFamily="34" charset="0"/>
              <a:buChar char="•"/>
            </a:pPr>
            <a:r>
              <a:rPr lang="en-US" dirty="0" smtClean="0"/>
              <a:t>social </a:t>
            </a:r>
            <a:r>
              <a:rPr lang="en-US" dirty="0" smtClean="0"/>
              <a:t>media </a:t>
            </a:r>
            <a:r>
              <a:rPr lang="en-US" dirty="0" smtClean="0"/>
              <a:t>e.g. </a:t>
            </a:r>
            <a:r>
              <a:rPr lang="en-US" dirty="0" err="1" smtClean="0"/>
              <a:t>tumblr</a:t>
            </a:r>
            <a:r>
              <a:rPr lang="en-US" dirty="0" smtClean="0"/>
              <a:t>, </a:t>
            </a:r>
            <a:r>
              <a:rPr lang="en-US" dirty="0" err="1" smtClean="0"/>
              <a:t>pinterest</a:t>
            </a:r>
            <a:r>
              <a:rPr lang="en-US" dirty="0" smtClean="0"/>
              <a:t>, </a:t>
            </a:r>
            <a:r>
              <a:rPr lang="en-US" dirty="0" err="1" smtClean="0"/>
              <a:t>storify</a:t>
            </a:r>
            <a:endParaRPr lang="en-US" dirty="0" smtClean="0"/>
          </a:p>
          <a:p>
            <a:pPr>
              <a:buFont typeface="Arial" pitchFamily="34" charset="0"/>
              <a:buChar char="•"/>
            </a:pPr>
            <a:r>
              <a:rPr lang="en-US" dirty="0" smtClean="0"/>
              <a:t>Topic</a:t>
            </a:r>
            <a:r>
              <a:rPr lang="en-US" dirty="0" smtClean="0"/>
              <a:t>-driven URL</a:t>
            </a:r>
          </a:p>
          <a:p>
            <a:pPr>
              <a:buFont typeface="Arial" pitchFamily="34" charset="0"/>
              <a:buChar char="•"/>
            </a:pPr>
            <a:r>
              <a:rPr lang="en-US" dirty="0" smtClean="0"/>
              <a:t>Professional publicist</a:t>
            </a:r>
            <a:endParaRPr lang="en-US" dirty="0"/>
          </a:p>
          <a:p>
            <a:pPr>
              <a:buFont typeface="Arial" pitchFamily="34" charset="0"/>
              <a:buChar char="•"/>
            </a:pPr>
            <a:r>
              <a:rPr lang="en-US" dirty="0" smtClean="0"/>
              <a:t>Networking with allies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Evaluation Infrastructure</a:t>
            </a:r>
            <a:endParaRPr lang="en-US" sz="3600" dirty="0"/>
          </a:p>
        </p:txBody>
      </p:sp>
      <p:graphicFrame>
        <p:nvGraphicFramePr>
          <p:cNvPr id="3" name="Chart 2"/>
          <p:cNvGraphicFramePr/>
          <p:nvPr>
            <p:extLst>
              <p:ext uri="{D42A27DB-BD31-4B8C-83A1-F6EECF244321}">
                <p14:modId xmlns:p14="http://schemas.microsoft.com/office/powerpoint/2010/main" val="338924797"/>
              </p:ext>
            </p:extLst>
          </p:nvPr>
        </p:nvGraphicFramePr>
        <p:xfrm>
          <a:off x="3657600" y="2438400"/>
          <a:ext cx="4838700" cy="40767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33400" y="1600200"/>
            <a:ext cx="3276600" cy="1477328"/>
          </a:xfrm>
          <a:prstGeom prst="rect">
            <a:avLst/>
          </a:prstGeom>
          <a:noFill/>
        </p:spPr>
        <p:txBody>
          <a:bodyPr wrap="square" rtlCol="0">
            <a:spAutoFit/>
          </a:bodyPr>
          <a:lstStyle/>
          <a:p>
            <a:r>
              <a:rPr lang="en-US" dirty="0" smtClean="0"/>
              <a:t>Evaluation</a:t>
            </a:r>
          </a:p>
          <a:p>
            <a:pPr>
              <a:buFont typeface="Arial" pitchFamily="34" charset="0"/>
              <a:buChar char="•"/>
            </a:pPr>
            <a:r>
              <a:rPr lang="en-US" dirty="0" smtClean="0"/>
              <a:t>Pixel Ping w/stories</a:t>
            </a:r>
          </a:p>
          <a:p>
            <a:pPr>
              <a:buFont typeface="Arial" pitchFamily="34" charset="0"/>
              <a:buChar char="•"/>
            </a:pPr>
            <a:r>
              <a:rPr lang="en-US" dirty="0" smtClean="0"/>
              <a:t>Social Media Dashboard</a:t>
            </a:r>
          </a:p>
          <a:p>
            <a:pPr>
              <a:buFont typeface="Arial" pitchFamily="34" charset="0"/>
              <a:buChar char="•"/>
            </a:pPr>
            <a:r>
              <a:rPr lang="en-US" dirty="0" smtClean="0"/>
              <a:t>Publicists keep interview file</a:t>
            </a:r>
          </a:p>
          <a:p>
            <a:pPr>
              <a:buFont typeface="Arial" pitchFamily="34" charset="0"/>
              <a:buChar char="•"/>
            </a:pPr>
            <a:r>
              <a:rPr lang="en-US" dirty="0" smtClean="0"/>
              <a:t>Qualitative surveys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a:t>
            </a:r>
            <a:endParaRPr lang="en-US" dirty="0"/>
          </a:p>
        </p:txBody>
      </p:sp>
      <p:graphicFrame>
        <p:nvGraphicFramePr>
          <p:cNvPr id="3" name="Chart 2"/>
          <p:cNvGraphicFramePr/>
          <p:nvPr>
            <p:extLst>
              <p:ext uri="{D42A27DB-BD31-4B8C-83A1-F6EECF244321}">
                <p14:modId xmlns:p14="http://schemas.microsoft.com/office/powerpoint/2010/main" val="4252322808"/>
              </p:ext>
            </p:extLst>
          </p:nvPr>
        </p:nvGraphicFramePr>
        <p:xfrm>
          <a:off x="4572000" y="2286000"/>
          <a:ext cx="4267200" cy="4000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2133600"/>
          <a:ext cx="4838700" cy="40767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TotalTime>
  <Words>576</Words>
  <Application>Microsoft Macintosh PowerPoint</Application>
  <PresentationFormat>On-screen Show (4:3)</PresentationFormat>
  <Paragraphs>48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What is the Key to Successful Collaborations?  </vt:lpstr>
      <vt:lpstr>What is a Collaborative Infrastructure?</vt:lpstr>
      <vt:lpstr>Networking Infrastructure</vt:lpstr>
      <vt:lpstr>Content-Provision Infrastructure</vt:lpstr>
      <vt:lpstr>Marketing Infrastructure</vt:lpstr>
      <vt:lpstr>Evaluation Infrastructure</vt:lpstr>
      <vt:lpstr>Project Management</vt:lpstr>
    </vt:vector>
  </TitlesOfParts>
  <Company>Zeek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jgkaiser</dc:creator>
  <cp:lastModifiedBy>Jo Ellen Green Kaiser</cp:lastModifiedBy>
  <cp:revision>49</cp:revision>
  <dcterms:created xsi:type="dcterms:W3CDTF">2011-10-04T21:34:02Z</dcterms:created>
  <dcterms:modified xsi:type="dcterms:W3CDTF">2012-07-25T00:11:56Z</dcterms:modified>
</cp:coreProperties>
</file>