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590" autoAdjust="0"/>
    <p:restoredTop sz="94788" autoAdjust="0"/>
  </p:normalViewPr>
  <p:slideViewPr>
    <p:cSldViewPr snapToGrid="0" snapToObjects="1">
      <p:cViewPr varScale="1">
        <p:scale>
          <a:sx n="93" d="100"/>
          <a:sy n="93" d="100"/>
        </p:scale>
        <p:origin x="-992" y="-104"/>
      </p:cViewPr>
      <p:guideLst>
        <p:guide orient="horz" pos="2160"/>
        <p:guide pos="2880"/>
      </p:guideLst>
    </p:cSldViewPr>
  </p:slideViewPr>
  <p:outlineViewPr>
    <p:cViewPr>
      <p:scale>
        <a:sx n="33" d="100"/>
        <a:sy n="33" d="100"/>
      </p:scale>
      <p:origin x="0" y="1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82A40-0C39-E348-92B2-08FABF9C4F6C}" type="datetimeFigureOut">
              <a:rPr lang="en-US" smtClean="0"/>
              <a:t>8/1/12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E7BA8-B9CB-934D-BE6B-22C75D1F2D8C}" type="slidenum">
              <a:rPr lang="en-US" smtClean="0"/>
              <a:t>‹#›</a:t>
            </a:fld>
            <a:endParaRPr lang="en-US"/>
          </a:p>
        </p:txBody>
      </p:sp>
    </p:spTree>
    <p:extLst>
      <p:ext uri="{BB962C8B-B14F-4D97-AF65-F5344CB8AC3E}">
        <p14:creationId xmlns:p14="http://schemas.microsoft.com/office/powerpoint/2010/main" val="969416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52A6A2-6804-EB4B-A174-EED8E34BD44C}" type="datetimeFigureOut">
              <a:rPr lang="en-US" smtClean="0"/>
              <a:t>8/1/12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690D4-730F-E242-A0C4-0552A924D374}" type="slidenum">
              <a:rPr lang="en-US" smtClean="0"/>
              <a:t>‹#›</a:t>
            </a:fld>
            <a:endParaRPr lang="en-US"/>
          </a:p>
        </p:txBody>
      </p:sp>
    </p:spTree>
    <p:extLst>
      <p:ext uri="{BB962C8B-B14F-4D97-AF65-F5344CB8AC3E}">
        <p14:creationId xmlns:p14="http://schemas.microsoft.com/office/powerpoint/2010/main" val="91571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2A6A2-6804-EB4B-A174-EED8E34BD44C}" type="datetimeFigureOut">
              <a:rPr lang="en-US" smtClean="0"/>
              <a:t>8/1/12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690D4-730F-E242-A0C4-0552A924D374}" type="slidenum">
              <a:rPr lang="en-US" smtClean="0"/>
              <a:t>‹#›</a:t>
            </a:fld>
            <a:endParaRPr lang="en-US"/>
          </a:p>
        </p:txBody>
      </p:sp>
    </p:spTree>
    <p:extLst>
      <p:ext uri="{BB962C8B-B14F-4D97-AF65-F5344CB8AC3E}">
        <p14:creationId xmlns:p14="http://schemas.microsoft.com/office/powerpoint/2010/main" val="57290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2A6A2-6804-EB4B-A174-EED8E34BD44C}" type="datetimeFigureOut">
              <a:rPr lang="en-US" smtClean="0"/>
              <a:t>8/1/12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690D4-730F-E242-A0C4-0552A924D374}" type="slidenum">
              <a:rPr lang="en-US" smtClean="0"/>
              <a:t>‹#›</a:t>
            </a:fld>
            <a:endParaRPr lang="en-US"/>
          </a:p>
        </p:txBody>
      </p:sp>
    </p:spTree>
    <p:extLst>
      <p:ext uri="{BB962C8B-B14F-4D97-AF65-F5344CB8AC3E}">
        <p14:creationId xmlns:p14="http://schemas.microsoft.com/office/powerpoint/2010/main" val="329170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2A6A2-6804-EB4B-A174-EED8E34BD44C}" type="datetimeFigureOut">
              <a:rPr lang="en-US" smtClean="0"/>
              <a:t>8/1/12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690D4-730F-E242-A0C4-0552A924D374}" type="slidenum">
              <a:rPr lang="en-US" smtClean="0"/>
              <a:t>‹#›</a:t>
            </a:fld>
            <a:endParaRPr lang="en-US"/>
          </a:p>
        </p:txBody>
      </p:sp>
    </p:spTree>
    <p:extLst>
      <p:ext uri="{BB962C8B-B14F-4D97-AF65-F5344CB8AC3E}">
        <p14:creationId xmlns:p14="http://schemas.microsoft.com/office/powerpoint/2010/main" val="304381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52A6A2-6804-EB4B-A174-EED8E34BD44C}" type="datetimeFigureOut">
              <a:rPr lang="en-US" smtClean="0"/>
              <a:t>8/1/12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690D4-730F-E242-A0C4-0552A924D374}" type="slidenum">
              <a:rPr lang="en-US" smtClean="0"/>
              <a:t>‹#›</a:t>
            </a:fld>
            <a:endParaRPr lang="en-US"/>
          </a:p>
        </p:txBody>
      </p:sp>
    </p:spTree>
    <p:extLst>
      <p:ext uri="{BB962C8B-B14F-4D97-AF65-F5344CB8AC3E}">
        <p14:creationId xmlns:p14="http://schemas.microsoft.com/office/powerpoint/2010/main" val="354449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52A6A2-6804-EB4B-A174-EED8E34BD44C}" type="datetimeFigureOut">
              <a:rPr lang="en-US" smtClean="0"/>
              <a:t>8/1/12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690D4-730F-E242-A0C4-0552A924D374}" type="slidenum">
              <a:rPr lang="en-US" smtClean="0"/>
              <a:t>‹#›</a:t>
            </a:fld>
            <a:endParaRPr lang="en-US"/>
          </a:p>
        </p:txBody>
      </p:sp>
    </p:spTree>
    <p:extLst>
      <p:ext uri="{BB962C8B-B14F-4D97-AF65-F5344CB8AC3E}">
        <p14:creationId xmlns:p14="http://schemas.microsoft.com/office/powerpoint/2010/main" val="319240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52A6A2-6804-EB4B-A174-EED8E34BD44C}" type="datetimeFigureOut">
              <a:rPr lang="en-US" smtClean="0"/>
              <a:t>8/1/12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690D4-730F-E242-A0C4-0552A924D374}" type="slidenum">
              <a:rPr lang="en-US" smtClean="0"/>
              <a:t>‹#›</a:t>
            </a:fld>
            <a:endParaRPr lang="en-US"/>
          </a:p>
        </p:txBody>
      </p:sp>
    </p:spTree>
    <p:extLst>
      <p:ext uri="{BB962C8B-B14F-4D97-AF65-F5344CB8AC3E}">
        <p14:creationId xmlns:p14="http://schemas.microsoft.com/office/powerpoint/2010/main" val="7807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52A6A2-6804-EB4B-A174-EED8E34BD44C}" type="datetimeFigureOut">
              <a:rPr lang="en-US" smtClean="0"/>
              <a:t>8/1/12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690D4-730F-E242-A0C4-0552A924D374}" type="slidenum">
              <a:rPr lang="en-US" smtClean="0"/>
              <a:t>‹#›</a:t>
            </a:fld>
            <a:endParaRPr lang="en-US"/>
          </a:p>
        </p:txBody>
      </p:sp>
    </p:spTree>
    <p:extLst>
      <p:ext uri="{BB962C8B-B14F-4D97-AF65-F5344CB8AC3E}">
        <p14:creationId xmlns:p14="http://schemas.microsoft.com/office/powerpoint/2010/main" val="186465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2A6A2-6804-EB4B-A174-EED8E34BD44C}" type="datetimeFigureOut">
              <a:rPr lang="en-US" smtClean="0"/>
              <a:t>8/1/12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690D4-730F-E242-A0C4-0552A924D374}" type="slidenum">
              <a:rPr lang="en-US" smtClean="0"/>
              <a:t>‹#›</a:t>
            </a:fld>
            <a:endParaRPr lang="en-US"/>
          </a:p>
        </p:txBody>
      </p:sp>
    </p:spTree>
    <p:extLst>
      <p:ext uri="{BB962C8B-B14F-4D97-AF65-F5344CB8AC3E}">
        <p14:creationId xmlns:p14="http://schemas.microsoft.com/office/powerpoint/2010/main" val="264442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2A6A2-6804-EB4B-A174-EED8E34BD44C}" type="datetimeFigureOut">
              <a:rPr lang="en-US" smtClean="0"/>
              <a:t>8/1/12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690D4-730F-E242-A0C4-0552A924D374}" type="slidenum">
              <a:rPr lang="en-US" smtClean="0"/>
              <a:t>‹#›</a:t>
            </a:fld>
            <a:endParaRPr lang="en-US"/>
          </a:p>
        </p:txBody>
      </p:sp>
    </p:spTree>
    <p:extLst>
      <p:ext uri="{BB962C8B-B14F-4D97-AF65-F5344CB8AC3E}">
        <p14:creationId xmlns:p14="http://schemas.microsoft.com/office/powerpoint/2010/main" val="203920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2A6A2-6804-EB4B-A174-EED8E34BD44C}" type="datetimeFigureOut">
              <a:rPr lang="en-US" smtClean="0"/>
              <a:t>8/1/12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690D4-730F-E242-A0C4-0552A924D374}" type="slidenum">
              <a:rPr lang="en-US" smtClean="0"/>
              <a:t>‹#›</a:t>
            </a:fld>
            <a:endParaRPr lang="en-US"/>
          </a:p>
        </p:txBody>
      </p:sp>
    </p:spTree>
    <p:extLst>
      <p:ext uri="{BB962C8B-B14F-4D97-AF65-F5344CB8AC3E}">
        <p14:creationId xmlns:p14="http://schemas.microsoft.com/office/powerpoint/2010/main" val="34137396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2A6A2-6804-EB4B-A174-EED8E34BD44C}" type="datetimeFigureOut">
              <a:rPr lang="en-US" smtClean="0"/>
              <a:t>8/1/12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690D4-730F-E242-A0C4-0552A924D374}" type="slidenum">
              <a:rPr lang="en-US" smtClean="0"/>
              <a:t>‹#›</a:t>
            </a:fld>
            <a:endParaRPr lang="en-US"/>
          </a:p>
        </p:txBody>
      </p:sp>
    </p:spTree>
    <p:extLst>
      <p:ext uri="{BB962C8B-B14F-4D97-AF65-F5344CB8AC3E}">
        <p14:creationId xmlns:p14="http://schemas.microsoft.com/office/powerpoint/2010/main" val="4254144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Power of the Independent Media Sector</a:t>
            </a:r>
            <a:endParaRPr lang="en-US" dirty="0"/>
          </a:p>
        </p:txBody>
      </p:sp>
      <p:sp>
        <p:nvSpPr>
          <p:cNvPr id="3" name="Subtitle 2"/>
          <p:cNvSpPr>
            <a:spLocks noGrp="1"/>
          </p:cNvSpPr>
          <p:nvPr>
            <p:ph type="subTitle" idx="1"/>
          </p:nvPr>
        </p:nvSpPr>
        <p:spPr/>
        <p:txBody>
          <a:bodyPr/>
          <a:lstStyle/>
          <a:p>
            <a:r>
              <a:rPr lang="en-US" dirty="0">
                <a:solidFill>
                  <a:schemeClr val="tx2"/>
                </a:solidFill>
              </a:rPr>
              <a:t>Yana </a:t>
            </a:r>
            <a:r>
              <a:rPr lang="en-US" dirty="0" err="1">
                <a:solidFill>
                  <a:schemeClr val="tx2"/>
                </a:solidFill>
              </a:rPr>
              <a:t>Kunichoff</a:t>
            </a:r>
            <a:endParaRPr lang="en-US" dirty="0">
              <a:solidFill>
                <a:schemeClr val="tx2"/>
              </a:solidFill>
            </a:endParaRPr>
          </a:p>
          <a:p>
            <a:r>
              <a:rPr lang="en-US" dirty="0" smtClean="0">
                <a:solidFill>
                  <a:schemeClr val="tx2"/>
                </a:solidFill>
              </a:rPr>
              <a:t>Miles </a:t>
            </a:r>
            <a:r>
              <a:rPr lang="en-US" dirty="0" err="1" smtClean="0">
                <a:solidFill>
                  <a:schemeClr val="tx2"/>
                </a:solidFill>
              </a:rPr>
              <a:t>Kampf-Lassin</a:t>
            </a:r>
            <a:endParaRPr lang="en-US" dirty="0" smtClean="0">
              <a:solidFill>
                <a:schemeClr val="tx2"/>
              </a:solidFill>
            </a:endParaRPr>
          </a:p>
          <a:p>
            <a:r>
              <a:rPr lang="en-US" dirty="0" smtClean="0">
                <a:solidFill>
                  <a:schemeClr val="tx2"/>
                </a:solidFill>
              </a:rPr>
              <a:t>Jo Ellen Green Kaiser</a:t>
            </a:r>
            <a:endParaRPr lang="en-US" dirty="0">
              <a:solidFill>
                <a:schemeClr val="tx2"/>
              </a:solidFill>
            </a:endParaRPr>
          </a:p>
        </p:txBody>
      </p:sp>
    </p:spTree>
    <p:extLst>
      <p:ext uri="{BB962C8B-B14F-4D97-AF65-F5344CB8AC3E}">
        <p14:creationId xmlns:p14="http://schemas.microsoft.com/office/powerpoint/2010/main" val="34814049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55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 of member logos 1.20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31868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31 at 3.17.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3888"/>
            <a:ext cx="9144000" cy="6114279"/>
          </a:xfrm>
          <a:prstGeom prst="rect">
            <a:avLst/>
          </a:prstGeom>
        </p:spPr>
      </p:pic>
    </p:spTree>
    <p:extLst>
      <p:ext uri="{BB962C8B-B14F-4D97-AF65-F5344CB8AC3E}">
        <p14:creationId xmlns:p14="http://schemas.microsoft.com/office/powerpoint/2010/main" val="27848764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Map with event inf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444500"/>
            <a:ext cx="7556500" cy="5969000"/>
          </a:xfrm>
          <a:prstGeom prst="rect">
            <a:avLst/>
          </a:prstGeom>
        </p:spPr>
      </p:pic>
    </p:spTree>
    <p:extLst>
      <p:ext uri="{BB962C8B-B14F-4D97-AF65-F5344CB8AC3E}">
        <p14:creationId xmlns:p14="http://schemas.microsoft.com/office/powerpoint/2010/main" val="27723704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map with artic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0"/>
            <a:ext cx="7503330" cy="6858000"/>
          </a:xfrm>
          <a:prstGeom prst="rect">
            <a:avLst/>
          </a:prstGeom>
        </p:spPr>
      </p:pic>
    </p:spTree>
    <p:extLst>
      <p:ext uri="{BB962C8B-B14F-4D97-AF65-F5344CB8AC3E}">
        <p14:creationId xmlns:p14="http://schemas.microsoft.com/office/powerpoint/2010/main" val="9847237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granular arres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83300"/>
          </a:xfrm>
          <a:prstGeom prst="rect">
            <a:avLst/>
          </a:prstGeom>
        </p:spPr>
      </p:pic>
    </p:spTree>
    <p:extLst>
      <p:ext uri="{BB962C8B-B14F-4D97-AF65-F5344CB8AC3E}">
        <p14:creationId xmlns:p14="http://schemas.microsoft.com/office/powerpoint/2010/main" val="30053638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99% new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39503"/>
          </a:xfrm>
          <a:prstGeom prst="rect">
            <a:avLst/>
          </a:prstGeom>
        </p:spPr>
      </p:pic>
    </p:spTree>
    <p:extLst>
      <p:ext uri="{BB962C8B-B14F-4D97-AF65-F5344CB8AC3E}">
        <p14:creationId xmlns:p14="http://schemas.microsoft.com/office/powerpoint/2010/main" val="8281498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7-31 at 3.44.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4860394"/>
          </a:xfrm>
          <a:prstGeom prst="rect">
            <a:avLst/>
          </a:prstGeom>
        </p:spPr>
      </p:pic>
    </p:spTree>
    <p:extLst>
      <p:ext uri="{BB962C8B-B14F-4D97-AF65-F5344CB8AC3E}">
        <p14:creationId xmlns:p14="http://schemas.microsoft.com/office/powerpoint/2010/main" val="38883542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554" y="710102"/>
            <a:ext cx="8772356" cy="9325628"/>
          </a:xfrm>
          <a:prstGeom prst="rect">
            <a:avLst/>
          </a:prstGeom>
          <a:noFill/>
        </p:spPr>
        <p:txBody>
          <a:bodyPr wrap="square" rtlCol="0">
            <a:spAutoFit/>
          </a:bodyPr>
          <a:lstStyle/>
          <a:p>
            <a:r>
              <a:rPr lang="en-US" sz="2400" dirty="0" smtClean="0"/>
              <a:t>Benefits</a:t>
            </a:r>
            <a:r>
              <a:rPr lang="en-US" dirty="0" smtClean="0"/>
              <a:t> </a:t>
            </a:r>
            <a:r>
              <a:rPr lang="en-US" sz="2400" dirty="0" smtClean="0"/>
              <a:t>and costs of collaboration</a:t>
            </a:r>
            <a:r>
              <a:rPr lang="en-US" dirty="0" smtClean="0"/>
              <a:t>?</a:t>
            </a:r>
            <a:endParaRPr lang="en-US" dirty="0" smtClean="0">
              <a:latin typeface="Arial Rounded MT Bold"/>
              <a:cs typeface="Arial Rounded MT Bold"/>
            </a:endParaRPr>
          </a:p>
          <a:p>
            <a:endParaRPr lang="en-US" dirty="0">
              <a:latin typeface="Arial Rounded MT Bold"/>
              <a:cs typeface="Arial Rounded MT Bold"/>
            </a:endParaRPr>
          </a:p>
          <a:p>
            <a:r>
              <a:rPr lang="en-US" dirty="0" smtClean="0">
                <a:latin typeface="Arial Rounded MT Bold"/>
                <a:cs typeface="Arial Rounded MT Bold"/>
              </a:rPr>
              <a:t>-Benefit: Collaboration represents real journalists (classic), real news rather than just citizen journalists</a:t>
            </a:r>
          </a:p>
          <a:p>
            <a:r>
              <a:rPr lang="en-US" smtClean="0">
                <a:latin typeface="Arial Rounded MT Bold"/>
                <a:cs typeface="Arial Rounded MT Bold"/>
              </a:rPr>
              <a:t>Citizen </a:t>
            </a:r>
            <a:r>
              <a:rPr lang="en-US" dirty="0" smtClean="0">
                <a:latin typeface="Arial Rounded MT Bold"/>
                <a:cs typeface="Arial Rounded MT Bold"/>
              </a:rPr>
              <a:t>journalists can learn from them and stories can get amplified</a:t>
            </a:r>
          </a:p>
          <a:p>
            <a:r>
              <a:rPr lang="en-US" dirty="0" smtClean="0">
                <a:latin typeface="Arial Rounded MT Bold"/>
                <a:cs typeface="Arial Rounded MT Bold"/>
              </a:rPr>
              <a:t>-Barriers: Workload, establishing connections, restrictions on equipment</a:t>
            </a:r>
          </a:p>
          <a:p>
            <a:endParaRPr lang="en-US" dirty="0">
              <a:latin typeface="Arial Rounded MT Bold"/>
              <a:cs typeface="Arial Rounded MT Bold"/>
            </a:endParaRPr>
          </a:p>
          <a:p>
            <a:r>
              <a:rPr lang="en-US" dirty="0" smtClean="0">
                <a:latin typeface="Arial Rounded MT Bold"/>
                <a:cs typeface="Arial Rounded MT Bold"/>
              </a:rPr>
              <a:t>-Benefit: Local students get excited about working with larger outlets, sourcing/sharing content, extending concept of cable news model of arrangement with cable companies to this collaboration—create entire new model of funding </a:t>
            </a:r>
          </a:p>
          <a:p>
            <a:endParaRPr lang="en-US" dirty="0">
              <a:latin typeface="Arial Rounded MT Bold"/>
              <a:cs typeface="Arial Rounded MT Bold"/>
            </a:endParaRPr>
          </a:p>
          <a:p>
            <a:r>
              <a:rPr lang="en-US" dirty="0" smtClean="0">
                <a:latin typeface="Arial Rounded MT Bold"/>
                <a:cs typeface="Arial Rounded MT Bold"/>
              </a:rPr>
              <a:t>-Benefit: Collaboration has worked between Uptake and TMC before, Uptake partners with local and regional newspapers to feed content, especially video. Start by giving it away for free and move on to charging</a:t>
            </a:r>
          </a:p>
          <a:p>
            <a:r>
              <a:rPr lang="en-US" dirty="0" smtClean="0">
                <a:latin typeface="Arial Rounded MT Bold"/>
                <a:cs typeface="Arial Rounded MT Bold"/>
              </a:rPr>
              <a:t>-Brooklyn stories do not get covered as much because of level of news stories coming out of 5 boroughs </a:t>
            </a:r>
          </a:p>
          <a:p>
            <a:endParaRPr lang="en-US" dirty="0">
              <a:latin typeface="Arial Rounded MT Bold"/>
              <a:cs typeface="Arial Rounded MT Bold"/>
            </a:endParaRPr>
          </a:p>
          <a:p>
            <a:r>
              <a:rPr lang="en-US" dirty="0" smtClean="0">
                <a:latin typeface="Arial Rounded MT Bold"/>
                <a:cs typeface="Arial Rounded MT Bold"/>
              </a:rPr>
              <a:t>Potential for connecting public television with independent radio like Pacifica, possibility for accelerating   </a:t>
            </a:r>
          </a:p>
          <a:p>
            <a:endParaRPr lang="en-US" dirty="0">
              <a:latin typeface="Arial Rounded MT Bold"/>
              <a:cs typeface="Arial Rounded MT Bold"/>
            </a:endParaRPr>
          </a:p>
          <a:p>
            <a:endParaRPr lang="en-US" dirty="0" smtClean="0">
              <a:latin typeface="Arial Rounded MT Bold"/>
              <a:cs typeface="Arial Rounded MT Bold"/>
            </a:endParaRPr>
          </a:p>
          <a:p>
            <a:endParaRPr lang="en-US" dirty="0">
              <a:latin typeface="Arial Rounded MT Bold"/>
              <a:cs typeface="Arial Rounded MT Bold"/>
            </a:endParaRPr>
          </a:p>
          <a:p>
            <a:endParaRPr lang="en-US" dirty="0" smtClean="0">
              <a:latin typeface="Arial Rounded MT Bold"/>
              <a:cs typeface="Arial Rounded MT Bold"/>
            </a:endParaRPr>
          </a:p>
          <a:p>
            <a:endParaRPr lang="en-US" dirty="0">
              <a:latin typeface="Arial Rounded MT Bold"/>
              <a:cs typeface="Arial Rounded MT Bold"/>
            </a:endParaRPr>
          </a:p>
          <a:p>
            <a:endParaRPr lang="en-US" dirty="0" smtClean="0">
              <a:latin typeface="Arial Rounded MT Bold"/>
              <a:cs typeface="Arial Rounded MT Bold"/>
            </a:endParaRPr>
          </a:p>
          <a:p>
            <a:endParaRPr lang="en-US" dirty="0">
              <a:latin typeface="Arial Rounded MT Bold"/>
              <a:cs typeface="Arial Rounded MT Bold"/>
            </a:endParaRPr>
          </a:p>
          <a:p>
            <a:endParaRPr lang="en-US" dirty="0" smtClean="0">
              <a:latin typeface="Arial Rounded MT Bold"/>
              <a:cs typeface="Arial Rounded MT Bold"/>
            </a:endParaRPr>
          </a:p>
          <a:p>
            <a:endParaRPr lang="en-US" dirty="0">
              <a:latin typeface="Arial Rounded MT Bold"/>
              <a:cs typeface="Arial Rounded MT Bold"/>
            </a:endParaRPr>
          </a:p>
          <a:p>
            <a:endParaRPr lang="en-US" dirty="0" smtClean="0">
              <a:latin typeface="Arial Rounded MT Bold"/>
              <a:cs typeface="Arial Rounded MT Bold"/>
            </a:endParaRPr>
          </a:p>
          <a:p>
            <a:endParaRPr lang="en-US" dirty="0" smtClean="0">
              <a:latin typeface="Arial Rounded MT Bold"/>
              <a:cs typeface="Arial Rounded MT Bold"/>
            </a:endParaRPr>
          </a:p>
          <a:p>
            <a:endParaRPr lang="en-US" dirty="0">
              <a:latin typeface="Arial Rounded MT Bold"/>
              <a:cs typeface="Arial Rounded MT Bold"/>
            </a:endParaRPr>
          </a:p>
          <a:p>
            <a:endParaRPr lang="en-US" dirty="0">
              <a:latin typeface="Arial Rounded MT Bold"/>
              <a:cs typeface="Arial Rounded MT Bold"/>
            </a:endParaRPr>
          </a:p>
        </p:txBody>
      </p:sp>
    </p:spTree>
    <p:extLst>
      <p:ext uri="{BB962C8B-B14F-4D97-AF65-F5344CB8AC3E}">
        <p14:creationId xmlns:p14="http://schemas.microsoft.com/office/powerpoint/2010/main" val="29694298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TotalTime>
  <Words>174</Words>
  <Application>Microsoft Macintosh PowerPoint</Application>
  <PresentationFormat>On-screen Show (4:3)</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Power of the Independent Media 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the Independent Media Sector</dc:title>
  <dc:creator>Jo Ellen Green Kaiser</dc:creator>
  <cp:lastModifiedBy>Jo Ellen Green Kaiser</cp:lastModifiedBy>
  <cp:revision>7</cp:revision>
  <dcterms:created xsi:type="dcterms:W3CDTF">2012-07-31T20:11:55Z</dcterms:created>
  <dcterms:modified xsi:type="dcterms:W3CDTF">2012-08-01T17:33:30Z</dcterms:modified>
</cp:coreProperties>
</file>