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77" r:id="rId2"/>
    <p:sldId id="291" r:id="rId3"/>
    <p:sldId id="292" r:id="rId4"/>
    <p:sldId id="264" r:id="rId5"/>
    <p:sldId id="281" r:id="rId6"/>
    <p:sldId id="267" r:id="rId7"/>
    <p:sldId id="279" r:id="rId8"/>
    <p:sldId id="259" r:id="rId9"/>
    <p:sldId id="282" r:id="rId10"/>
    <p:sldId id="263" r:id="rId11"/>
    <p:sldId id="260" r:id="rId12"/>
    <p:sldId id="284" r:id="rId13"/>
    <p:sldId id="261" r:id="rId14"/>
    <p:sldId id="269" r:id="rId15"/>
    <p:sldId id="285" r:id="rId16"/>
    <p:sldId id="286" r:id="rId17"/>
    <p:sldId id="271" r:id="rId18"/>
    <p:sldId id="273" r:id="rId19"/>
    <p:sldId id="272" r:id="rId20"/>
    <p:sldId id="274" r:id="rId21"/>
    <p:sldId id="287" r:id="rId22"/>
    <p:sldId id="289" r:id="rId23"/>
    <p:sldId id="275" r:id="rId24"/>
    <p:sldId id="276" r:id="rId25"/>
    <p:sldId id="258" r:id="rId26"/>
    <p:sldId id="256" r:id="rId27"/>
    <p:sldId id="257"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6830"/>
    <a:srgbClr val="A6CF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29"/>
    <p:restoredTop sz="82615" autoAdjust="0"/>
  </p:normalViewPr>
  <p:slideViewPr>
    <p:cSldViewPr snapToGrid="0" snapToObjects="1">
      <p:cViewPr>
        <p:scale>
          <a:sx n="106" d="100"/>
          <a:sy n="106" d="100"/>
        </p:scale>
        <p:origin x="204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06098C-3C77-8541-BD89-16B745912BB8}" type="datetimeFigureOut">
              <a:rPr lang="en-US" smtClean="0"/>
              <a:t>5/18/16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B023AB-22B5-D94B-98B0-B9D8A351CB2B}" type="slidenum">
              <a:rPr lang="en-US" smtClean="0"/>
              <a:t>‹#›</a:t>
            </a:fld>
            <a:endParaRPr lang="en-US"/>
          </a:p>
        </p:txBody>
      </p:sp>
    </p:spTree>
    <p:extLst>
      <p:ext uri="{BB962C8B-B14F-4D97-AF65-F5344CB8AC3E}">
        <p14:creationId xmlns:p14="http://schemas.microsoft.com/office/powerpoint/2010/main" val="42220317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name is Jo Ellen Green Kaiser.</a:t>
            </a:r>
            <a:r>
              <a:rPr lang="en-US" baseline="0" dirty="0" smtClean="0"/>
              <a:t> I’m the Executive Director of the Media Consortium. We’re a national network of 80 independent progressive news outlets. Our mission is to support and grow the impact of the independent news sector. </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a:t>
            </a:fld>
            <a:endParaRPr lang="en-US"/>
          </a:p>
        </p:txBody>
      </p:sp>
    </p:spTree>
    <p:extLst>
      <p:ext uri="{BB962C8B-B14F-4D97-AF65-F5344CB8AC3E}">
        <p14:creationId xmlns:p14="http://schemas.microsoft.com/office/powerpoint/2010/main" val="2434603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we went about setting up this project, we worried that the ripples from our outlets would be present, but too small to measure. But, using the theory of collective impact, we theorized that multiple small outlets publishing simultaneously would create an effect greater than the sum of their parts. So we set up our experiment to measure the change in sentiment when multiple small outlets worked collectively to co-publish one or more stories.</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10</a:t>
            </a:fld>
            <a:endParaRPr lang="en-US"/>
          </a:p>
        </p:txBody>
      </p:sp>
    </p:spTree>
    <p:extLst>
      <p:ext uri="{BB962C8B-B14F-4D97-AF65-F5344CB8AC3E}">
        <p14:creationId xmlns:p14="http://schemas.microsoft.com/office/powerpoint/2010/main" val="218579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proud that 36</a:t>
            </a:r>
            <a:r>
              <a:rPr lang="en-US" baseline="0" dirty="0" smtClean="0"/>
              <a:t> of our outlets participated. Kudos are due to our Director of Special Projects </a:t>
            </a:r>
            <a:r>
              <a:rPr lang="en-US" baseline="0" dirty="0" err="1" smtClean="0"/>
              <a:t>Manolia</a:t>
            </a:r>
            <a:r>
              <a:rPr lang="en-US" baseline="0" dirty="0" smtClean="0"/>
              <a:t> </a:t>
            </a:r>
            <a:r>
              <a:rPr lang="en-US" baseline="0" dirty="0" err="1" smtClean="0"/>
              <a:t>Charlotin</a:t>
            </a:r>
            <a:r>
              <a:rPr lang="en-US" baseline="0" dirty="0" smtClean="0"/>
              <a:t> who was able to convince these outlets to work together. So what did we find? </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11</a:t>
            </a:fld>
            <a:endParaRPr lang="en-US"/>
          </a:p>
        </p:txBody>
      </p:sp>
    </p:spTree>
    <p:extLst>
      <p:ext uri="{BB962C8B-B14F-4D97-AF65-F5344CB8AC3E}">
        <p14:creationId xmlns:p14="http://schemas.microsoft.com/office/powerpoint/2010/main" val="3631079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that chart is not easy to translate into real life, so let’s look at an example. A</a:t>
            </a:r>
            <a:r>
              <a:rPr lang="en-US" baseline="0" dirty="0" smtClean="0"/>
              <a:t> few years back</a:t>
            </a:r>
            <a:r>
              <a:rPr lang="en-US" dirty="0" smtClean="0"/>
              <a:t>, the</a:t>
            </a:r>
            <a:r>
              <a:rPr lang="en-US" baseline="0" dirty="0" smtClean="0"/>
              <a:t> Christian right decided to use the Black Lives Matter movement to attack abortion. In The Blaze, Matt Walsh argued that the war against black people is real but is not happening out on the streets, but in abortion clinics. While police killings of black men were justified, he claimed, black folks should look instead at all the potential black lives being aborted. This meme was taken up by sites like </a:t>
            </a:r>
            <a:r>
              <a:rPr lang="en-US" baseline="0" dirty="0" err="1" smtClean="0"/>
              <a:t>blackdignity.com</a:t>
            </a:r>
            <a:r>
              <a:rPr lang="en-US" baseline="0" dirty="0" smtClean="0"/>
              <a:t>, </a:t>
            </a:r>
            <a:r>
              <a:rPr lang="en-US" baseline="0" dirty="0" err="1" smtClean="0"/>
              <a:t>protectingblacklife.org</a:t>
            </a:r>
            <a:r>
              <a:rPr lang="en-US" baseline="0" dirty="0" smtClean="0"/>
              <a:t> etc. </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13</a:t>
            </a:fld>
            <a:endParaRPr lang="en-US"/>
          </a:p>
        </p:txBody>
      </p:sp>
    </p:spTree>
    <p:extLst>
      <p:ext uri="{BB962C8B-B14F-4D97-AF65-F5344CB8AC3E}">
        <p14:creationId xmlns:p14="http://schemas.microsoft.com/office/powerpoint/2010/main" val="2577215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Could two relatively</a:t>
            </a:r>
            <a:r>
              <a:rPr lang="en-US" baseline="0" dirty="0" smtClean="0"/>
              <a:t> small outlets make a difference? Could they change sentiment around abortion especially in the context of black lives? The answer was yes! On April 6, Ms. Magazine published a digital story by Anita Little titled “When Anti-</a:t>
            </a:r>
            <a:r>
              <a:rPr lang="en-US" baseline="0" dirty="0" err="1" smtClean="0"/>
              <a:t>Choicers</a:t>
            </a:r>
            <a:r>
              <a:rPr lang="en-US" baseline="0" dirty="0" smtClean="0"/>
              <a:t> Coopt #Black Lives Matter.” The same day, Making Contact Radio Project’s </a:t>
            </a:r>
            <a:r>
              <a:rPr lang="en-US" baseline="0" dirty="0" err="1" smtClean="0"/>
              <a:t>Jaszmin</a:t>
            </a:r>
            <a:r>
              <a:rPr lang="en-US" baseline="0" dirty="0" smtClean="0"/>
              <a:t> Lopez published a radio story on black singer Nicki </a:t>
            </a:r>
            <a:r>
              <a:rPr lang="en-US" baseline="0" dirty="0" err="1" smtClean="0"/>
              <a:t>Minaj’s</a:t>
            </a:r>
            <a:r>
              <a:rPr lang="en-US" baseline="0" dirty="0" smtClean="0"/>
              <a:t> song “Autobiography"</a:t>
            </a:r>
            <a:endParaRPr lang="en-US" dirty="0" smtClean="0"/>
          </a:p>
          <a:p>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14</a:t>
            </a:fld>
            <a:endParaRPr lang="en-US"/>
          </a:p>
        </p:txBody>
      </p:sp>
    </p:spTree>
    <p:extLst>
      <p:ext uri="{BB962C8B-B14F-4D97-AF65-F5344CB8AC3E}">
        <p14:creationId xmlns:p14="http://schemas.microsoft.com/office/powerpoint/2010/main" val="602251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a:t>
            </a:r>
            <a:r>
              <a:rPr lang="en-US" baseline="0" dirty="0" smtClean="0"/>
              <a:t> some of the tweets researchers found—these reference the Ms. magazine story directly. However the researcher’s system would have </a:t>
            </a:r>
            <a:r>
              <a:rPr lang="en-US" baseline="0" dirty="0" err="1" smtClean="0"/>
              <a:t>piced</a:t>
            </a:r>
            <a:r>
              <a:rPr lang="en-US" baseline="0" dirty="0" smtClean="0"/>
              <a:t> up the “Feminist Lady” tweet even if she hadn’t used the </a:t>
            </a:r>
            <a:r>
              <a:rPr lang="en-US" baseline="0" dirty="0" err="1" smtClean="0"/>
              <a:t>hashtag</a:t>
            </a:r>
            <a:r>
              <a:rPr lang="en-US" baseline="0" dirty="0" smtClean="0"/>
              <a:t> we were pushing or linked to the Ms. story. Juts having “black people” and “abortions” in her tweet would have been enough.</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15</a:t>
            </a:fld>
            <a:endParaRPr lang="en-US"/>
          </a:p>
        </p:txBody>
      </p:sp>
    </p:spTree>
    <p:extLst>
      <p:ext uri="{BB962C8B-B14F-4D97-AF65-F5344CB8AC3E}">
        <p14:creationId xmlns:p14="http://schemas.microsoft.com/office/powerpoint/2010/main" val="1020278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effect</a:t>
            </a:r>
            <a:r>
              <a:rPr lang="en-US" baseline="0" dirty="0" smtClean="0"/>
              <a:t> of these two stories was remarkable. The number of twitter posts that contained positive opinions on abortion almost doubled that week. People were influenced by what they read and heard.</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16</a:t>
            </a:fld>
            <a:endParaRPr lang="en-US"/>
          </a:p>
        </p:txBody>
      </p:sp>
    </p:spTree>
    <p:extLst>
      <p:ext uri="{BB962C8B-B14F-4D97-AF65-F5344CB8AC3E}">
        <p14:creationId xmlns:p14="http://schemas.microsoft.com/office/powerpoint/2010/main" val="3231576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Making</a:t>
            </a:r>
            <a:r>
              <a:rPr lang="en-US" baseline="0" dirty="0" smtClean="0"/>
              <a:t> Contact and Ms. Magazine both do great reporting and have very engaged audiences. By quantitative measures they are not that big. But clearly when they co-published content, these outlets had a measurable influence on conversations.</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17</a:t>
            </a:fld>
            <a:endParaRPr lang="en-US"/>
          </a:p>
        </p:txBody>
      </p:sp>
    </p:spTree>
    <p:extLst>
      <p:ext uri="{BB962C8B-B14F-4D97-AF65-F5344CB8AC3E}">
        <p14:creationId xmlns:p14="http://schemas.microsoft.com/office/powerpoint/2010/main" val="1437336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built the infrastructure to test a whole range of assumptions about how progressive news creates influence. The hard work of setting up the research is behind us. From now on, we can quickly test any number of questions we might have. So let’s do it!</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18</a:t>
            </a:fld>
            <a:endParaRPr lang="en-US"/>
          </a:p>
        </p:txBody>
      </p:sp>
    </p:spTree>
    <p:extLst>
      <p:ext uri="{BB962C8B-B14F-4D97-AF65-F5344CB8AC3E}">
        <p14:creationId xmlns:p14="http://schemas.microsoft.com/office/powerpoint/2010/main" val="746677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20</a:t>
            </a:fld>
            <a:endParaRPr lang="en-US"/>
          </a:p>
        </p:txBody>
      </p:sp>
    </p:spTree>
    <p:extLst>
      <p:ext uri="{BB962C8B-B14F-4D97-AF65-F5344CB8AC3E}">
        <p14:creationId xmlns:p14="http://schemas.microsoft.com/office/powerpoint/2010/main" val="1345785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propose a project on immigrant citizen and voter suppression: how immigrants are prevented from naturalizing, prevented from obtaining citizenship, and then face roadblocks to voting. Our goal is to fight back against the nativism and xenophobia of the current electoral cycle—we want to influence the public conversation about immigration. This project poses a great opportunity for our research:</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21</a:t>
            </a:fld>
            <a:endParaRPr lang="en-US"/>
          </a:p>
        </p:txBody>
      </p:sp>
    </p:spTree>
    <p:extLst>
      <p:ext uri="{BB962C8B-B14F-4D97-AF65-F5344CB8AC3E}">
        <p14:creationId xmlns:p14="http://schemas.microsoft.com/office/powerpoint/2010/main" val="3063446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do we mean by impact? A news story may bore or delight us, confuse, inform, or educate us. In the world of progressive news, we want to do more than inform and delight: we want our stories to make a difference. By educating the public about social injustice and racial inequity, by investigating dark money and government surveillance, by providing solutions to global warming and childhood education, </a:t>
            </a:r>
            <a:r>
              <a:rPr lang="en-US" b="1" baseline="0" dirty="0" smtClean="0"/>
              <a:t>we hope to influence the public conversation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2</a:t>
            </a:fld>
            <a:endParaRPr lang="en-US"/>
          </a:p>
        </p:txBody>
      </p:sp>
    </p:spTree>
    <p:extLst>
      <p:ext uri="{BB962C8B-B14F-4D97-AF65-F5344CB8AC3E}">
        <p14:creationId xmlns:p14="http://schemas.microsoft.com/office/powerpoint/2010/main" val="1968198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23</a:t>
            </a:fld>
            <a:endParaRPr lang="en-US"/>
          </a:p>
        </p:txBody>
      </p:sp>
    </p:spTree>
    <p:extLst>
      <p:ext uri="{BB962C8B-B14F-4D97-AF65-F5344CB8AC3E}">
        <p14:creationId xmlns:p14="http://schemas.microsoft.com/office/powerpoint/2010/main" val="524153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 of presentation.</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24</a:t>
            </a:fld>
            <a:endParaRPr lang="en-US"/>
          </a:p>
        </p:txBody>
      </p:sp>
    </p:spTree>
    <p:extLst>
      <p:ext uri="{BB962C8B-B14F-4D97-AF65-F5344CB8AC3E}">
        <p14:creationId xmlns:p14="http://schemas.microsoft.com/office/powerpoint/2010/main" val="3656838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25</a:t>
            </a:fld>
            <a:endParaRPr lang="en-US"/>
          </a:p>
        </p:txBody>
      </p:sp>
    </p:spTree>
    <p:extLst>
      <p:ext uri="{BB962C8B-B14F-4D97-AF65-F5344CB8AC3E}">
        <p14:creationId xmlns:p14="http://schemas.microsoft.com/office/powerpoint/2010/main" val="1183536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are all familiar with stories that had a large and visible impact.</a:t>
            </a:r>
            <a:r>
              <a:rPr lang="en-US" baseline="0" dirty="0" smtClean="0"/>
              <a:t> Mother Jones toppled the Mitt Romney campaign by publishing his private 47% speech. The Chicago Reporter’s investigations on police violence are changing attitudes and rules about police violence in Chicago.</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Those changes, what Lindsay Green Barber calls ‘Macro” events, can be easily measured. But her rubric includes two other types of stories, those that shift public debate and stories that change an individual’s beliefs? How do we measure how we change minds? </a:t>
            </a:r>
            <a:endParaRPr lang="en-US" sz="1050" dirty="0" smtClean="0"/>
          </a:p>
        </p:txBody>
      </p:sp>
      <p:sp>
        <p:nvSpPr>
          <p:cNvPr id="4" name="Slide Number Placeholder 3"/>
          <p:cNvSpPr>
            <a:spLocks noGrp="1"/>
          </p:cNvSpPr>
          <p:nvPr>
            <p:ph type="sldNum" sz="quarter" idx="10"/>
          </p:nvPr>
        </p:nvSpPr>
        <p:spPr/>
        <p:txBody>
          <a:bodyPr/>
          <a:lstStyle/>
          <a:p>
            <a:fld id="{61B023AB-22B5-D94B-98B0-B9D8A351CB2B}" type="slidenum">
              <a:rPr lang="en-US" smtClean="0"/>
              <a:t>3</a:t>
            </a:fld>
            <a:endParaRPr lang="en-US"/>
          </a:p>
        </p:txBody>
      </p:sp>
    </p:spTree>
    <p:extLst>
      <p:ext uri="{BB962C8B-B14F-4D97-AF65-F5344CB8AC3E}">
        <p14:creationId xmlns:p14="http://schemas.microsoft.com/office/powerpoint/2010/main" val="1442737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entire field—metrics--has sprung up to measure how</a:t>
            </a:r>
            <a:r>
              <a:rPr lang="en-US" baseline="0" dirty="0" smtClean="0"/>
              <a:t> </a:t>
            </a:r>
            <a:r>
              <a:rPr lang="en-US" dirty="0" smtClean="0"/>
              <a:t>news</a:t>
            </a:r>
            <a:r>
              <a:rPr lang="en-US" baseline="0" dirty="0" smtClean="0"/>
              <a:t> media affects audiences. Yet, as you can see from this list, most of these metrics were originally built for advertisers to measure impressions. They provide measures of quantity, but not of quality. Online we can now find out which people are consuming our content, how long they spend with us and how many they are; but these measurements don’t tell us how the content affects the end-user. The only really new approaches to impact seemed to be coming from academia, so we turned that way. </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4</a:t>
            </a:fld>
            <a:endParaRPr lang="en-US"/>
          </a:p>
        </p:txBody>
      </p:sp>
    </p:spTree>
    <p:extLst>
      <p:ext uri="{BB962C8B-B14F-4D97-AF65-F5344CB8AC3E}">
        <p14:creationId xmlns:p14="http://schemas.microsoft.com/office/powerpoint/2010/main" val="4247756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chose</a:t>
            </a:r>
            <a:r>
              <a:rPr lang="en-US" baseline="0" dirty="0" smtClean="0"/>
              <a:t> to run a scientific experiment because we thought it would be more persuasive. </a:t>
            </a:r>
            <a:r>
              <a:rPr lang="en-US" dirty="0" smtClean="0"/>
              <a:t>Almost</a:t>
            </a:r>
            <a:r>
              <a:rPr lang="en-US" baseline="0" dirty="0" smtClean="0"/>
              <a:t> all of our members have a strong point of view which, as you can see from the </a:t>
            </a:r>
            <a:r>
              <a:rPr lang="en-US" baseline="0" dirty="0" err="1" smtClean="0"/>
              <a:t>feministing</a:t>
            </a:r>
            <a:r>
              <a:rPr lang="en-US" baseline="0" dirty="0" smtClean="0"/>
              <a:t> logo, they are not unwilling to express. In the past, we’ve had trouble convincing even our allies that our outlets influence public conversations. To prove these progressive outlets have real impact, we felt it necessary for the proof to come from outside the outlets themselves. That’s why we turned to an academic, Prof. Gary King. </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5</a:t>
            </a:fld>
            <a:endParaRPr lang="en-US"/>
          </a:p>
        </p:txBody>
      </p:sp>
    </p:spTree>
    <p:extLst>
      <p:ext uri="{BB962C8B-B14F-4D97-AF65-F5344CB8AC3E}">
        <p14:creationId xmlns:p14="http://schemas.microsoft.com/office/powerpoint/2010/main" val="2380735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kind of culture shifts happen slowly and almost invisibly. To make change, however, we need to make these little ripples visible. We need to understand the ways that progressives--and progressive media in particular--do influence individuals and cultural thinking in order to increase that influence and bring change faster.</a:t>
            </a:r>
            <a:br>
              <a:rPr lang="en-US" dirty="0" smtClean="0"/>
            </a:br>
            <a:endParaRPr lang="en-US" baseline="0" dirty="0" smtClean="0"/>
          </a:p>
        </p:txBody>
      </p:sp>
      <p:sp>
        <p:nvSpPr>
          <p:cNvPr id="4" name="Slide Number Placeholder 3"/>
          <p:cNvSpPr>
            <a:spLocks noGrp="1"/>
          </p:cNvSpPr>
          <p:nvPr>
            <p:ph type="sldNum" sz="quarter" idx="10"/>
          </p:nvPr>
        </p:nvSpPr>
        <p:spPr/>
        <p:txBody>
          <a:bodyPr/>
          <a:lstStyle/>
          <a:p>
            <a:fld id="{61B023AB-22B5-D94B-98B0-B9D8A351CB2B}" type="slidenum">
              <a:rPr lang="en-US" smtClean="0"/>
              <a:t>6</a:t>
            </a:fld>
            <a:endParaRPr lang="en-US"/>
          </a:p>
        </p:txBody>
      </p:sp>
    </p:spTree>
    <p:extLst>
      <p:ext uri="{BB962C8B-B14F-4D97-AF65-F5344CB8AC3E}">
        <p14:creationId xmlns:p14="http://schemas.microsoft.com/office/powerpoint/2010/main" val="833263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That;s</a:t>
            </a:r>
            <a:r>
              <a:rPr lang="en-US" dirty="0" smtClean="0"/>
              <a:t> what led us to Gary King and his team at Harvard. Gary was sure he could make visible whatever influence our outlets may have on the public, and he is a highly esteemed academic with no reason to kowtow to progressive media.</a:t>
            </a:r>
            <a:br>
              <a:rPr lang="en-US" dirty="0" smtClean="0"/>
            </a:br>
            <a:endParaRPr lang="en-US" dirty="0" smtClean="0"/>
          </a:p>
          <a:p>
            <a:r>
              <a:rPr lang="en-US" dirty="0" smtClean="0"/>
              <a:t>You've heard about his methods before. I can review them in detail if you like--and we also have Gary on skype with us today. But let me bottom line this for you.</a:t>
            </a:r>
            <a:br>
              <a:rPr lang="en-US" dirty="0" smtClean="0"/>
            </a:br>
            <a:endParaRPr lang="en-US" dirty="0" smtClean="0"/>
          </a:p>
          <a:p>
            <a:r>
              <a:rPr lang="en-US" dirty="0" smtClean="0"/>
              <a:t>The project is a success. Gary's method showed that our outlets do have a measurable influence on conversations. </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7</a:t>
            </a:fld>
            <a:endParaRPr lang="en-US"/>
          </a:p>
        </p:txBody>
      </p:sp>
    </p:spTree>
    <p:extLst>
      <p:ext uri="{BB962C8B-B14F-4D97-AF65-F5344CB8AC3E}">
        <p14:creationId xmlns:p14="http://schemas.microsoft.com/office/powerpoint/2010/main" val="3636424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experimental</a:t>
            </a:r>
            <a:r>
              <a:rPr lang="en-US" baseline="0" dirty="0" smtClean="0"/>
              <a:t> areas where chosen largely to reflect what outlets were already doing. The twist was that outlets had to agree to co-publish their content on a date chosen by the research group. That was not an easy ask to make. We actually set up 42 experiments, but in 7 cases the outlets could not keep to the </a:t>
            </a:r>
            <a:r>
              <a:rPr lang="en-US" baseline="0" dirty="0" err="1" smtClean="0"/>
              <a:t>reseearchers</a:t>
            </a:r>
            <a:r>
              <a:rPr lang="en-US" baseline="0" dirty="0" smtClean="0"/>
              <a:t>’ protocol. </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8</a:t>
            </a:fld>
            <a:endParaRPr lang="en-US"/>
          </a:p>
        </p:txBody>
      </p:sp>
    </p:spTree>
    <p:extLst>
      <p:ext uri="{BB962C8B-B14F-4D97-AF65-F5344CB8AC3E}">
        <p14:creationId xmlns:p14="http://schemas.microsoft.com/office/powerpoint/2010/main" val="2634948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For our experiment, Prof. King measured whether sentiment on Twitter about a particular topic changed after a set of stories ran. We used Twitter as our social media base in part in part because Twitter users are fairly similar to consumers of progressive news media, but also because Prof. King had access to the entire Twitter </a:t>
            </a:r>
            <a:r>
              <a:rPr lang="en-US" baseline="0" dirty="0" err="1" smtClean="0"/>
              <a:t>firehose</a:t>
            </a:r>
            <a:r>
              <a:rPr lang="en-US" baseline="0" dirty="0" smtClean="0"/>
              <a:t> of 400 million tweets/day. For each experimental instance, Prof. King would measure sentiment on Twitter about immigrants before we ran a set of stories, published on a random date picked by researchers, and then after we ran a set of stories.  </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9</a:t>
            </a:fld>
            <a:endParaRPr lang="en-US"/>
          </a:p>
        </p:txBody>
      </p:sp>
    </p:spTree>
    <p:extLst>
      <p:ext uri="{BB962C8B-B14F-4D97-AF65-F5344CB8AC3E}">
        <p14:creationId xmlns:p14="http://schemas.microsoft.com/office/powerpoint/2010/main" val="1242525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D54E57-B5D3-CE4D-AEA6-412D4E4E3170}" type="datetimeFigureOut">
              <a:rPr lang="en-US" smtClean="0"/>
              <a:t>5/18/16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1738741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54E57-B5D3-CE4D-AEA6-412D4E4E3170}" type="datetimeFigureOut">
              <a:rPr lang="en-US" smtClean="0"/>
              <a:t>5/18/16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962808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54E57-B5D3-CE4D-AEA6-412D4E4E3170}" type="datetimeFigureOut">
              <a:rPr lang="en-US" smtClean="0"/>
              <a:t>5/18/16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4237995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54E57-B5D3-CE4D-AEA6-412D4E4E3170}" type="datetimeFigureOut">
              <a:rPr lang="en-US" smtClean="0"/>
              <a:t>5/18/16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2876313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D54E57-B5D3-CE4D-AEA6-412D4E4E3170}" type="datetimeFigureOut">
              <a:rPr lang="en-US" smtClean="0"/>
              <a:t>5/18/16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3910120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D54E57-B5D3-CE4D-AEA6-412D4E4E3170}" type="datetimeFigureOut">
              <a:rPr lang="en-US" smtClean="0"/>
              <a:t>5/18/16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1884085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D54E57-B5D3-CE4D-AEA6-412D4E4E3170}" type="datetimeFigureOut">
              <a:rPr lang="en-US" smtClean="0"/>
              <a:t>5/18/16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3260973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D54E57-B5D3-CE4D-AEA6-412D4E4E3170}" type="datetimeFigureOut">
              <a:rPr lang="en-US" smtClean="0"/>
              <a:t>5/18/16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785151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D54E57-B5D3-CE4D-AEA6-412D4E4E3170}" type="datetimeFigureOut">
              <a:rPr lang="en-US" smtClean="0"/>
              <a:t>5/18/16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265580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D54E57-B5D3-CE4D-AEA6-412D4E4E3170}" type="datetimeFigureOut">
              <a:rPr lang="en-US" smtClean="0"/>
              <a:t>5/18/16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2362448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D54E57-B5D3-CE4D-AEA6-412D4E4E3170}" type="datetimeFigureOut">
              <a:rPr lang="en-US" smtClean="0"/>
              <a:t>5/18/16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9275540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54E57-B5D3-CE4D-AEA6-412D4E4E3170}" type="datetimeFigureOut">
              <a:rPr lang="en-US" smtClean="0"/>
              <a:t>5/18/16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1ACB8-FC38-3040-9629-29CF9E1DED97}" type="slidenum">
              <a:rPr lang="en-US" smtClean="0"/>
              <a:t>‹#›</a:t>
            </a:fld>
            <a:endParaRPr lang="en-US"/>
          </a:p>
        </p:txBody>
      </p:sp>
    </p:spTree>
    <p:extLst>
      <p:ext uri="{BB962C8B-B14F-4D97-AF65-F5344CB8AC3E}">
        <p14:creationId xmlns:p14="http://schemas.microsoft.com/office/powerpoint/2010/main" val="3301064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12.gif"/><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emf"/><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2.jp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jp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2.jp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gif"/><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8.jpg"/><Relationship Id="rId7" Type="http://schemas.openxmlformats.org/officeDocument/2006/relationships/image" Target="../media/image2.jpg"/><Relationship Id="rId8" Type="http://schemas.openxmlformats.org/officeDocument/2006/relationships/image" Target="../media/image9.jp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10.gif"/><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2.jp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Media Consortium</a:t>
            </a:r>
            <a:endParaRPr lang="en-US" dirty="0"/>
          </a:p>
        </p:txBody>
      </p:sp>
      <p:pic>
        <p:nvPicPr>
          <p:cNvPr id="3" name="Picture 2" descr="memberweb2016-cynthiahoward.jpg"/>
          <p:cNvPicPr>
            <a:picLocks noChangeAspect="1"/>
          </p:cNvPicPr>
          <p:nvPr/>
        </p:nvPicPr>
        <p:blipFill rotWithShape="1">
          <a:blip r:embed="rId3">
            <a:extLst>
              <a:ext uri="{28A0092B-C50C-407E-A947-70E740481C1C}">
                <a14:useLocalDpi xmlns:a14="http://schemas.microsoft.com/office/drawing/2010/main" val="0"/>
              </a:ext>
            </a:extLst>
          </a:blip>
          <a:srcRect l="14079" t="1646" b="6274"/>
          <a:stretch/>
        </p:blipFill>
        <p:spPr>
          <a:xfrm>
            <a:off x="-1190" y="0"/>
            <a:ext cx="9145190" cy="6858000"/>
          </a:xfrm>
          <a:prstGeom prst="rect">
            <a:avLst/>
          </a:prstGeom>
        </p:spPr>
      </p:pic>
    </p:spTree>
    <p:extLst>
      <p:ext uri="{BB962C8B-B14F-4D97-AF65-F5344CB8AC3E}">
        <p14:creationId xmlns:p14="http://schemas.microsoft.com/office/powerpoint/2010/main" val="831766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6" name="Straight Connector 5"/>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789" y="1319463"/>
            <a:ext cx="8590525" cy="3445043"/>
          </a:xfrm>
          <a:prstGeom prst="rect">
            <a:avLst/>
          </a:prstGeom>
        </p:spPr>
      </p:pic>
    </p:spTree>
    <p:extLst>
      <p:ext uri="{BB962C8B-B14F-4D97-AF65-F5344CB8AC3E}">
        <p14:creationId xmlns:p14="http://schemas.microsoft.com/office/powerpoint/2010/main" val="3485514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75"/>
            <a:ext cx="8229600" cy="1143000"/>
          </a:xfrm>
        </p:spPr>
        <p:txBody>
          <a:bodyPr/>
          <a:lstStyle/>
          <a:p>
            <a:r>
              <a:rPr lang="en-US" dirty="0" smtClean="0">
                <a:solidFill>
                  <a:srgbClr val="F06830"/>
                </a:solidFill>
              </a:rPr>
              <a:t>3</a:t>
            </a:r>
            <a:r>
              <a:rPr lang="en-US" dirty="0" smtClean="0"/>
              <a:t>6 Outlets Involved</a:t>
            </a:r>
            <a:endParaRPr lang="en-US" dirty="0"/>
          </a:p>
        </p:txBody>
      </p:sp>
      <p:sp>
        <p:nvSpPr>
          <p:cNvPr id="3" name="Content Placeholder 2"/>
          <p:cNvSpPr>
            <a:spLocks noGrp="1"/>
          </p:cNvSpPr>
          <p:nvPr>
            <p:ph idx="1"/>
          </p:nvPr>
        </p:nvSpPr>
        <p:spPr>
          <a:xfrm>
            <a:off x="1299411" y="1657929"/>
            <a:ext cx="6749716" cy="3996913"/>
          </a:xfrm>
        </p:spPr>
        <p:txBody>
          <a:bodyPr>
            <a:normAutofit fontScale="77500" lnSpcReduction="20000"/>
          </a:bodyPr>
          <a:lstStyle/>
          <a:p>
            <a:pPr marL="0" indent="0">
              <a:buNone/>
            </a:pPr>
            <a:r>
              <a:rPr lang="en-US" dirty="0" err="1" smtClean="0"/>
              <a:t>Alternet</a:t>
            </a:r>
            <a:r>
              <a:rPr lang="en-US" dirty="0" smtClean="0"/>
              <a:t>, American Prospect, </a:t>
            </a:r>
            <a:r>
              <a:rPr lang="en-US" dirty="0" err="1" smtClean="0"/>
              <a:t>Berrett</a:t>
            </a:r>
            <a:r>
              <a:rPr lang="en-US" dirty="0" smtClean="0"/>
              <a:t>-Koehler, Bitch, Cascadia Times, Care2, Chicago Reporter, City Limits, Colorado Independent, </a:t>
            </a:r>
            <a:r>
              <a:rPr lang="en-US" dirty="0" err="1" smtClean="0"/>
              <a:t>Colorlines</a:t>
            </a:r>
            <a:r>
              <a:rPr lang="en-US" dirty="0" smtClean="0"/>
              <a:t>, Defending Dissent, Dissent, Earth Island Journal, </a:t>
            </a:r>
            <a:r>
              <a:rPr lang="en-US" dirty="0" err="1" smtClean="0"/>
              <a:t>feministing</a:t>
            </a:r>
            <a:r>
              <a:rPr lang="en-US" dirty="0" smtClean="0"/>
              <a:t>, Feetin2worlds, FSRN, Generation Progress, Grist, High Country News, In These Times, LA Progressive, Making Contact, Ms. Magazine, The Nation, National Catholic Reporter, New America Media, </a:t>
            </a:r>
            <a:r>
              <a:rPr lang="en-US" dirty="0" err="1" smtClean="0"/>
              <a:t>PeoplePowerMedia</a:t>
            </a:r>
            <a:r>
              <a:rPr lang="en-US" dirty="0" smtClean="0"/>
              <a:t>, The Progressive, PR Watch, Public News Service, Reimagine, Rethinking Schools, Rewire, </a:t>
            </a:r>
            <a:r>
              <a:rPr lang="en-US" dirty="0" err="1" smtClean="0"/>
              <a:t>Tikkun</a:t>
            </a:r>
            <a:r>
              <a:rPr lang="en-US" dirty="0" smtClean="0"/>
              <a:t>, </a:t>
            </a:r>
            <a:r>
              <a:rPr lang="en-US" dirty="0" err="1" smtClean="0"/>
              <a:t>Truthout</a:t>
            </a:r>
            <a:r>
              <a:rPr lang="en-US" dirty="0" smtClean="0"/>
              <a:t>, Yes! magazine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7" name="Straight Connector 6"/>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0739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uzz_overall_effect.pdf"/>
          <p:cNvPicPr>
            <a:picLocks noChangeAspect="1"/>
          </p:cNvPicPr>
          <p:nvPr/>
        </p:nvPicPr>
        <p:blipFill rotWithShape="1">
          <a:blip r:embed="rId2">
            <a:extLst>
              <a:ext uri="{28A0092B-C50C-407E-A947-70E740481C1C}">
                <a14:useLocalDpi xmlns:a14="http://schemas.microsoft.com/office/drawing/2010/main" val="0"/>
              </a:ext>
            </a:extLst>
          </a:blip>
          <a:srcRect b="11031"/>
          <a:stretch/>
        </p:blipFill>
        <p:spPr>
          <a:xfrm>
            <a:off x="1479883" y="180474"/>
            <a:ext cx="6211183" cy="552602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6" name="Straight Connector 5"/>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7659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23684"/>
          <a:stretch/>
        </p:blipFill>
        <p:spPr>
          <a:xfrm>
            <a:off x="180474" y="0"/>
            <a:ext cx="8986344" cy="6858000"/>
          </a:xfrm>
          <a:prstGeom prst="rect">
            <a:avLst/>
          </a:prstGeom>
        </p:spPr>
      </p:pic>
    </p:spTree>
    <p:extLst>
      <p:ext uri="{BB962C8B-B14F-4D97-AF65-F5344CB8AC3E}">
        <p14:creationId xmlns:p14="http://schemas.microsoft.com/office/powerpoint/2010/main" val="2030589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985"/>
            <a:ext cx="8229600" cy="1143000"/>
          </a:xfrm>
        </p:spPr>
        <p:txBody>
          <a:bodyPr/>
          <a:lstStyle/>
          <a:p>
            <a:r>
              <a:rPr lang="en-US" dirty="0" smtClean="0">
                <a:solidFill>
                  <a:srgbClr val="F06830"/>
                </a:solidFill>
              </a:rPr>
              <a:t>T</a:t>
            </a:r>
            <a:r>
              <a:rPr lang="en-US" dirty="0" smtClean="0"/>
              <a:t>wo </a:t>
            </a:r>
            <a:r>
              <a:rPr lang="en-US" dirty="0" err="1" smtClean="0"/>
              <a:t>Davids</a:t>
            </a:r>
            <a:r>
              <a:rPr lang="en-US" dirty="0" smtClean="0"/>
              <a:t> vs. a Goliath</a:t>
            </a:r>
            <a:endParaRPr lang="en-US" dirty="0"/>
          </a:p>
        </p:txBody>
      </p:sp>
      <p:pic>
        <p:nvPicPr>
          <p:cNvPr id="4" name="Content Placeholder 3" descr="Screen Shot 2016-05-15 at 8.45.11 PM.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58" r="1"/>
          <a:stretch/>
        </p:blipFill>
        <p:spPr>
          <a:xfrm>
            <a:off x="5020056" y="1961147"/>
            <a:ext cx="3817107" cy="3641446"/>
          </a:xfrm>
        </p:spPr>
      </p:pic>
      <p:pic>
        <p:nvPicPr>
          <p:cNvPr id="8" name="Content Placeholder 7" descr="Screen Shot 2016-05-15 at 8.49.05 PM.png"/>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l="2345" r="-64"/>
          <a:stretch/>
        </p:blipFill>
        <p:spPr>
          <a:xfrm>
            <a:off x="317715" y="1521429"/>
            <a:ext cx="4453190" cy="3475462"/>
          </a:xfr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9" name="Straight Connector 8"/>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903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stwee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689" y="514460"/>
            <a:ext cx="8495146" cy="448243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6" name="Straight Connector 5"/>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9219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pril6_effec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6714" y="362284"/>
            <a:ext cx="5698959" cy="531812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6" name="Straight Connector 5"/>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3658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172027"/>
          </a:xfrm>
        </p:spPr>
        <p:txBody>
          <a:bodyPr>
            <a:normAutofit/>
          </a:bodyPr>
          <a:lstStyle/>
          <a:p>
            <a:r>
              <a:rPr lang="en-US" dirty="0" smtClean="0">
                <a:solidFill>
                  <a:srgbClr val="F06830"/>
                </a:solidFill>
              </a:rPr>
              <a:t>O</a:t>
            </a:r>
            <a:r>
              <a:rPr lang="en-US" dirty="0" smtClean="0"/>
              <a:t>ur Experiment</a:t>
            </a:r>
            <a:br>
              <a:rPr lang="en-US" dirty="0" smtClean="0"/>
            </a:br>
            <a:r>
              <a:rPr lang="en-US" dirty="0" smtClean="0"/>
              <a:t> =&gt;</a:t>
            </a:r>
            <a:br>
              <a:rPr lang="en-US" dirty="0" smtClean="0"/>
            </a:br>
            <a:r>
              <a:rPr lang="en-US" dirty="0" smtClean="0"/>
              <a:t>Proves that </a:t>
            </a:r>
            <a:r>
              <a:rPr lang="en-US" dirty="0" smtClean="0">
                <a:solidFill>
                  <a:srgbClr val="A6CF55"/>
                </a:solidFill>
              </a:rPr>
              <a:t>small outlets have a measurable influence </a:t>
            </a:r>
            <a:r>
              <a:rPr lang="en-US" dirty="0" smtClean="0"/>
              <a:t>on conversations </a:t>
            </a:r>
            <a:br>
              <a:rPr lang="en-US" dirty="0" smtClean="0"/>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6" name="Straight Connector 5"/>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2595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8166"/>
            <a:ext cx="8229600" cy="1143000"/>
          </a:xfrm>
        </p:spPr>
        <p:txBody>
          <a:bodyPr/>
          <a:lstStyle/>
          <a:p>
            <a:r>
              <a:rPr lang="en-US" dirty="0" smtClean="0">
                <a:solidFill>
                  <a:srgbClr val="F06830"/>
                </a:solidFill>
              </a:rPr>
              <a:t>N</a:t>
            </a:r>
            <a:r>
              <a:rPr lang="en-US" dirty="0" smtClean="0"/>
              <a:t>ow What? Let’s Keep Going!</a:t>
            </a:r>
            <a:endParaRPr lang="en-US" dirty="0"/>
          </a:p>
        </p:txBody>
      </p:sp>
      <p:sp>
        <p:nvSpPr>
          <p:cNvPr id="3" name="Content Placeholder 2"/>
          <p:cNvSpPr>
            <a:spLocks noGrp="1"/>
          </p:cNvSpPr>
          <p:nvPr>
            <p:ph idx="1"/>
          </p:nvPr>
        </p:nvSpPr>
        <p:spPr>
          <a:xfrm>
            <a:off x="1112680" y="1687812"/>
            <a:ext cx="6942220" cy="3707816"/>
          </a:xfrm>
        </p:spPr>
        <p:txBody>
          <a:bodyPr>
            <a:normAutofit fontScale="85000" lnSpcReduction="10000"/>
          </a:bodyPr>
          <a:lstStyle/>
          <a:p>
            <a:r>
              <a:rPr lang="en-US" dirty="0" smtClean="0"/>
              <a:t>Scientifically-validated research method with baseline results</a:t>
            </a:r>
          </a:p>
          <a:p>
            <a:r>
              <a:rPr lang="en-US" dirty="0" smtClean="0"/>
              <a:t>Research team able and willing to continue project</a:t>
            </a:r>
          </a:p>
          <a:p>
            <a:r>
              <a:rPr lang="en-US" dirty="0" smtClean="0"/>
              <a:t>36 outlets trained to use the experimental protocol (plus more interested in it)</a:t>
            </a:r>
          </a:p>
          <a:p>
            <a:r>
              <a:rPr lang="en-US" dirty="0" smtClean="0"/>
              <a:t>TMC Staffer </a:t>
            </a:r>
            <a:r>
              <a:rPr lang="en-US" dirty="0" err="1" smtClean="0"/>
              <a:t>Manolia</a:t>
            </a:r>
            <a:r>
              <a:rPr lang="en-US" dirty="0" smtClean="0"/>
              <a:t> </a:t>
            </a:r>
            <a:r>
              <a:rPr lang="en-US" dirty="0" err="1" smtClean="0"/>
              <a:t>Charlotin</a:t>
            </a:r>
            <a:r>
              <a:rPr lang="en-US" dirty="0" smtClean="0"/>
              <a:t> experienced in bringing fractious outlets to the experiment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7" name="Straight Connector 6"/>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3632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619"/>
            <a:ext cx="8229600" cy="1143000"/>
          </a:xfrm>
        </p:spPr>
        <p:txBody>
          <a:bodyPr/>
          <a:lstStyle/>
          <a:p>
            <a:r>
              <a:rPr lang="en-US" dirty="0" smtClean="0">
                <a:solidFill>
                  <a:srgbClr val="F06830"/>
                </a:solidFill>
              </a:rPr>
              <a:t>Q</a:t>
            </a:r>
            <a:r>
              <a:rPr lang="en-US" dirty="0" smtClean="0"/>
              <a:t>uestions we’d like to test:</a:t>
            </a:r>
            <a:endParaRPr lang="en-US" dirty="0"/>
          </a:p>
        </p:txBody>
      </p:sp>
      <p:sp>
        <p:nvSpPr>
          <p:cNvPr id="3" name="Content Placeholder 2"/>
          <p:cNvSpPr>
            <a:spLocks noGrp="1"/>
          </p:cNvSpPr>
          <p:nvPr>
            <p:ph idx="1"/>
          </p:nvPr>
        </p:nvSpPr>
        <p:spPr>
          <a:xfrm>
            <a:off x="709863" y="1624265"/>
            <a:ext cx="7844589" cy="3561346"/>
          </a:xfrm>
        </p:spPr>
        <p:txBody>
          <a:bodyPr>
            <a:normAutofit fontScale="77500" lnSpcReduction="20000"/>
          </a:bodyPr>
          <a:lstStyle/>
          <a:p>
            <a:pPr marL="0" indent="0">
              <a:buNone/>
            </a:pPr>
            <a:r>
              <a:rPr lang="en-US" dirty="0"/>
              <a:t>O</a:t>
            </a:r>
            <a:r>
              <a:rPr lang="en-US" dirty="0" smtClean="0"/>
              <a:t>ur theory of collective impact.</a:t>
            </a:r>
          </a:p>
          <a:p>
            <a:pPr marL="0" indent="0">
              <a:buNone/>
            </a:pPr>
            <a:endParaRPr lang="en-US" dirty="0" smtClean="0"/>
          </a:p>
          <a:p>
            <a:r>
              <a:rPr lang="en-US" dirty="0" smtClean="0"/>
              <a:t>What is the relationship between influence and conventional metrics like audience size? </a:t>
            </a:r>
          </a:p>
          <a:p>
            <a:r>
              <a:rPr lang="en-US" dirty="0" smtClean="0"/>
              <a:t>Do smaller outlets working together have as much influence as one bigger outlet? </a:t>
            </a:r>
          </a:p>
          <a:p>
            <a:r>
              <a:rPr lang="en-US" dirty="0" smtClean="0"/>
              <a:t>Which is more effective: collaborative </a:t>
            </a:r>
            <a:r>
              <a:rPr lang="en-US" dirty="0"/>
              <a:t>storytelling (journalists working together) or collective storytelling (journalists working apart but publishing together</a:t>
            </a:r>
            <a:r>
              <a:rPr lang="en-US" dirty="0" smtClean="0"/>
              <a: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7" name="Straight Connector 6"/>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6259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04456"/>
          </a:xfrm>
        </p:spPr>
        <p:txBody>
          <a:bodyPr>
            <a:normAutofit/>
          </a:bodyPr>
          <a:lstStyle/>
          <a:p>
            <a:r>
              <a:rPr lang="en-US" dirty="0" smtClean="0">
                <a:solidFill>
                  <a:srgbClr val="F06830"/>
                </a:solidFill>
              </a:rPr>
              <a:t>E</a:t>
            </a:r>
            <a:r>
              <a:rPr lang="en-US" dirty="0" smtClean="0"/>
              <a:t>very story produces an </a:t>
            </a:r>
            <a:r>
              <a:rPr lang="en-US" dirty="0" smtClean="0">
                <a:solidFill>
                  <a:srgbClr val="A6CF55"/>
                </a:solidFill>
              </a:rPr>
              <a:t>effect</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5063" y="5815037"/>
            <a:ext cx="818147" cy="81814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848" y="1270000"/>
            <a:ext cx="6850215" cy="3881789"/>
          </a:xfrm>
          <a:prstGeom prst="rect">
            <a:avLst/>
          </a:prstGeom>
        </p:spPr>
      </p:pic>
      <p:cxnSp>
        <p:nvCxnSpPr>
          <p:cNvPr id="12" name="Straight Connector 11"/>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19064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06830"/>
                </a:solidFill>
              </a:rPr>
              <a:t>Q</a:t>
            </a:r>
            <a:r>
              <a:rPr lang="en-US" dirty="0" smtClean="0"/>
              <a:t>uestions we’d like to ask:</a:t>
            </a:r>
            <a:endParaRPr lang="en-US" dirty="0"/>
          </a:p>
        </p:txBody>
      </p:sp>
      <p:sp>
        <p:nvSpPr>
          <p:cNvPr id="3" name="Content Placeholder 2"/>
          <p:cNvSpPr>
            <a:spLocks noGrp="1"/>
          </p:cNvSpPr>
          <p:nvPr>
            <p:ph idx="1"/>
          </p:nvPr>
        </p:nvSpPr>
        <p:spPr>
          <a:xfrm>
            <a:off x="709863" y="1760397"/>
            <a:ext cx="7832558" cy="3236494"/>
          </a:xfrm>
        </p:spPr>
        <p:txBody>
          <a:bodyPr>
            <a:normAutofit fontScale="92500" lnSpcReduction="10000"/>
          </a:bodyPr>
          <a:lstStyle/>
          <a:p>
            <a:pPr marL="0" indent="0">
              <a:buNone/>
            </a:pPr>
            <a:r>
              <a:rPr lang="en-US" dirty="0" smtClean="0"/>
              <a:t>Can we expand the influence we have by changing how we distribute stories? </a:t>
            </a:r>
          </a:p>
          <a:p>
            <a:r>
              <a:rPr lang="en-US" dirty="0" smtClean="0"/>
              <a:t>Video, radio, digital, mobile—does the platform make a difference?</a:t>
            </a:r>
          </a:p>
          <a:p>
            <a:r>
              <a:rPr lang="en-US" dirty="0" smtClean="0"/>
              <a:t>Can we better increase influence if we publish many stories over a long period of time or a burst of stories in a short period of time?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7" name="Straight Connector 6"/>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6880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537"/>
            <a:ext cx="8229600" cy="939231"/>
          </a:xfrm>
        </p:spPr>
        <p:txBody>
          <a:bodyPr anchor="ctr"/>
          <a:lstStyle/>
          <a:p>
            <a:r>
              <a:rPr lang="en-US" dirty="0" smtClean="0">
                <a:solidFill>
                  <a:srgbClr val="F06830"/>
                </a:solidFill>
              </a:rPr>
              <a:t>A</a:t>
            </a:r>
            <a:r>
              <a:rPr lang="en-US" dirty="0" smtClean="0"/>
              <a:t>n opportunity</a:t>
            </a:r>
            <a:endParaRPr lang="en-US" dirty="0"/>
          </a:p>
        </p:txBody>
      </p:sp>
      <p:pic>
        <p:nvPicPr>
          <p:cNvPr id="3" name="Picture 2" descr="dream-act.jpg"/>
          <p:cNvPicPr>
            <a:picLocks noChangeAspect="1"/>
          </p:cNvPicPr>
          <p:nvPr/>
        </p:nvPicPr>
        <p:blipFill rotWithShape="1">
          <a:blip r:embed="rId3">
            <a:extLst>
              <a:ext uri="{28A0092B-C50C-407E-A947-70E740481C1C}">
                <a14:useLocalDpi xmlns:a14="http://schemas.microsoft.com/office/drawing/2010/main" val="0"/>
              </a:ext>
            </a:extLst>
          </a:blip>
          <a:srcRect l="4613" r="1909"/>
          <a:stretch/>
        </p:blipFill>
        <p:spPr>
          <a:xfrm>
            <a:off x="1" y="1311442"/>
            <a:ext cx="9144000" cy="5546558"/>
          </a:xfrm>
          <a:prstGeom prst="rect">
            <a:avLst/>
          </a:prstGeom>
        </p:spPr>
      </p:pic>
    </p:spTree>
    <p:extLst>
      <p:ext uri="{BB962C8B-B14F-4D97-AF65-F5344CB8AC3E}">
        <p14:creationId xmlns:p14="http://schemas.microsoft.com/office/powerpoint/2010/main" val="40639842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98622" y="1466472"/>
            <a:ext cx="7315201" cy="4176339"/>
          </a:xfrm>
        </p:spPr>
        <p:txBody>
          <a:bodyPr>
            <a:normAutofit fontScale="77500" lnSpcReduction="20000"/>
          </a:bodyPr>
          <a:lstStyle/>
          <a:p>
            <a:r>
              <a:rPr lang="en-US" dirty="0" smtClean="0"/>
              <a:t>Researchers have already done baseline research on immigration as a topic</a:t>
            </a:r>
          </a:p>
          <a:p>
            <a:r>
              <a:rPr lang="en-US" dirty="0" smtClean="0"/>
              <a:t>TMC  has already developed a core of outlets that have worked together on immigration stories and can follow the research protocol</a:t>
            </a:r>
          </a:p>
          <a:p>
            <a:r>
              <a:rPr lang="en-US" dirty="0" smtClean="0"/>
              <a:t>TMC outlets asked TMC staff to put together a project on immigration—we already have buy-in from member outlets so it will be easy to bring more outlets into our program</a:t>
            </a:r>
          </a:p>
          <a:p>
            <a:r>
              <a:rPr lang="en-US" dirty="0" smtClean="0"/>
              <a:t>Several foundations have expressed interest in supporting this project if we can find them a funding partner.</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7" name="Straight Connector 6"/>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457200" y="204537"/>
            <a:ext cx="8229600" cy="114300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06830"/>
                </a:solidFill>
              </a:rPr>
              <a:t>G</a:t>
            </a:r>
            <a:r>
              <a:rPr lang="en-US" dirty="0" smtClean="0"/>
              <a:t>roundwork</a:t>
            </a:r>
            <a:endParaRPr lang="en-US" dirty="0"/>
          </a:p>
        </p:txBody>
      </p:sp>
    </p:spTree>
    <p:extLst>
      <p:ext uri="{BB962C8B-B14F-4D97-AF65-F5344CB8AC3E}">
        <p14:creationId xmlns:p14="http://schemas.microsoft.com/office/powerpoint/2010/main" val="28865776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06830"/>
                </a:solidFill>
              </a:rPr>
              <a:t>T</a:t>
            </a:r>
            <a:r>
              <a:rPr lang="en-US" dirty="0" smtClean="0"/>
              <a:t>hank you</a:t>
            </a:r>
            <a:endParaRPr lang="en-US" dirty="0"/>
          </a:p>
        </p:txBody>
      </p:sp>
      <p:pic>
        <p:nvPicPr>
          <p:cNvPr id="8" name="Content Placeholder 7"/>
          <p:cNvPicPr>
            <a:picLocks noGrp="1" noChangeAspect="1"/>
          </p:cNvPicPr>
          <p:nvPr>
            <p:ph idx="1"/>
          </p:nvPr>
        </p:nvPicPr>
        <p:blipFill rotWithShape="1">
          <a:blip r:embed="rId3">
            <a:extLst>
              <a:ext uri="{28A0092B-C50C-407E-A947-70E740481C1C}">
                <a14:useLocalDpi xmlns:a14="http://schemas.microsoft.com/office/drawing/2010/main" val="0"/>
              </a:ext>
            </a:extLst>
          </a:blip>
          <a:srcRect t="2788" b="11084"/>
          <a:stretch/>
        </p:blipFill>
        <p:spPr>
          <a:xfrm>
            <a:off x="0" y="1588168"/>
            <a:ext cx="9144000" cy="5269832"/>
          </a:xfrm>
        </p:spPr>
      </p:pic>
    </p:spTree>
    <p:extLst>
      <p:ext uri="{BB962C8B-B14F-4D97-AF65-F5344CB8AC3E}">
        <p14:creationId xmlns:p14="http://schemas.microsoft.com/office/powerpoint/2010/main" val="26919229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6" name="Straight Connector 5"/>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3686592" y="2454442"/>
            <a:ext cx="1838965" cy="923330"/>
          </a:xfrm>
          <a:prstGeom prst="rect">
            <a:avLst/>
          </a:prstGeom>
        </p:spPr>
        <p:txBody>
          <a:bodyPr wrap="none">
            <a:spAutoFit/>
          </a:bodyPr>
          <a:lstStyle/>
          <a:p>
            <a:r>
              <a:rPr lang="en-US" sz="5400" dirty="0">
                <a:solidFill>
                  <a:srgbClr val="F06830"/>
                </a:solidFill>
              </a:rPr>
              <a:t>Q</a:t>
            </a:r>
            <a:r>
              <a:rPr lang="en-US" sz="5400" dirty="0"/>
              <a:t> &amp; A</a:t>
            </a:r>
          </a:p>
        </p:txBody>
      </p:sp>
    </p:spTree>
    <p:extLst>
      <p:ext uri="{BB962C8B-B14F-4D97-AF65-F5344CB8AC3E}">
        <p14:creationId xmlns:p14="http://schemas.microsoft.com/office/powerpoint/2010/main" val="19887752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06830"/>
                </a:solidFill>
              </a:rPr>
              <a:t>Q</a:t>
            </a:r>
            <a:r>
              <a:rPr lang="en-US" dirty="0" smtClean="0"/>
              <a:t> &amp; A: Timeline</a:t>
            </a:r>
            <a:endParaRPr lang="en-US" dirty="0"/>
          </a:p>
        </p:txBody>
      </p:sp>
      <p:sp>
        <p:nvSpPr>
          <p:cNvPr id="3" name="Content Placeholder 2"/>
          <p:cNvSpPr>
            <a:spLocks noGrp="1"/>
          </p:cNvSpPr>
          <p:nvPr>
            <p:ph idx="1"/>
          </p:nvPr>
        </p:nvSpPr>
        <p:spPr>
          <a:xfrm>
            <a:off x="709863" y="1612231"/>
            <a:ext cx="7784431" cy="3801979"/>
          </a:xfrm>
        </p:spPr>
        <p:txBody>
          <a:bodyPr>
            <a:normAutofit fontScale="92500" lnSpcReduction="20000"/>
          </a:bodyPr>
          <a:lstStyle/>
          <a:p>
            <a:pPr marL="914400" lvl="1" indent="-514350">
              <a:buFont typeface="Wingdings" charset="2"/>
              <a:buAutoNum type="arabicPlain" startAt="2012"/>
            </a:pPr>
            <a:r>
              <a:rPr lang="en-US" dirty="0"/>
              <a:t> </a:t>
            </a:r>
            <a:r>
              <a:rPr lang="en-US" dirty="0" smtClean="0"/>
              <a:t> Development of project; funding; recruitment of researchers and experimental subjects  </a:t>
            </a:r>
          </a:p>
          <a:p>
            <a:pPr marL="914400" lvl="1" indent="-514350">
              <a:buFont typeface="Wingdings" charset="2"/>
              <a:buAutoNum type="arabicPlain" startAt="2012"/>
            </a:pPr>
            <a:r>
              <a:rPr lang="en-US" dirty="0"/>
              <a:t> </a:t>
            </a:r>
            <a:r>
              <a:rPr lang="en-US" dirty="0" smtClean="0"/>
              <a:t> Development of project: planning the experiment; communicating w/ test subjects</a:t>
            </a:r>
          </a:p>
          <a:p>
            <a:pPr marL="914400" lvl="1" indent="-514350">
              <a:buFont typeface="Wingdings" charset="2"/>
              <a:buAutoNum type="arabicPlain" startAt="2012"/>
            </a:pPr>
            <a:r>
              <a:rPr lang="en-US" dirty="0"/>
              <a:t> </a:t>
            </a:r>
            <a:r>
              <a:rPr lang="en-US" dirty="0" smtClean="0"/>
              <a:t> Testing the experimental protocols;  communicating with test subjects</a:t>
            </a:r>
          </a:p>
          <a:p>
            <a:pPr marL="914400" lvl="1" indent="-514350">
              <a:buFont typeface="Wingdings" charset="2"/>
              <a:buAutoNum type="arabicPlain" startAt="2012"/>
            </a:pPr>
            <a:r>
              <a:rPr lang="en-US" dirty="0"/>
              <a:t> </a:t>
            </a:r>
            <a:r>
              <a:rPr lang="en-US" dirty="0" smtClean="0"/>
              <a:t> Running the experiment (April 1, 2015 – April 1, 2016)</a:t>
            </a:r>
          </a:p>
          <a:p>
            <a:pPr marL="914400" lvl="1" indent="-514350">
              <a:buAutoNum type="arabicPlain" startAt="2016"/>
            </a:pPr>
            <a:r>
              <a:rPr lang="en-US" dirty="0" smtClean="0"/>
              <a:t>  Communicating about experiment; starting next phase of project.</a:t>
            </a:r>
          </a:p>
          <a:p>
            <a:pPr marL="914400" lvl="1" indent="-514350">
              <a:buAutoNum type="arabicPlain" startAt="2016"/>
            </a:pPr>
            <a:endParaRPr lang="en-US" dirty="0" smtClean="0"/>
          </a:p>
          <a:p>
            <a:pPr marL="400050" lvl="1" indent="0">
              <a:buNone/>
            </a:pPr>
            <a:endParaRPr lang="en-US" dirty="0"/>
          </a:p>
          <a:p>
            <a:pPr marL="914400" lvl="1" indent="-514350">
              <a:buFont typeface="Wingdings" charset="2"/>
              <a:buAutoNum type="arabicPlain" startAt="2012"/>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5" name="Straight Connector 4"/>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19228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899232"/>
          </a:xfrm>
        </p:spPr>
        <p:txBody>
          <a:bodyPr>
            <a:normAutofit/>
          </a:bodyPr>
          <a:lstStyle/>
          <a:p>
            <a:r>
              <a:rPr lang="en-US" dirty="0" smtClean="0">
                <a:solidFill>
                  <a:srgbClr val="F06830"/>
                </a:solidFill>
              </a:rPr>
              <a:t>Q</a:t>
            </a:r>
            <a:r>
              <a:rPr lang="en-US" dirty="0" smtClean="0"/>
              <a:t> &amp; A: Similar Projects</a:t>
            </a:r>
            <a:endParaRPr lang="en-US" dirty="0"/>
          </a:p>
        </p:txBody>
      </p:sp>
      <p:sp>
        <p:nvSpPr>
          <p:cNvPr id="8" name="Content Placeholder 7"/>
          <p:cNvSpPr>
            <a:spLocks noGrp="1"/>
          </p:cNvSpPr>
          <p:nvPr>
            <p:ph idx="1"/>
          </p:nvPr>
        </p:nvSpPr>
        <p:spPr>
          <a:xfrm>
            <a:off x="890337" y="1435232"/>
            <a:ext cx="7796463" cy="4083930"/>
          </a:xfrm>
        </p:spPr>
        <p:txBody>
          <a:bodyPr>
            <a:normAutofit fontScale="92500" lnSpcReduction="20000"/>
          </a:bodyPr>
          <a:lstStyle/>
          <a:p>
            <a:r>
              <a:rPr lang="en-US" sz="2000" b="1" dirty="0" smtClean="0"/>
              <a:t>Harmony Institute </a:t>
            </a:r>
          </a:p>
          <a:p>
            <a:pPr lvl="1"/>
            <a:r>
              <a:rPr lang="en-US" sz="2000" dirty="0" smtClean="0"/>
              <a:t>Measure social change via social media sentiment, polling, press coverage of key terms, and political discourse via the Congressional Record </a:t>
            </a:r>
          </a:p>
          <a:p>
            <a:pPr lvl="1"/>
            <a:r>
              <a:rPr lang="en-US" sz="2000" dirty="0" smtClean="0"/>
              <a:t>Objects measured: documentary films</a:t>
            </a:r>
          </a:p>
          <a:p>
            <a:r>
              <a:rPr lang="en-US" sz="2000" b="1" dirty="0" smtClean="0"/>
              <a:t>Participant Index</a:t>
            </a:r>
          </a:p>
          <a:p>
            <a:pPr lvl="1"/>
            <a:r>
              <a:rPr lang="en-US" sz="2000" dirty="0" smtClean="0"/>
              <a:t>Measure social change via social media keyword volume changes, audience opinion data (survey), and viewership information </a:t>
            </a:r>
          </a:p>
          <a:p>
            <a:pPr lvl="1"/>
            <a:r>
              <a:rPr lang="en-US" sz="2000" dirty="0" smtClean="0"/>
              <a:t>Objects measured: video and film</a:t>
            </a:r>
          </a:p>
          <a:p>
            <a:r>
              <a:rPr lang="en-US" sz="2000" b="1" dirty="0" smtClean="0"/>
              <a:t>Media Impact Project</a:t>
            </a:r>
          </a:p>
          <a:p>
            <a:pPr lvl="1"/>
            <a:r>
              <a:rPr lang="en-US" sz="2000" dirty="0" smtClean="0"/>
              <a:t>Combines data from social, email, web, membership and event activity to create before/after measurements for individual stories, for stories from the same outlet, and between stories from different outlets</a:t>
            </a:r>
          </a:p>
          <a:p>
            <a:pPr lvl="1"/>
            <a:r>
              <a:rPr lang="en-US" sz="2000" dirty="0" smtClean="0"/>
              <a:t>Objects measured: news stories on all platforms</a:t>
            </a:r>
          </a:p>
          <a:p>
            <a:pPr marL="457200" lvl="1" indent="0">
              <a:buNone/>
            </a:pPr>
            <a:endParaRPr lang="en-US" sz="2400" dirty="0" smtClean="0"/>
          </a:p>
          <a:p>
            <a:pPr lvl="1"/>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4" name="Straight Connector 3"/>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14653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7720"/>
          </a:xfrm>
        </p:spPr>
        <p:txBody>
          <a:bodyPr>
            <a:normAutofit/>
          </a:bodyPr>
          <a:lstStyle/>
          <a:p>
            <a:r>
              <a:rPr lang="en-US" dirty="0" smtClean="0">
                <a:solidFill>
                  <a:srgbClr val="F06830"/>
                </a:solidFill>
              </a:rPr>
              <a:t>Q</a:t>
            </a:r>
            <a:r>
              <a:rPr lang="en-US" dirty="0" smtClean="0"/>
              <a:t> &amp; A: Our Assumptions</a:t>
            </a:r>
            <a:endParaRPr lang="en-US" dirty="0"/>
          </a:p>
        </p:txBody>
      </p:sp>
      <p:sp>
        <p:nvSpPr>
          <p:cNvPr id="3" name="Content Placeholder 2"/>
          <p:cNvSpPr>
            <a:spLocks noGrp="1"/>
          </p:cNvSpPr>
          <p:nvPr>
            <p:ph idx="1"/>
          </p:nvPr>
        </p:nvSpPr>
        <p:spPr>
          <a:xfrm>
            <a:off x="950495" y="1621432"/>
            <a:ext cx="7543800" cy="4009347"/>
          </a:xfrm>
        </p:spPr>
        <p:txBody>
          <a:bodyPr>
            <a:normAutofit fontScale="85000" lnSpcReduction="10000"/>
          </a:bodyPr>
          <a:lstStyle/>
          <a:p>
            <a:r>
              <a:rPr lang="en-US" dirty="0" smtClean="0"/>
              <a:t>“</a:t>
            </a:r>
            <a:r>
              <a:rPr lang="en-US" dirty="0"/>
              <a:t>I</a:t>
            </a:r>
            <a:r>
              <a:rPr lang="en-US" dirty="0" smtClean="0"/>
              <a:t>mpact” is used here to mean how much a particular news story </a:t>
            </a:r>
            <a:r>
              <a:rPr lang="en-US" i="1" dirty="0" smtClean="0"/>
              <a:t>influences</a:t>
            </a:r>
            <a:r>
              <a:rPr lang="en-US" dirty="0" smtClean="0"/>
              <a:t> an individual’s thoughts and actions</a:t>
            </a:r>
          </a:p>
          <a:p>
            <a:r>
              <a:rPr lang="en-US" dirty="0" smtClean="0"/>
              <a:t>Sentiment analysis is the best way to measure influence</a:t>
            </a:r>
          </a:p>
          <a:p>
            <a:r>
              <a:rPr lang="en-US" dirty="0" smtClean="0"/>
              <a:t>The twitter audience offers an accurate representation of digital news audiences</a:t>
            </a:r>
          </a:p>
          <a:p>
            <a:r>
              <a:rPr lang="en-US" dirty="0" smtClean="0"/>
              <a:t>Smaller outlets have the most influence when the work together (the theory of collective impact)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4" name="Straight Connector 3"/>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2045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lly wonka change mind.jpg"/>
          <p:cNvPicPr>
            <a:picLocks noChangeAspect="1"/>
          </p:cNvPicPr>
          <p:nvPr/>
        </p:nvPicPr>
        <p:blipFill rotWithShape="1">
          <a:blip r:embed="rId3">
            <a:extLst>
              <a:ext uri="{28A0092B-C50C-407E-A947-70E740481C1C}">
                <a14:useLocalDpi xmlns:a14="http://schemas.microsoft.com/office/drawing/2010/main" val="0"/>
              </a:ext>
            </a:extLst>
          </a:blip>
          <a:srcRect l="-344" r="-183"/>
          <a:stretch/>
        </p:blipFill>
        <p:spPr>
          <a:xfrm>
            <a:off x="974558" y="0"/>
            <a:ext cx="6894095" cy="6858000"/>
          </a:xfrm>
          <a:prstGeom prst="rect">
            <a:avLst/>
          </a:prstGeom>
        </p:spPr>
      </p:pic>
    </p:spTree>
    <p:extLst>
      <p:ext uri="{BB962C8B-B14F-4D97-AF65-F5344CB8AC3E}">
        <p14:creationId xmlns:p14="http://schemas.microsoft.com/office/powerpoint/2010/main" val="1614116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06830"/>
                </a:solidFill>
                <a:latin typeface="+mn-lt"/>
                <a:ea typeface="Helvetica" charset="0"/>
                <a:cs typeface="Helvetica" charset="0"/>
              </a:rPr>
              <a:t>T</a:t>
            </a:r>
            <a:r>
              <a:rPr lang="en-US" dirty="0" smtClean="0">
                <a:latin typeface="+mn-lt"/>
                <a:ea typeface="Helvetica" charset="0"/>
                <a:cs typeface="Helvetica" charset="0"/>
              </a:rPr>
              <a:t>ypical “Impact” Measures</a:t>
            </a:r>
            <a:endParaRPr lang="en-US" dirty="0">
              <a:latin typeface="+mn-lt"/>
              <a:ea typeface="Helvetica" charset="0"/>
              <a:cs typeface="Helvetica" charset="0"/>
            </a:endParaRPr>
          </a:p>
        </p:txBody>
      </p:sp>
      <p:sp>
        <p:nvSpPr>
          <p:cNvPr id="3" name="Content Placeholder 2"/>
          <p:cNvSpPr>
            <a:spLocks noGrp="1"/>
          </p:cNvSpPr>
          <p:nvPr>
            <p:ph idx="1"/>
          </p:nvPr>
        </p:nvSpPr>
        <p:spPr>
          <a:xfrm>
            <a:off x="1112680" y="1913022"/>
            <a:ext cx="7574120" cy="2983832"/>
          </a:xfrm>
        </p:spPr>
        <p:txBody>
          <a:bodyPr>
            <a:normAutofit/>
          </a:bodyPr>
          <a:lstStyle/>
          <a:p>
            <a:pPr>
              <a:buClr>
                <a:schemeClr val="tx1"/>
              </a:buClr>
            </a:pPr>
            <a:r>
              <a:rPr lang="en-US" dirty="0" smtClean="0">
                <a:solidFill>
                  <a:srgbClr val="A6CF55"/>
                </a:solidFill>
                <a:ea typeface="Helvetica" charset="0"/>
                <a:cs typeface="Helvetica" charset="0"/>
              </a:rPr>
              <a:t>Reach</a:t>
            </a:r>
            <a:r>
              <a:rPr lang="en-US" dirty="0" smtClean="0">
                <a:ea typeface="Helvetica" charset="0"/>
                <a:cs typeface="Helvetica" charset="0"/>
              </a:rPr>
              <a:t>—number of users </a:t>
            </a:r>
          </a:p>
          <a:p>
            <a:pPr>
              <a:buClr>
                <a:schemeClr val="tx1"/>
              </a:buClr>
            </a:pPr>
            <a:r>
              <a:rPr lang="en-US" dirty="0" smtClean="0">
                <a:solidFill>
                  <a:srgbClr val="A6CF55"/>
                </a:solidFill>
                <a:ea typeface="Helvetica" charset="0"/>
                <a:cs typeface="Helvetica" charset="0"/>
              </a:rPr>
              <a:t>Views</a:t>
            </a:r>
            <a:r>
              <a:rPr lang="en-US" dirty="0" smtClean="0">
                <a:ea typeface="Helvetica" charset="0"/>
                <a:cs typeface="Helvetica" charset="0"/>
              </a:rPr>
              <a:t>—number of page views (text)</a:t>
            </a:r>
          </a:p>
          <a:p>
            <a:pPr>
              <a:buClr>
                <a:schemeClr val="tx1"/>
              </a:buClr>
            </a:pPr>
            <a:r>
              <a:rPr lang="en-US" dirty="0" smtClean="0">
                <a:solidFill>
                  <a:srgbClr val="A6CF55"/>
                </a:solidFill>
                <a:ea typeface="Helvetica" charset="0"/>
                <a:cs typeface="Helvetica" charset="0"/>
              </a:rPr>
              <a:t>Time spent</a:t>
            </a:r>
            <a:r>
              <a:rPr lang="en-US" dirty="0" smtClean="0">
                <a:ea typeface="Helvetica" charset="0"/>
                <a:cs typeface="Helvetica" charset="0"/>
              </a:rPr>
              <a:t>—reading/listening/watching</a:t>
            </a:r>
          </a:p>
          <a:p>
            <a:pPr>
              <a:buClr>
                <a:schemeClr val="tx1"/>
              </a:buClr>
            </a:pPr>
            <a:r>
              <a:rPr lang="en-US" dirty="0" smtClean="0">
                <a:solidFill>
                  <a:srgbClr val="A6CF55"/>
                </a:solidFill>
                <a:ea typeface="Helvetica" charset="0"/>
                <a:cs typeface="Helvetica" charset="0"/>
              </a:rPr>
              <a:t>Clicks</a:t>
            </a:r>
            <a:r>
              <a:rPr lang="en-US" dirty="0" smtClean="0">
                <a:ea typeface="Helvetica" charset="0"/>
                <a:cs typeface="Helvetica" charset="0"/>
              </a:rPr>
              <a:t>—on ads but also content links</a:t>
            </a:r>
          </a:p>
          <a:p>
            <a:pPr>
              <a:buClr>
                <a:schemeClr val="tx1"/>
              </a:buClr>
            </a:pPr>
            <a:r>
              <a:rPr lang="en-US" dirty="0" smtClean="0">
                <a:solidFill>
                  <a:srgbClr val="A6CF55"/>
                </a:solidFill>
                <a:ea typeface="Helvetica" charset="0"/>
                <a:cs typeface="Helvetica" charset="0"/>
              </a:rPr>
              <a:t>Social Media Shares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8" name="Straight Connector 7"/>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7387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ist.jpg"/>
          <p:cNvPicPr>
            <a:picLocks noChangeAspect="1"/>
          </p:cNvPicPr>
          <p:nvPr/>
        </p:nvPicPr>
        <p:blipFill rotWithShape="1">
          <a:blip r:embed="rId3">
            <a:extLst>
              <a:ext uri="{28A0092B-C50C-407E-A947-70E740481C1C}">
                <a14:useLocalDpi xmlns:a14="http://schemas.microsoft.com/office/drawing/2010/main" val="0"/>
              </a:ext>
            </a:extLst>
          </a:blip>
          <a:srcRect t="9423" b="11484"/>
          <a:stretch/>
        </p:blipFill>
        <p:spPr>
          <a:xfrm>
            <a:off x="698874" y="601578"/>
            <a:ext cx="2768600" cy="2189748"/>
          </a:xfrm>
          <a:prstGeom prst="rect">
            <a:avLst/>
          </a:prstGeom>
        </p:spPr>
      </p:pic>
      <p:pic>
        <p:nvPicPr>
          <p:cNvPr id="5" name="Picture 4" descr="bravenewfilms.jpg"/>
          <p:cNvPicPr>
            <a:picLocks noChangeAspect="1"/>
          </p:cNvPicPr>
          <p:nvPr/>
        </p:nvPicPr>
        <p:blipFill rotWithShape="1">
          <a:blip r:embed="rId4">
            <a:extLst>
              <a:ext uri="{28A0092B-C50C-407E-A947-70E740481C1C}">
                <a14:useLocalDpi xmlns:a14="http://schemas.microsoft.com/office/drawing/2010/main" val="0"/>
              </a:ext>
            </a:extLst>
          </a:blip>
          <a:srcRect t="31821" b="23169"/>
          <a:stretch/>
        </p:blipFill>
        <p:spPr>
          <a:xfrm>
            <a:off x="1223038" y="3927440"/>
            <a:ext cx="2768600" cy="1246140"/>
          </a:xfrm>
          <a:prstGeom prst="rect">
            <a:avLst/>
          </a:prstGeom>
        </p:spPr>
      </p:pic>
      <p:pic>
        <p:nvPicPr>
          <p:cNvPr id="6" name="Picture 5" descr="Colorlines2015.jpg"/>
          <p:cNvPicPr>
            <a:picLocks noChangeAspect="1"/>
          </p:cNvPicPr>
          <p:nvPr/>
        </p:nvPicPr>
        <p:blipFill rotWithShape="1">
          <a:blip r:embed="rId5">
            <a:extLst>
              <a:ext uri="{28A0092B-C50C-407E-A947-70E740481C1C}">
                <a14:useLocalDpi xmlns:a14="http://schemas.microsoft.com/office/drawing/2010/main" val="0"/>
              </a:ext>
            </a:extLst>
          </a:blip>
          <a:srcRect t="23684" b="24684"/>
          <a:stretch/>
        </p:blipFill>
        <p:spPr>
          <a:xfrm>
            <a:off x="5328732" y="751355"/>
            <a:ext cx="2948994" cy="1522613"/>
          </a:xfrm>
          <a:prstGeom prst="rect">
            <a:avLst/>
          </a:prstGeom>
        </p:spPr>
      </p:pic>
      <p:pic>
        <p:nvPicPr>
          <p:cNvPr id="7" name="Picture 6" descr="Feministing.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7974" y="2979084"/>
            <a:ext cx="2384842" cy="238484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pic>
        <p:nvPicPr>
          <p:cNvPr id="3" name="Picture 2" descr="motherjones.jpg"/>
          <p:cNvPicPr>
            <a:picLocks noChangeAspect="1"/>
          </p:cNvPicPr>
          <p:nvPr/>
        </p:nvPicPr>
        <p:blipFill rotWithShape="1">
          <a:blip r:embed="rId8">
            <a:extLst>
              <a:ext uri="{28A0092B-C50C-407E-A947-70E740481C1C}">
                <a14:useLocalDpi xmlns:a14="http://schemas.microsoft.com/office/drawing/2010/main" val="0"/>
              </a:ext>
            </a:extLst>
          </a:blip>
          <a:srcRect t="30312" b="32838"/>
          <a:stretch/>
        </p:blipFill>
        <p:spPr>
          <a:xfrm>
            <a:off x="3161545" y="2536318"/>
            <a:ext cx="2768600" cy="1020235"/>
          </a:xfrm>
          <a:prstGeom prst="rect">
            <a:avLst/>
          </a:prstGeom>
        </p:spPr>
      </p:pic>
      <p:cxnSp>
        <p:nvCxnSpPr>
          <p:cNvPr id="11" name="Straight Connector 10"/>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4462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8520"/>
          </a:xfrm>
        </p:spPr>
        <p:txBody>
          <a:bodyPr>
            <a:normAutofit/>
          </a:bodyPr>
          <a:lstStyle/>
          <a:p>
            <a:r>
              <a:rPr lang="en-US" dirty="0" smtClean="0">
                <a:solidFill>
                  <a:srgbClr val="F06830"/>
                </a:solidFill>
              </a:rPr>
              <a:t>E</a:t>
            </a:r>
            <a:r>
              <a:rPr lang="en-US" dirty="0" smtClean="0"/>
              <a:t>very story produces an </a:t>
            </a:r>
            <a:r>
              <a:rPr lang="en-US" dirty="0" smtClean="0">
                <a:solidFill>
                  <a:srgbClr val="A6CF55"/>
                </a:solidFill>
              </a:rPr>
              <a:t>[a]</a:t>
            </a:r>
            <a:r>
              <a:rPr lang="en-US" dirty="0" err="1" smtClean="0">
                <a:solidFill>
                  <a:srgbClr val="A6CF55"/>
                </a:solidFill>
              </a:rPr>
              <a:t>ffect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6" name="Straight Connector 5"/>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578" y="1533357"/>
            <a:ext cx="7916779" cy="3736720"/>
          </a:xfrm>
          <a:prstGeom prst="rect">
            <a:avLst/>
          </a:prstGeom>
        </p:spPr>
      </p:pic>
    </p:spTree>
    <p:extLst>
      <p:ext uri="{BB962C8B-B14F-4D97-AF65-F5344CB8AC3E}">
        <p14:creationId xmlns:p14="http://schemas.microsoft.com/office/powerpoint/2010/main" val="3648113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8617" y="854242"/>
            <a:ext cx="7092857" cy="4525963"/>
          </a:xfrm>
        </p:spPr>
        <p:txBody>
          <a:bodyPr>
            <a:normAutofit lnSpcReduction="10000"/>
          </a:bodyPr>
          <a:lstStyle/>
          <a:p>
            <a:pPr marL="0" indent="0">
              <a:buNone/>
            </a:pPr>
            <a:r>
              <a:rPr lang="en-US" sz="4800" dirty="0" err="1">
                <a:solidFill>
                  <a:srgbClr val="F06830"/>
                </a:solidFill>
              </a:rPr>
              <a:t>s</a:t>
            </a:r>
            <a:r>
              <a:rPr lang="en-US" sz="4800" dirty="0" err="1"/>
              <a:t>en·ti·ment</a:t>
            </a:r>
            <a:r>
              <a:rPr lang="en-US" sz="4800" dirty="0"/>
              <a:t> </a:t>
            </a:r>
            <a:r>
              <a:rPr lang="en-US" sz="4800" dirty="0" err="1"/>
              <a:t>a·nal·y·sis</a:t>
            </a:r>
            <a:endParaRPr lang="en-US" sz="4800" dirty="0"/>
          </a:p>
          <a:p>
            <a:pPr marL="0" indent="0">
              <a:buNone/>
            </a:pPr>
            <a:r>
              <a:rPr lang="en-US" dirty="0" smtClean="0">
                <a:solidFill>
                  <a:schemeClr val="bg1">
                    <a:lumMod val="75000"/>
                  </a:schemeClr>
                </a:solidFill>
              </a:rPr>
              <a:t>noun</a:t>
            </a:r>
            <a:r>
              <a:rPr lang="en-US" dirty="0">
                <a:solidFill>
                  <a:schemeClr val="bg1">
                    <a:lumMod val="75000"/>
                  </a:schemeClr>
                </a:solidFill>
              </a:rPr>
              <a:t>: </a:t>
            </a:r>
            <a:r>
              <a:rPr lang="en-US" b="1" dirty="0">
                <a:solidFill>
                  <a:schemeClr val="bg1">
                    <a:lumMod val="75000"/>
                  </a:schemeClr>
                </a:solidFill>
              </a:rPr>
              <a:t>sentiment analysis</a:t>
            </a:r>
            <a:endParaRPr lang="en-US" dirty="0">
              <a:solidFill>
                <a:schemeClr val="bg1">
                  <a:lumMod val="75000"/>
                </a:schemeClr>
              </a:solidFill>
            </a:endParaRPr>
          </a:p>
          <a:p>
            <a:pPr marL="0" indent="0">
              <a:buNone/>
            </a:pPr>
            <a:r>
              <a:rPr lang="en-US" dirty="0"/>
              <a:t>the process of computationally identifying and categorizing opinions expressed in a piece of text, especially in order to determine whether the writer's attitude towards a particular topic, product, etc., is positive, negative, or neutral.</a:t>
            </a:r>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7" name="Straight Connector 6"/>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1162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497"/>
            <a:ext cx="8229600" cy="1143000"/>
          </a:xfrm>
        </p:spPr>
        <p:txBody>
          <a:bodyPr>
            <a:normAutofit/>
          </a:bodyPr>
          <a:lstStyle/>
          <a:p>
            <a:r>
              <a:rPr lang="en-US" sz="4900" dirty="0">
                <a:solidFill>
                  <a:srgbClr val="F06830"/>
                </a:solidFill>
              </a:rPr>
              <a:t>3</a:t>
            </a:r>
            <a:r>
              <a:rPr lang="en-US" sz="4900" dirty="0"/>
              <a:t>5 </a:t>
            </a:r>
            <a:r>
              <a:rPr lang="en-US" sz="4900" dirty="0" smtClean="0"/>
              <a:t>Experiments</a:t>
            </a:r>
            <a:r>
              <a:rPr lang="en-US" dirty="0" smtClean="0"/>
              <a:t> </a:t>
            </a:r>
            <a:endParaRPr lang="en-US" dirty="0"/>
          </a:p>
        </p:txBody>
      </p:sp>
      <p:sp>
        <p:nvSpPr>
          <p:cNvPr id="3" name="Content Placeholder 2"/>
          <p:cNvSpPr>
            <a:spLocks noGrp="1"/>
          </p:cNvSpPr>
          <p:nvPr>
            <p:ph idx="1"/>
          </p:nvPr>
        </p:nvSpPr>
        <p:spPr>
          <a:xfrm>
            <a:off x="1461596" y="1591952"/>
            <a:ext cx="6407057" cy="3633537"/>
          </a:xfrm>
        </p:spPr>
        <p:txBody>
          <a:bodyPr>
            <a:normAutofit/>
          </a:bodyPr>
          <a:lstStyle/>
          <a:p>
            <a:pPr marL="0" indent="0">
              <a:buNone/>
            </a:pPr>
            <a:r>
              <a:rPr lang="en-US" dirty="0" smtClean="0"/>
              <a:t>Topic Areas:</a:t>
            </a:r>
          </a:p>
          <a:p>
            <a:r>
              <a:rPr lang="en-US" dirty="0" smtClean="0"/>
              <a:t>Reproductive health (5)</a:t>
            </a:r>
          </a:p>
          <a:p>
            <a:r>
              <a:rPr lang="en-US" dirty="0" smtClean="0"/>
              <a:t>Education (4) Immigration (6) </a:t>
            </a:r>
          </a:p>
          <a:p>
            <a:r>
              <a:rPr lang="en-US" dirty="0" smtClean="0"/>
              <a:t>Racial Justice (7) </a:t>
            </a:r>
          </a:p>
          <a:p>
            <a:r>
              <a:rPr lang="en-US" dirty="0" smtClean="0"/>
              <a:t>Economic Inequality (6)</a:t>
            </a:r>
          </a:p>
          <a:p>
            <a:r>
              <a:rPr lang="en-US" dirty="0" smtClean="0"/>
              <a:t>Climate Justice (7)</a:t>
            </a:r>
            <a:endParaRPr lang="en-US" dirty="0"/>
          </a:p>
          <a:p>
            <a:pPr marL="0" indent="0">
              <a:buNone/>
            </a:pPr>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7" name="Straight Connector 6"/>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0437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06830"/>
                </a:solidFill>
              </a:rPr>
              <a:t>4</a:t>
            </a:r>
            <a:r>
              <a:rPr lang="en-US" dirty="0" smtClean="0"/>
              <a:t>00 MILLION Tweets/day</a:t>
            </a:r>
            <a:endParaRPr lang="en-US" dirty="0"/>
          </a:p>
        </p:txBody>
      </p:sp>
      <p:pic>
        <p:nvPicPr>
          <p:cNvPr id="3" name="Picture 2" descr="TwitterFirehose_700x325_Feb10.jpeg"/>
          <p:cNvPicPr>
            <a:picLocks noChangeAspect="1"/>
          </p:cNvPicPr>
          <p:nvPr/>
        </p:nvPicPr>
        <p:blipFill rotWithShape="1">
          <a:blip r:embed="rId3">
            <a:extLst>
              <a:ext uri="{28A0092B-C50C-407E-A947-70E740481C1C}">
                <a14:useLocalDpi xmlns:a14="http://schemas.microsoft.com/office/drawing/2010/main" val="0"/>
              </a:ext>
            </a:extLst>
          </a:blip>
          <a:srcRect l="1803"/>
          <a:stretch/>
        </p:blipFill>
        <p:spPr>
          <a:xfrm>
            <a:off x="0" y="1118620"/>
            <a:ext cx="9144000" cy="432336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7" name="Straight Connector 6"/>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33068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3467</TotalTime>
  <Words>2032</Words>
  <Application>Microsoft Macintosh PowerPoint</Application>
  <PresentationFormat>On-screen Show (4:3)</PresentationFormat>
  <Paragraphs>114</Paragraphs>
  <Slides>27</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Calibri</vt:lpstr>
      <vt:lpstr>Helvetica</vt:lpstr>
      <vt:lpstr>Wingdings</vt:lpstr>
      <vt:lpstr>Arial</vt:lpstr>
      <vt:lpstr>Office Theme</vt:lpstr>
      <vt:lpstr>The Media Consortium</vt:lpstr>
      <vt:lpstr>Every story produces an effect</vt:lpstr>
      <vt:lpstr>PowerPoint Presentation</vt:lpstr>
      <vt:lpstr>Typical “Impact” Measures</vt:lpstr>
      <vt:lpstr>PowerPoint Presentation</vt:lpstr>
      <vt:lpstr>Every story produces an [a]ffect</vt:lpstr>
      <vt:lpstr>PowerPoint Presentation</vt:lpstr>
      <vt:lpstr>35 Experiments </vt:lpstr>
      <vt:lpstr>400 MILLION Tweets/day</vt:lpstr>
      <vt:lpstr>PowerPoint Presentation</vt:lpstr>
      <vt:lpstr>36 Outlets Involved</vt:lpstr>
      <vt:lpstr>PowerPoint Presentation</vt:lpstr>
      <vt:lpstr>PowerPoint Presentation</vt:lpstr>
      <vt:lpstr>Two Davids vs. a Goliath</vt:lpstr>
      <vt:lpstr>PowerPoint Presentation</vt:lpstr>
      <vt:lpstr>PowerPoint Presentation</vt:lpstr>
      <vt:lpstr>Our Experiment  =&gt; Proves that small outlets have a measurable influence on conversations  </vt:lpstr>
      <vt:lpstr>Now What? Let’s Keep Going!</vt:lpstr>
      <vt:lpstr>Questions we’d like to test:</vt:lpstr>
      <vt:lpstr>Questions we’d like to ask:</vt:lpstr>
      <vt:lpstr>An opportunity</vt:lpstr>
      <vt:lpstr>PowerPoint Presentation</vt:lpstr>
      <vt:lpstr>Thank you</vt:lpstr>
      <vt:lpstr>PowerPoint Presentation</vt:lpstr>
      <vt:lpstr>Q &amp; A: Timeline</vt:lpstr>
      <vt:lpstr>Q &amp; A: Similar Projects</vt:lpstr>
      <vt:lpstr>Q &amp; A: Our Assumptions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 &amp; A: Similar Projects</dc:title>
  <dc:creator>Jo Ellen Green Kaiser</dc:creator>
  <cp:lastModifiedBy>Angelica Das</cp:lastModifiedBy>
  <cp:revision>63</cp:revision>
  <dcterms:created xsi:type="dcterms:W3CDTF">2016-05-05T18:22:05Z</dcterms:created>
  <dcterms:modified xsi:type="dcterms:W3CDTF">2016-05-18T13:03:11Z</dcterms:modified>
</cp:coreProperties>
</file>