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90" r:id="rId3"/>
    <p:sldId id="262" r:id="rId4"/>
    <p:sldId id="267" r:id="rId5"/>
    <p:sldId id="266" r:id="rId6"/>
    <p:sldId id="279" r:id="rId7"/>
    <p:sldId id="261" r:id="rId8"/>
    <p:sldId id="269" r:id="rId9"/>
    <p:sldId id="285" r:id="rId10"/>
    <p:sldId id="286" r:id="rId11"/>
    <p:sldId id="271" r:id="rId12"/>
    <p:sldId id="293" r:id="rId13"/>
    <p:sldId id="287" r:id="rId14"/>
    <p:sldId id="289" r:id="rId15"/>
    <p:sldId id="294" r:id="rId16"/>
    <p:sldId id="275" r:id="rId17"/>
    <p:sldId id="276" r:id="rId18"/>
    <p:sldId id="258" r:id="rId19"/>
    <p:sldId id="256" r:id="rId20"/>
    <p:sldId id="2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830"/>
    <a:srgbClr val="A6CF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87519" autoAdjust="0"/>
  </p:normalViewPr>
  <p:slideViewPr>
    <p:cSldViewPr snapToGrid="0" snapToObjects="1">
      <p:cViewPr>
        <p:scale>
          <a:sx n="106" d="100"/>
          <a:sy n="106" d="100"/>
        </p:scale>
        <p:origin x="2040" y="144"/>
      </p:cViewPr>
      <p:guideLst>
        <p:guide orient="horz" pos="2160"/>
        <p:guide pos="2880"/>
      </p:guideLst>
    </p:cSldViewPr>
  </p:slideViewPr>
  <p:notesTextViewPr>
    <p:cViewPr>
      <p:scale>
        <a:sx n="100" d="100"/>
        <a:sy n="100" d="100"/>
      </p:scale>
      <p:origin x="0" y="-48"/>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Contact and Ms. Magazine both do great reporting and have very engaged audiences. By quantitative measures they are not that big. But clearly when they co-published content, these outlets had a measurable influence on conversations</a:t>
            </a:r>
            <a:r>
              <a:rPr lang="en-US" baseline="0" dirty="0" smtClean="0"/>
              <a:t>.</a:t>
            </a:r>
          </a:p>
          <a:p>
            <a:endParaRPr lang="en-US" baseline="0" dirty="0" smtClean="0"/>
          </a:p>
          <a:p>
            <a:r>
              <a:rPr lang="en-US" dirty="0" smtClean="0"/>
              <a:t>I can't stress enough how important this is. Your funding has made possible the first-ever proof--scientific proof--that small progressive media outlets do have a real and measurable influence on public conversations. </a:t>
            </a:r>
            <a:br>
              <a:rPr lang="en-US" dirty="0" smtClean="0"/>
            </a:br>
            <a:endParaRPr lang="en-US" dirty="0" smtClean="0"/>
          </a:p>
          <a:p>
            <a:r>
              <a:rPr lang="en-US" dirty="0" smtClean="0"/>
              <a:t>Also look at the reverse. We now have evidence that if progressive media did not exist, we would see a lot less conversation about the issues we care most about, from climate change to abortion to immigration reform. </a:t>
            </a:r>
            <a:br>
              <a:rPr lang="en-US" dirty="0" smtClean="0"/>
            </a:br>
            <a:endParaRPr lang="en-US" dirty="0" smtClean="0"/>
          </a:p>
          <a:p>
            <a:r>
              <a:rPr lang="en-US" dirty="0" smtClean="0"/>
              <a:t>But the best is yet to come. Now that we have a way to measure this influence, we can start doing the real work of growing it.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so many questions we can ask. [instead of slides with questions, maybe an image?]</a:t>
            </a:r>
            <a:br>
              <a:rPr lang="en-US" dirty="0" smtClean="0"/>
            </a:br>
            <a:endParaRPr lang="en-US" dirty="0" smtClean="0"/>
          </a:p>
          <a:p>
            <a:r>
              <a:rPr lang="en-US" dirty="0" smtClean="0"/>
              <a:t>And we have </a:t>
            </a:r>
            <a:r>
              <a:rPr lang="en-US" dirty="0" err="1" smtClean="0"/>
              <a:t>tee'd</a:t>
            </a:r>
            <a:r>
              <a:rPr lang="en-US" dirty="0" smtClean="0"/>
              <a:t> up an experiment that will answer some of those questions quickly, while being very relevant for this election cycle.</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12</a:t>
            </a:fld>
            <a:endParaRPr lang="en-US"/>
          </a:p>
        </p:txBody>
      </p:sp>
    </p:spTree>
    <p:extLst>
      <p:ext uri="{BB962C8B-B14F-4D97-AF65-F5344CB8AC3E}">
        <p14:creationId xmlns:p14="http://schemas.microsoft.com/office/powerpoint/2010/main" val="153817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month, the Media Consortium will launch a project on Immigrant Voter and Citizen Suppression. This project is designed to counter the nativism and xenophobia we are hearing during this electoral campaign. We need to push back with a counter narrative that will influence how Americans think about immigrants. Our focus will be on immigrants that are eligible to become citizens but face barriers to citizenship, and who are citizens but face barriers to voting. The project is designed to intersect with the Black Lives Matter movement's focus on voting rights.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 outlets asked us to put this project together at our annual meeting in February. We will do it. But here's our offer to you: if you are willing to continue to fund Gary's work and to fund the work of our project manager, we will be able to use this project to assess the best ways to grow our influence. We will be able, for example, to ask a big outlet like Mother Jones to publish a story one week, and then ask a few smaller outlets to publish on the same topic in a following week, and track which makes the more significant impact. We will be able to run a story on radio one week, and in text the next week, to see whether the platform makes a difference.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96327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this kind of A/B testing now because you have created an infrastructure and a protocol for that testing.</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201196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past twenty years, we have seen that the progressive movement can achieve real and lasting results. The gay rights movement's hard, slow work led to a culture that now embraces gay marriage. The environmental movement has a ways to go, but look at the number of electric cars on the road, and the boom in solar and wind power! The road to racial justice is long, but the Black Lives Matter movement is no sudden splash but the work of generations of civil rights' activists on the ground and in </a:t>
            </a:r>
            <a:r>
              <a:rPr lang="en-US" smtClean="0"/>
              <a:t>media.</a:t>
            </a:r>
            <a:r>
              <a:rPr lang="en-US" dirty="0" smtClean="0"/>
              <a:t/>
            </a:r>
            <a:br>
              <a:rPr lang="en-US" dirty="0" smtClean="0"/>
            </a:br>
            <a:endParaRPr lang="en-US" dirty="0" smtClean="0"/>
          </a:p>
          <a:p>
            <a:r>
              <a:rPr lang="en-US" dirty="0" smtClean="0"/>
              <a:t>Your support for this metrics project has been and continues to be critical to create the influence we seek. Thank you for your support.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idealize and hope for--a massive splash that will change everything all at once (like spotlight, or mother jones' 47% video).</a:t>
            </a:r>
            <a:br>
              <a:rPr lang="en-US" dirty="0" smtClean="0"/>
            </a:br>
            <a:r>
              <a:rPr lang="en-US" dirty="0" smtClean="0"/>
              <a:t/>
            </a:r>
            <a:br>
              <a:rPr lang="en-US" dirty="0" smtClean="0"/>
            </a:br>
            <a:r>
              <a:rPr lang="en-US" dirty="0" smtClean="0"/>
              <a:t>But it is impossible to plan for and create those kind of splashes. They are a combination of great journalism, great </a:t>
            </a:r>
            <a:r>
              <a:rPr lang="en-US" dirty="0" err="1" smtClean="0"/>
              <a:t>pr</a:t>
            </a:r>
            <a:r>
              <a:rPr lang="en-US" dirty="0" smtClean="0"/>
              <a:t>, and a lot of luck. </a:t>
            </a:r>
            <a:br>
              <a:rPr lang="en-US" dirty="0" smtClean="0"/>
            </a:b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10358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while those big events make sudden changes, the progressive movement is focused on long-term change. Think about our biggest issues--climate change; economic justice; racial justice; gender justice. These issues have particular instances, like the keystone pipeline or the $15 minimum wage or keeping abortion clinics open, and all of those are important. But what we really need to do is create long-term culture change so that we don't have to have these particular fights anymore.</a:t>
            </a:r>
            <a:br>
              <a:rPr lang="en-US" dirty="0" smtClean="0"/>
            </a:br>
            <a:r>
              <a:rPr lang="en-US" dirty="0" smtClean="0"/>
              <a:t/>
            </a:r>
            <a:br>
              <a:rPr lang="en-US" dirty="0" smtClean="0"/>
            </a:br>
            <a:r>
              <a:rPr lang="en-US" dirty="0" smtClean="0"/>
              <a:t>The right has been very good at this kind of slow long-term culture change. Look at their anti-government efforts. They started out by influencing individuals to believe that the government is corrupt; now, they've become so successful that the electorate is kicking out their establishment candidates in favor of Trump, who really comes from outside of the government.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kind of culture shifts happen slowly and almost invisibly. To make change, however, we need to make these little ripples visible. We need to understand the ways that progressives--and progressive media in particular--do influence individuals and cultural thinking in order to increase that influence and bring change faster.</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what our project is designed to do. The first question we had to ask was whether we could actually see influence created by progressive media. A whole literature says that there is no way to measure that influence--that the effect is zero. But we know in our gut that isn't true. Many of us are in this room because progressive media changed our ways of thinking.</a:t>
            </a:r>
            <a:br>
              <a:rPr lang="en-US" dirty="0" smtClean="0"/>
            </a:br>
            <a:endParaRPr lang="en-US" dirty="0" smtClean="0"/>
          </a:p>
          <a:p>
            <a:r>
              <a:rPr lang="en-US" dirty="0" smtClean="0"/>
              <a:t>We also needed a way to be sure that the method we chose to look at influence did not come from the outlets themselves. The move from print to digital showed how much outlets exaggerated their readership. We needed an outsider.</a:t>
            </a:r>
            <a:endParaRPr lang="en-US" sz="105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221522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That;s</a:t>
            </a:r>
            <a:r>
              <a:rPr lang="en-US" dirty="0" smtClean="0"/>
              <a:t> what led us to Gary King and his team at Harvard. Gary was sure he could make visible whatever influence our outlets may have on the public, and he is a highly esteemed academic with no reason to kowtow to progressive media.</a:t>
            </a:r>
            <a:br>
              <a:rPr lang="en-US" dirty="0" smtClean="0"/>
            </a:br>
            <a:endParaRPr lang="en-US" dirty="0" smtClean="0"/>
          </a:p>
          <a:p>
            <a:r>
              <a:rPr lang="en-US" dirty="0" smtClean="0"/>
              <a:t>You've heard about his methods before. I can review them in detail if you like--and we also have Gary on skype with us today. But let me bottom line this for you.</a:t>
            </a:r>
            <a:br>
              <a:rPr lang="en-US" dirty="0" smtClean="0"/>
            </a:br>
            <a:endParaRPr lang="en-US" dirty="0" smtClean="0"/>
          </a:p>
          <a:p>
            <a:r>
              <a:rPr lang="en-US" dirty="0" smtClean="0"/>
              <a:t>The project is a success. Gary's method showed that our outlets do have a measurable influence on conversations.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102027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5.gi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descr="memberweb2016-cynthiahoward.jpg"/>
          <p:cNvPicPr>
            <a:picLocks noChangeAspect="1"/>
          </p:cNvPicPr>
          <p:nvPr/>
        </p:nvPicPr>
        <p:blipFill rotWithShape="1">
          <a:blip r:embed="rId3">
            <a:extLst>
              <a:ext uri="{28A0092B-C50C-407E-A947-70E740481C1C}">
                <a14:useLocalDpi xmlns:a14="http://schemas.microsoft.com/office/drawing/2010/main" val="0"/>
              </a:ext>
            </a:extLst>
          </a:blip>
          <a:srcRect l="14079" t="1646" b="6274"/>
          <a:stretch/>
        </p:blipFill>
        <p:spPr>
          <a:xfrm>
            <a:off x="-1190" y="0"/>
            <a:ext cx="9145190" cy="6858000"/>
          </a:xfrm>
          <a:prstGeom prst="rect">
            <a:avLst/>
          </a:prstGeom>
        </p:spPr>
      </p:pic>
    </p:spTree>
    <p:extLst>
      <p:ext uri="{BB962C8B-B14F-4D97-AF65-F5344CB8AC3E}">
        <p14:creationId xmlns:p14="http://schemas.microsoft.com/office/powerpoint/2010/main" val="831766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714" y="362284"/>
            <a:ext cx="5698959" cy="53181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658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solidFill>
                  <a:srgbClr val="F06830"/>
                </a:solidFill>
              </a:rPr>
              <a:t>O</a:t>
            </a:r>
            <a:r>
              <a:rPr lang="en-US" dirty="0" smtClean="0"/>
              <a:t>ur Experiment</a:t>
            </a:r>
            <a:br>
              <a:rPr lang="en-US" dirty="0" smtClean="0"/>
            </a:br>
            <a:r>
              <a:rPr lang="en-US" dirty="0" smtClean="0"/>
              <a:t> =&gt;</a:t>
            </a:r>
            <a:br>
              <a:rPr lang="en-US" dirty="0" smtClean="0"/>
            </a:br>
            <a:r>
              <a:rPr lang="en-US" dirty="0" smtClean="0"/>
              <a:t>Proves that </a:t>
            </a:r>
            <a:r>
              <a:rPr lang="en-US" dirty="0" smtClean="0">
                <a:solidFill>
                  <a:srgbClr val="A6CF55"/>
                </a:solidFill>
              </a:rPr>
              <a:t>small outlets have a measurable influence </a:t>
            </a:r>
            <a:r>
              <a:rPr lang="en-US" dirty="0" smtClean="0"/>
              <a:t>on conversations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59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 y="0"/>
            <a:ext cx="7812505" cy="6875004"/>
          </a:xfrm>
          <a:prstGeom prst="rect">
            <a:avLst/>
          </a:prstGeom>
        </p:spPr>
      </p:pic>
    </p:spTree>
    <p:extLst>
      <p:ext uri="{BB962C8B-B14F-4D97-AF65-F5344CB8AC3E}">
        <p14:creationId xmlns:p14="http://schemas.microsoft.com/office/powerpoint/2010/main" val="121734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537"/>
            <a:ext cx="8229600" cy="939231"/>
          </a:xfrm>
        </p:spPr>
        <p:txBody>
          <a:bodyPr anchor="ctr"/>
          <a:lstStyle/>
          <a:p>
            <a:r>
              <a:rPr lang="en-US" dirty="0" smtClean="0">
                <a:solidFill>
                  <a:srgbClr val="F06830"/>
                </a:solidFill>
              </a:rPr>
              <a:t>A</a:t>
            </a:r>
            <a:r>
              <a:rPr lang="en-US" dirty="0" smtClean="0"/>
              <a:t>n opportunity</a:t>
            </a:r>
            <a:endParaRPr lang="en-US" dirty="0"/>
          </a:p>
        </p:txBody>
      </p:sp>
      <p:pic>
        <p:nvPicPr>
          <p:cNvPr id="3" name="Picture 2" descr="dream-act.jpg"/>
          <p:cNvPicPr>
            <a:picLocks noChangeAspect="1"/>
          </p:cNvPicPr>
          <p:nvPr/>
        </p:nvPicPr>
        <p:blipFill rotWithShape="1">
          <a:blip r:embed="rId3">
            <a:extLst>
              <a:ext uri="{28A0092B-C50C-407E-A947-70E740481C1C}">
                <a14:useLocalDpi xmlns:a14="http://schemas.microsoft.com/office/drawing/2010/main" val="0"/>
              </a:ext>
            </a:extLst>
          </a:blip>
          <a:srcRect l="4613" r="1909"/>
          <a:stretch/>
        </p:blipFill>
        <p:spPr>
          <a:xfrm>
            <a:off x="1" y="1311442"/>
            <a:ext cx="9144000" cy="5546558"/>
          </a:xfrm>
          <a:prstGeom prst="rect">
            <a:avLst/>
          </a:prstGeom>
        </p:spPr>
      </p:pic>
    </p:spTree>
    <p:extLst>
      <p:ext uri="{BB962C8B-B14F-4D97-AF65-F5344CB8AC3E}">
        <p14:creationId xmlns:p14="http://schemas.microsoft.com/office/powerpoint/2010/main" val="4063984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622" y="1466472"/>
            <a:ext cx="7315201" cy="4176339"/>
          </a:xfrm>
        </p:spPr>
        <p:txBody>
          <a:bodyPr>
            <a:normAutofit fontScale="77500" lnSpcReduction="20000"/>
          </a:bodyPr>
          <a:lstStyle/>
          <a:p>
            <a:r>
              <a:rPr lang="en-US" dirty="0" smtClean="0"/>
              <a:t>Researchers have already done baseline research on immigration as a topic</a:t>
            </a:r>
          </a:p>
          <a:p>
            <a:r>
              <a:rPr lang="en-US" dirty="0" smtClean="0"/>
              <a:t>TMC  </a:t>
            </a:r>
            <a:r>
              <a:rPr lang="en-US" dirty="0" smtClean="0"/>
              <a:t>has already developed </a:t>
            </a:r>
            <a:r>
              <a:rPr lang="en-US" dirty="0" smtClean="0"/>
              <a:t>a core of outlets that have worked together on immigration stories and can follow the research protocol</a:t>
            </a:r>
          </a:p>
          <a:p>
            <a:r>
              <a:rPr lang="en-US" dirty="0" smtClean="0"/>
              <a:t>TMC outlets asked TMC staff to put together a project on immigration—we already have buy-in from member outlets so it will be easy to bring more outlets into our program</a:t>
            </a:r>
          </a:p>
          <a:p>
            <a:r>
              <a:rPr lang="en-US" dirty="0" smtClean="0"/>
              <a:t>Several foundations have expressed interest in supporting this project if we can find them a funding partner</a:t>
            </a:r>
            <a:r>
              <a:rPr lang="en-US" dirty="0" smtClean="0"/>
              <a:t>.</a:t>
            </a: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457200" y="204537"/>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06830"/>
                </a:solidFill>
              </a:rPr>
              <a:t>G</a:t>
            </a:r>
            <a:r>
              <a:rPr lang="en-US" dirty="0" smtClean="0"/>
              <a:t>roundwork</a:t>
            </a:r>
            <a:endParaRPr lang="en-US" dirty="0"/>
          </a:p>
        </p:txBody>
      </p:sp>
    </p:spTree>
    <p:extLst>
      <p:ext uri="{BB962C8B-B14F-4D97-AF65-F5344CB8AC3E}">
        <p14:creationId xmlns:p14="http://schemas.microsoft.com/office/powerpoint/2010/main" val="288657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rotWithShape="1">
          <a:blip r:embed="rId3">
            <a:extLst>
              <a:ext uri="{28A0092B-C50C-407E-A947-70E740481C1C}">
                <a14:useLocalDpi xmlns:a14="http://schemas.microsoft.com/office/drawing/2010/main" val="0"/>
              </a:ext>
            </a:extLst>
          </a:blip>
          <a:srcRect b="11031"/>
          <a:stretch/>
        </p:blipFill>
        <p:spPr>
          <a:xfrm>
            <a:off x="1479883" y="180474"/>
            <a:ext cx="6211183" cy="5526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54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T</a:t>
            </a:r>
            <a:r>
              <a:rPr lang="en-US" dirty="0" smtClean="0"/>
              <a:t>hank you</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2788" b="11084"/>
          <a:stretch/>
        </p:blipFill>
        <p:spPr>
          <a:xfrm>
            <a:off x="0" y="1588168"/>
            <a:ext cx="9144000" cy="5269832"/>
          </a:xfrm>
        </p:spPr>
      </p:pic>
    </p:spTree>
    <p:extLst>
      <p:ext uri="{BB962C8B-B14F-4D97-AF65-F5344CB8AC3E}">
        <p14:creationId xmlns:p14="http://schemas.microsoft.com/office/powerpoint/2010/main" val="2691922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686592" y="2454442"/>
            <a:ext cx="1838965" cy="923330"/>
          </a:xfrm>
          <a:prstGeom prst="rect">
            <a:avLst/>
          </a:prstGeom>
        </p:spPr>
        <p:txBody>
          <a:bodyPr wrap="none">
            <a:spAutoFit/>
          </a:bodyPr>
          <a:lstStyle/>
          <a:p>
            <a:r>
              <a:rPr lang="en-US" sz="5400" dirty="0">
                <a:solidFill>
                  <a:srgbClr val="F06830"/>
                </a:solidFill>
              </a:rPr>
              <a:t>Q</a:t>
            </a:r>
            <a:r>
              <a:rPr lang="en-US" sz="5400" dirty="0"/>
              <a:t> &amp; A</a:t>
            </a:r>
          </a:p>
        </p:txBody>
      </p:sp>
    </p:spTree>
    <p:extLst>
      <p:ext uri="{BB962C8B-B14F-4D97-AF65-F5344CB8AC3E}">
        <p14:creationId xmlns:p14="http://schemas.microsoft.com/office/powerpoint/2010/main" val="1988775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Q</a:t>
            </a:r>
            <a:r>
              <a:rPr lang="en-US" dirty="0" smtClean="0"/>
              <a:t> &amp; A: Timeline</a:t>
            </a:r>
            <a:endParaRPr lang="en-US" dirty="0"/>
          </a:p>
        </p:txBody>
      </p:sp>
      <p:sp>
        <p:nvSpPr>
          <p:cNvPr id="3" name="Content Placeholder 2"/>
          <p:cNvSpPr>
            <a:spLocks noGrp="1"/>
          </p:cNvSpPr>
          <p:nvPr>
            <p:ph idx="1"/>
          </p:nvPr>
        </p:nvSpPr>
        <p:spPr>
          <a:xfrm>
            <a:off x="709863" y="1612231"/>
            <a:ext cx="7784431" cy="3801979"/>
          </a:xfrm>
        </p:spPr>
        <p:txBody>
          <a:bodyPr>
            <a:normAutofit fontScale="92500" lnSpcReduction="2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p>
          <a:p>
            <a:pPr marL="914400" lvl="1" indent="-514350">
              <a:buAutoNum type="arabicPlain" startAt="2016"/>
            </a:pPr>
            <a:r>
              <a:rPr lang="en-US" dirty="0" smtClean="0"/>
              <a:t>  Communicating about experiment; starting next phase of project.</a:t>
            </a:r>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5" name="Straight Connector 4"/>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92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dirty="0" smtClean="0">
                <a:solidFill>
                  <a:srgbClr val="F06830"/>
                </a:solidFill>
              </a:rPr>
              <a:t>Q</a:t>
            </a:r>
            <a:r>
              <a:rPr lang="en-US" dirty="0" smtClean="0"/>
              <a:t> &amp; A: Similar Projects</a:t>
            </a:r>
            <a:endParaRPr lang="en-US" dirty="0"/>
          </a:p>
        </p:txBody>
      </p:sp>
      <p:sp>
        <p:nvSpPr>
          <p:cNvPr id="8" name="Content Placeholder 7"/>
          <p:cNvSpPr>
            <a:spLocks noGrp="1"/>
          </p:cNvSpPr>
          <p:nvPr>
            <p:ph idx="1"/>
          </p:nvPr>
        </p:nvSpPr>
        <p:spPr>
          <a:xfrm>
            <a:off x="890337" y="1435232"/>
            <a:ext cx="7796463" cy="4083930"/>
          </a:xfrm>
        </p:spPr>
        <p:txBody>
          <a:bodyPr>
            <a:normAutofit fontScale="92500" lnSpcReduction="20000"/>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1465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6830"/>
                </a:solidFill>
              </a:rPr>
              <a:t>I</a:t>
            </a:r>
            <a:r>
              <a:rPr lang="en-US" dirty="0" smtClean="0"/>
              <a:t>mpact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49985"/>
            <a:ext cx="8265695" cy="3551925"/>
          </a:xfrm>
          <a:prstGeom prst="rect">
            <a:avLst/>
          </a:prstGeom>
        </p:spPr>
      </p:pic>
    </p:spTree>
    <p:extLst>
      <p:ext uri="{BB962C8B-B14F-4D97-AF65-F5344CB8AC3E}">
        <p14:creationId xmlns:p14="http://schemas.microsoft.com/office/powerpoint/2010/main" val="2013336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dirty="0" smtClean="0">
                <a:solidFill>
                  <a:srgbClr val="F06830"/>
                </a:solidFill>
              </a:rPr>
              <a:t>Q</a:t>
            </a:r>
            <a:r>
              <a:rPr lang="en-US" dirty="0" smtClean="0"/>
              <a:t> &amp; A: Our Assumptions</a:t>
            </a:r>
            <a:endParaRPr lang="en-US" dirty="0"/>
          </a:p>
        </p:txBody>
      </p:sp>
      <p:sp>
        <p:nvSpPr>
          <p:cNvPr id="3" name="Content Placeholder 2"/>
          <p:cNvSpPr>
            <a:spLocks noGrp="1"/>
          </p:cNvSpPr>
          <p:nvPr>
            <p:ph idx="1"/>
          </p:nvPr>
        </p:nvSpPr>
        <p:spPr>
          <a:xfrm>
            <a:off x="950495" y="1621432"/>
            <a:ext cx="7543800" cy="4009347"/>
          </a:xfrm>
        </p:spPr>
        <p:txBody>
          <a:bodyPr>
            <a:normAutofit fontScale="85000"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4" name="Straight Connector 3"/>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204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4456"/>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effect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5063" y="5815037"/>
            <a:ext cx="818147" cy="8181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848" y="1270000"/>
            <a:ext cx="6850215" cy="3881789"/>
          </a:xfrm>
          <a:prstGeom prst="rect">
            <a:avLst/>
          </a:prstGeom>
        </p:spPr>
      </p:pic>
      <p:cxnSp>
        <p:nvCxnSpPr>
          <p:cNvPr id="12" name="Straight Connector 11"/>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069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8520"/>
          </a:xfrm>
        </p:spPr>
        <p:txBody>
          <a:bodyPr>
            <a:normAutofit/>
          </a:bodyPr>
          <a:lstStyle/>
          <a:p>
            <a:r>
              <a:rPr lang="en-US" dirty="0" smtClean="0">
                <a:solidFill>
                  <a:srgbClr val="F06830"/>
                </a:solidFill>
              </a:rPr>
              <a:t>E</a:t>
            </a:r>
            <a:r>
              <a:rPr lang="en-US" dirty="0" smtClean="0"/>
              <a:t>very story produces an </a:t>
            </a:r>
            <a:r>
              <a:rPr lang="en-US" dirty="0" smtClean="0">
                <a:solidFill>
                  <a:srgbClr val="A6CF55"/>
                </a:solidFill>
              </a:rPr>
              <a:t>[</a:t>
            </a:r>
            <a:r>
              <a:rPr lang="en-US" dirty="0" smtClean="0">
                <a:solidFill>
                  <a:srgbClr val="A6CF55"/>
                </a:solidFill>
              </a:rPr>
              <a:t>a]</a:t>
            </a:r>
            <a:r>
              <a:rPr lang="en-US" dirty="0" err="1" smtClean="0">
                <a:solidFill>
                  <a:srgbClr val="A6CF55"/>
                </a:solidFill>
              </a:rPr>
              <a:t>ffect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78" y="1533357"/>
            <a:ext cx="7916779" cy="3736720"/>
          </a:xfrm>
          <a:prstGeom prst="rect">
            <a:avLst/>
          </a:prstGeom>
        </p:spPr>
      </p:pic>
    </p:spTree>
    <p:extLst>
      <p:ext uri="{BB962C8B-B14F-4D97-AF65-F5344CB8AC3E}">
        <p14:creationId xmlns:p14="http://schemas.microsoft.com/office/powerpoint/2010/main" val="3648113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y wonka change mind.jpg"/>
          <p:cNvPicPr>
            <a:picLocks noChangeAspect="1"/>
          </p:cNvPicPr>
          <p:nvPr/>
        </p:nvPicPr>
        <p:blipFill rotWithShape="1">
          <a:blip r:embed="rId3">
            <a:extLst>
              <a:ext uri="{28A0092B-C50C-407E-A947-70E740481C1C}">
                <a14:useLocalDpi xmlns:a14="http://schemas.microsoft.com/office/drawing/2010/main" val="0"/>
              </a:ext>
            </a:extLst>
          </a:blip>
          <a:srcRect l="-344" r="-183"/>
          <a:stretch/>
        </p:blipFill>
        <p:spPr>
          <a:xfrm>
            <a:off x="974558" y="0"/>
            <a:ext cx="6894095" cy="6858000"/>
          </a:xfrm>
          <a:prstGeom prst="rect">
            <a:avLst/>
          </a:prstGeom>
        </p:spPr>
      </p:pic>
    </p:spTree>
    <p:extLst>
      <p:ext uri="{BB962C8B-B14F-4D97-AF65-F5344CB8AC3E}">
        <p14:creationId xmlns:p14="http://schemas.microsoft.com/office/powerpoint/2010/main" val="427163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617" y="854242"/>
            <a:ext cx="7092857" cy="4525963"/>
          </a:xfrm>
        </p:spPr>
        <p:txBody>
          <a:bodyPr>
            <a:normAutofit lnSpcReduction="10000"/>
          </a:bodyPr>
          <a:lstStyle/>
          <a:p>
            <a:pPr marL="0" indent="0">
              <a:buNone/>
            </a:pPr>
            <a:r>
              <a:rPr lang="en-US" sz="4800" dirty="0" err="1">
                <a:solidFill>
                  <a:srgbClr val="F06830"/>
                </a:solidFill>
              </a:rPr>
              <a:t>s</a:t>
            </a:r>
            <a:r>
              <a:rPr lang="en-US" sz="4800" dirty="0" err="1"/>
              <a:t>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7" name="Straight Connector 6"/>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162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3684"/>
          <a:stretch/>
        </p:blipFill>
        <p:spPr>
          <a:xfrm>
            <a:off x="180474" y="0"/>
            <a:ext cx="8986344" cy="6858000"/>
          </a:xfrm>
          <a:prstGeom prst="rect">
            <a:avLst/>
          </a:prstGeom>
        </p:spPr>
      </p:pic>
    </p:spTree>
    <p:extLst>
      <p:ext uri="{BB962C8B-B14F-4D97-AF65-F5344CB8AC3E}">
        <p14:creationId xmlns:p14="http://schemas.microsoft.com/office/powerpoint/2010/main" val="203058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985"/>
            <a:ext cx="8229600" cy="1143000"/>
          </a:xfrm>
        </p:spPr>
        <p:txBody>
          <a:bodyPr/>
          <a:lstStyle/>
          <a:p>
            <a:r>
              <a:rPr lang="en-US" dirty="0" smtClean="0">
                <a:solidFill>
                  <a:srgbClr val="F06830"/>
                </a:solidFill>
              </a:rPr>
              <a:t>T</a:t>
            </a:r>
            <a:r>
              <a:rPr lang="en-US" dirty="0" smtClean="0"/>
              <a: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8" r="1"/>
          <a:stretch/>
        </p:blipFill>
        <p:spPr>
          <a:xfrm>
            <a:off x="5020056" y="1961147"/>
            <a:ext cx="3817107" cy="3641446"/>
          </a:xfrm>
        </p:spPr>
      </p:pic>
      <p:pic>
        <p:nvPicPr>
          <p:cNvPr id="8" name="Content Placeholder 7" descr="Screen Shot 2016-05-15 at 8.49.05 PM.png"/>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45" r="-64"/>
          <a:stretch/>
        </p:blipFill>
        <p:spPr>
          <a:xfrm>
            <a:off x="317715" y="1521429"/>
            <a:ext cx="4453190" cy="3475462"/>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9" name="Straight Connector 8"/>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0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89" y="514460"/>
            <a:ext cx="8495146" cy="448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653" y="5815037"/>
            <a:ext cx="818147" cy="818147"/>
          </a:xfrm>
          <a:prstGeom prst="rect">
            <a:avLst/>
          </a:prstGeom>
        </p:spPr>
      </p:pic>
      <p:cxnSp>
        <p:nvCxnSpPr>
          <p:cNvPr id="6" name="Straight Connector 5"/>
          <p:cNvCxnSpPr/>
          <p:nvPr/>
        </p:nvCxnSpPr>
        <p:spPr>
          <a:xfrm flipH="1">
            <a:off x="601579" y="5815037"/>
            <a:ext cx="8542421" cy="0"/>
          </a:xfrm>
          <a:prstGeom prst="line">
            <a:avLst/>
          </a:prstGeom>
          <a:ln>
            <a:solidFill>
              <a:srgbClr val="F068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19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3477</TotalTime>
  <Words>1508</Words>
  <Application>Microsoft Macintosh PowerPoint</Application>
  <PresentationFormat>On-screen Show (4:3)</PresentationFormat>
  <Paragraphs>83</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Wingdings</vt:lpstr>
      <vt:lpstr>Arial</vt:lpstr>
      <vt:lpstr>Office Theme</vt:lpstr>
      <vt:lpstr>The Media Consortium</vt:lpstr>
      <vt:lpstr>Impact</vt:lpstr>
      <vt:lpstr>Every story produces an effect</vt:lpstr>
      <vt:lpstr>Every story produces an [a]ffect</vt:lpstr>
      <vt:lpstr>PowerPoint Presentation</vt:lpstr>
      <vt:lpstr>PowerPoint Presentation</vt:lpstr>
      <vt:lpstr>PowerPoint Presentation</vt:lpstr>
      <vt:lpstr>Two Davids vs. a Goliath</vt:lpstr>
      <vt:lpstr>PowerPoint Presentation</vt:lpstr>
      <vt:lpstr>PowerPoint Presentation</vt:lpstr>
      <vt:lpstr>Our Experiment  =&gt; Proves that small outlets have a measurable influence on conversations  </vt:lpstr>
      <vt:lpstr>PowerPoint Presentation</vt:lpstr>
      <vt:lpstr>An opportunity</vt:lpstr>
      <vt:lpstr>PowerPoint Presentation</vt:lpstr>
      <vt:lpstr>PowerPoint Presentation</vt:lpstr>
      <vt:lpstr>Thank you</vt:lpstr>
      <vt:lpstr>PowerPoint Presentation</vt:lpstr>
      <vt:lpstr>Q &amp; A: Timeline</vt:lpstr>
      <vt:lpstr>Q &amp; A: Similar Projects</vt:lpstr>
      <vt:lpstr>Q &amp; A: Our Assumptions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Angelica Das</cp:lastModifiedBy>
  <cp:revision>64</cp:revision>
  <dcterms:created xsi:type="dcterms:W3CDTF">2016-05-05T18:22:05Z</dcterms:created>
  <dcterms:modified xsi:type="dcterms:W3CDTF">2016-05-18T13:06:59Z</dcterms:modified>
</cp:coreProperties>
</file>