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tmp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4" r:id="rId18"/>
    <p:sldId id="278" r:id="rId19"/>
    <p:sldId id="276" r:id="rId20"/>
    <p:sldId id="277" r:id="rId21"/>
    <p:sldId id="286" r:id="rId22"/>
    <p:sldId id="287" r:id="rId23"/>
    <p:sldId id="288" r:id="rId24"/>
    <p:sldId id="289" r:id="rId25"/>
    <p:sldId id="290" r:id="rId26"/>
    <p:sldId id="29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74" autoAdjust="0"/>
    <p:restoredTop sz="86423" autoAdjust="0"/>
  </p:normalViewPr>
  <p:slideViewPr>
    <p:cSldViewPr snapToGrid="0" snapToObjects="1">
      <p:cViewPr varScale="1">
        <p:scale>
          <a:sx n="52" d="100"/>
          <a:sy n="52" d="100"/>
        </p:scale>
        <p:origin x="-5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4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5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0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5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3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6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4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4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9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56A0C-A9FE-A24F-8B37-56B20B6B6707}" type="datetimeFigureOut">
              <a:rPr lang="en-US" smtClean="0"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0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mp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Media Consortium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Mapping Our 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04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Our Options?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charset="2"/>
              <a:buAutoNum type="arabicPlain"/>
            </a:pPr>
            <a:r>
              <a:rPr lang="en-US" b="1" dirty="0" smtClean="0"/>
              <a:t>Downsize</a:t>
            </a:r>
            <a:r>
              <a:rPr lang="en-US" dirty="0" smtClean="0"/>
              <a:t>  (become an informal peer network w/ no director)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b="1" dirty="0" smtClean="0"/>
              <a:t>Add Business Services, Tools, and Skills </a:t>
            </a:r>
            <a:r>
              <a:rPr lang="en-US" dirty="0" smtClean="0"/>
              <a:t>(competing directly with INN, ONA, MPA,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b="1" dirty="0" smtClean="0"/>
              <a:t>Locate partners who value our impact goals </a:t>
            </a:r>
            <a:r>
              <a:rPr lang="en-US" dirty="0" smtClean="0"/>
              <a:t>(and are willing to provide financial support to realize them)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36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Let’s Take a Closer Look at #3</a:t>
            </a:r>
            <a:br>
              <a:rPr lang="en-US" dirty="0" smtClean="0"/>
            </a:b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Who Values the Impact Created by our Content?</a:t>
            </a:r>
          </a:p>
          <a:p>
            <a:pPr marL="0" indent="0">
              <a:buNone/>
            </a:pPr>
            <a:r>
              <a:rPr lang="en-US" dirty="0" smtClean="0"/>
              <a:t>Who Values the Continuation of our Sector?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Progressive/Left Political Parties </a:t>
            </a:r>
          </a:p>
          <a:p>
            <a:r>
              <a:rPr lang="en-US" dirty="0" smtClean="0"/>
              <a:t>Foundations and Major Donors</a:t>
            </a:r>
          </a:p>
          <a:p>
            <a:r>
              <a:rPr lang="en-US" dirty="0" smtClean="0"/>
              <a:t>Nonprofit Organizations helped by our Sector</a:t>
            </a:r>
          </a:p>
          <a:p>
            <a:r>
              <a:rPr lang="en-US" dirty="0" smtClean="0"/>
              <a:t>Other Independent Progressive Media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0871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Dismiss a Couple of These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3250" y="1603375"/>
            <a:ext cx="808355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trike="sngStrike" dirty="0" smtClean="0"/>
              <a:t>Political Parties:</a:t>
            </a:r>
            <a:endParaRPr lang="en-US" sz="3200" dirty="0"/>
          </a:p>
          <a:p>
            <a:r>
              <a:rPr lang="en-US" sz="3200" dirty="0" smtClean="0"/>
              <a:t>While most of us identify as progressive, the vast majority of outlets in the Media Consortium are non-partisan</a:t>
            </a:r>
          </a:p>
          <a:p>
            <a:endParaRPr lang="en-US" sz="3200" dirty="0" smtClean="0"/>
          </a:p>
          <a:p>
            <a:r>
              <a:rPr lang="en-US" sz="3200" strike="sngStrike" dirty="0" err="1" smtClean="0"/>
              <a:t>NonProfit</a:t>
            </a:r>
            <a:r>
              <a:rPr lang="en-US" sz="3200" strike="sngStrike" dirty="0" smtClean="0"/>
              <a:t> Organizations</a:t>
            </a:r>
          </a:p>
          <a:p>
            <a:r>
              <a:rPr lang="en-US" sz="3200" dirty="0" smtClean="0"/>
              <a:t>They love us, but we are a want for them, not a need. They have other priorities for their funds.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55834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About Funders?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What Won’t Work:  Ask for infrastructure support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Funders Tell Us Will Work: </a:t>
            </a:r>
          </a:p>
          <a:p>
            <a:r>
              <a:rPr lang="en-US" dirty="0" smtClean="0"/>
              <a:t>Choose 3 issues a year (abortion, </a:t>
            </a:r>
            <a:r>
              <a:rPr lang="en-US" dirty="0" err="1" smtClean="0"/>
              <a:t>fracking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Collaborate on those issues + prove impact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Question: </a:t>
            </a:r>
          </a:p>
          <a:p>
            <a:pPr marL="0" indent="0">
              <a:buNone/>
            </a:pPr>
            <a:r>
              <a:rPr lang="en-US" dirty="0" smtClean="0"/>
              <a:t>Will this just take away money that would have been spent on TMC members?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66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other organizations in our sector? Will they support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There are a number of other associations for independent news media:</a:t>
            </a:r>
          </a:p>
          <a:p>
            <a:pPr marL="0" indent="0">
              <a:buNone/>
            </a:pPr>
            <a:r>
              <a:rPr lang="en-US" dirty="0" smtClean="0"/>
              <a:t>NFCB—community radio</a:t>
            </a:r>
          </a:p>
          <a:p>
            <a:pPr marL="0" indent="0">
              <a:buNone/>
            </a:pPr>
            <a:r>
              <a:rPr lang="en-US" dirty="0" smtClean="0"/>
              <a:t>ACM—community TV</a:t>
            </a:r>
          </a:p>
          <a:p>
            <a:pPr marL="0" indent="0">
              <a:buNone/>
            </a:pPr>
            <a:r>
              <a:rPr lang="en-US" dirty="0" smtClean="0"/>
              <a:t>NAMAC—community media/film</a:t>
            </a:r>
          </a:p>
          <a:p>
            <a:pPr marL="0" indent="0">
              <a:buNone/>
            </a:pPr>
            <a:r>
              <a:rPr lang="en-US" dirty="0" smtClean="0"/>
              <a:t>INN—investigative news outlets</a:t>
            </a:r>
          </a:p>
          <a:p>
            <a:pPr marL="0" indent="0">
              <a:buNone/>
            </a:pPr>
            <a:r>
              <a:rPr lang="en-US" dirty="0" smtClean="0"/>
              <a:t>LION—</a:t>
            </a:r>
            <a:r>
              <a:rPr lang="en-US" dirty="0" err="1" smtClean="0"/>
              <a:t>hyperlocal</a:t>
            </a:r>
            <a:r>
              <a:rPr lang="en-US" dirty="0" smtClean="0"/>
              <a:t> outlets</a:t>
            </a:r>
          </a:p>
          <a:p>
            <a:pPr marL="0" indent="0">
              <a:buNone/>
            </a:pPr>
            <a:r>
              <a:rPr lang="en-US" dirty="0" smtClean="0"/>
              <a:t>AAN—alternative news media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81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 offers a Partnership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Who is AAN? They are Alt Weeklies</a:t>
            </a:r>
          </a:p>
          <a:p>
            <a:pPr marL="0" indent="0">
              <a:buNone/>
            </a:pPr>
            <a:r>
              <a:rPr lang="en-US" dirty="0" smtClean="0"/>
              <a:t>How are they like us?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Alt “weeklies” are becoming 24/7 digital </a:t>
            </a:r>
          </a:p>
          <a:p>
            <a:r>
              <a:rPr lang="en-US" dirty="0" smtClean="0"/>
              <a:t>They are increasing the quantity and quality of their  content </a:t>
            </a:r>
          </a:p>
          <a:p>
            <a:r>
              <a:rPr lang="en-US" dirty="0" smtClean="0"/>
              <a:t>They are looking at hybrid biz models </a:t>
            </a:r>
          </a:p>
          <a:p>
            <a:r>
              <a:rPr lang="en-US" dirty="0" smtClean="0"/>
              <a:t>They are fiercely independent and “alternative”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960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AAN Wants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to our editorial collaborations</a:t>
            </a:r>
          </a:p>
          <a:p>
            <a:r>
              <a:rPr lang="en-US" dirty="0" smtClean="0"/>
              <a:t>Chance to learn more about the donor model</a:t>
            </a:r>
          </a:p>
          <a:p>
            <a:r>
              <a:rPr lang="en-US" dirty="0" smtClean="0"/>
              <a:t>Chance to learn more about producing regular, high-quality digital content</a:t>
            </a:r>
          </a:p>
          <a:p>
            <a:r>
              <a:rPr lang="en-US" dirty="0" smtClean="0"/>
              <a:t>Increased numbers (our 70 + their 130 will lead to more $$ from sponsors for meetings)</a:t>
            </a:r>
          </a:p>
          <a:p>
            <a:r>
              <a:rPr lang="en-US" dirty="0" smtClean="0"/>
              <a:t>Some of the prestige of our outlets (they struggle with reputation issues)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87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AAN 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Membership and Technology Staff</a:t>
            </a:r>
          </a:p>
          <a:p>
            <a:r>
              <a:rPr lang="en-US" dirty="0" smtClean="0"/>
              <a:t>A presence in DC, where they are based</a:t>
            </a:r>
          </a:p>
          <a:p>
            <a:r>
              <a:rPr lang="en-US" dirty="0" smtClean="0"/>
              <a:t>Shared conferences (</a:t>
            </a:r>
            <a:r>
              <a:rPr lang="en-US" dirty="0" err="1" smtClean="0"/>
              <a:t>esp</a:t>
            </a:r>
            <a:r>
              <a:rPr lang="en-US" dirty="0" smtClean="0"/>
              <a:t> their digital connect)</a:t>
            </a:r>
          </a:p>
          <a:p>
            <a:r>
              <a:rPr lang="en-US" dirty="0" smtClean="0"/>
              <a:t>Ad Sharing and Content Syndication platforms</a:t>
            </a:r>
          </a:p>
          <a:p>
            <a:r>
              <a:rPr lang="en-US" dirty="0" smtClean="0"/>
              <a:t>Our own 501c3 designation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611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 for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TMC dues stay the same if we partner with AAN?</a:t>
            </a:r>
          </a:p>
          <a:p>
            <a:r>
              <a:rPr lang="en-US" dirty="0" smtClean="0"/>
              <a:t>Will TMC members be charged for AAN conferences or will that be included in dues?</a:t>
            </a:r>
          </a:p>
          <a:p>
            <a:r>
              <a:rPr lang="en-US" dirty="0" smtClean="0"/>
              <a:t>Will AAN cover some of the cost of TMC staff?</a:t>
            </a:r>
          </a:p>
          <a:p>
            <a:r>
              <a:rPr lang="en-US" dirty="0" smtClean="0"/>
              <a:t>And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47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Sum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Must Choose a New Direction: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Downsize</a:t>
            </a:r>
            <a:r>
              <a:rPr lang="en-US" dirty="0" smtClean="0"/>
              <a:t>: become a self-run peer network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Add Biz &amp; Tech Services </a:t>
            </a:r>
            <a:r>
              <a:rPr lang="en-US" dirty="0" smtClean="0"/>
              <a:t>: fulfill stakeholder needs so you will pay more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Become Issue-Based</a:t>
            </a:r>
            <a:r>
              <a:rPr lang="en-US" dirty="0" smtClean="0"/>
              <a:t>: appeal to funders by focusing on 3 issue areas per year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Partner with AAN</a:t>
            </a:r>
            <a:r>
              <a:rPr lang="en-US" dirty="0" smtClean="0"/>
              <a:t>: take advantage of an opportunity to join forces w/ a like org</a:t>
            </a:r>
          </a:p>
        </p:txBody>
      </p:sp>
    </p:spTree>
    <p:extLst>
      <p:ext uri="{BB962C8B-B14F-4D97-AF65-F5344CB8AC3E}">
        <p14:creationId xmlns:p14="http://schemas.microsoft.com/office/powerpoint/2010/main" val="2599246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Who Are We?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are a Network of Independent Progressive Media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916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Direction Should We Take?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solidFill>
                  <a:schemeClr val="tx1"/>
                </a:solidFill>
              </a:rPr>
              <a:t>YOU </a:t>
            </a:r>
            <a:r>
              <a:rPr lang="en-US" sz="7200" dirty="0" smtClean="0">
                <a:solidFill>
                  <a:schemeClr val="tx1"/>
                </a:solidFill>
              </a:rPr>
              <a:t>DECIDE</a:t>
            </a:r>
          </a:p>
          <a:p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909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Media Consortium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Strategic Planning</a:t>
            </a:r>
          </a:p>
          <a:p>
            <a:r>
              <a:rPr lang="en-US" sz="2400" dirty="0" smtClean="0"/>
              <a:t>Small Group (Saturday)</a:t>
            </a:r>
          </a:p>
          <a:p>
            <a:r>
              <a:rPr lang="en-US" sz="2400" dirty="0" smtClean="0"/>
              <a:t>Large Group (Sunday)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29141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Are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188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Problem: </a:t>
            </a:r>
          </a:p>
          <a:p>
            <a:r>
              <a:rPr lang="en-US" sz="2400" dirty="0"/>
              <a:t>TMC is not currently </a:t>
            </a:r>
            <a:r>
              <a:rPr lang="en-US" sz="2400" dirty="0" smtClean="0"/>
              <a:t>financially sustainable </a:t>
            </a:r>
            <a:r>
              <a:rPr lang="en-US" sz="2400" dirty="0"/>
              <a:t>as an organization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he </a:t>
            </a:r>
            <a:r>
              <a:rPr lang="en-US" dirty="0">
                <a:solidFill>
                  <a:srgbClr val="FF0000"/>
                </a:solidFill>
              </a:rPr>
              <a:t>Question: </a:t>
            </a:r>
          </a:p>
          <a:p>
            <a:r>
              <a:rPr lang="en-US" sz="2400" dirty="0"/>
              <a:t>What strategic direction </a:t>
            </a:r>
            <a:r>
              <a:rPr lang="en-US" sz="2400" dirty="0" smtClean="0"/>
              <a:t>will lead </a:t>
            </a:r>
            <a:r>
              <a:rPr lang="en-US" sz="2400" dirty="0"/>
              <a:t>to financial sustainability while supporting our shared values?</a:t>
            </a:r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327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1880"/>
            <a:ext cx="8229600" cy="4525963"/>
          </a:xfrm>
        </p:spPr>
        <p:txBody>
          <a:bodyPr/>
          <a:lstStyle/>
          <a:p>
            <a:r>
              <a:rPr lang="en-US" sz="2800" dirty="0" smtClean="0"/>
              <a:t>Formal and organized facilitation strategy</a:t>
            </a:r>
          </a:p>
          <a:p>
            <a:pPr lvl="1"/>
            <a:r>
              <a:rPr lang="en-US" sz="2400" dirty="0" err="1" smtClean="0"/>
              <a:t>Dotmocracy</a:t>
            </a:r>
            <a:endParaRPr lang="en-US" sz="24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800" dirty="0" smtClean="0"/>
              <a:t>Focused approach to discuss strategic alternatives</a:t>
            </a:r>
          </a:p>
          <a:p>
            <a:pPr lvl="1"/>
            <a:r>
              <a:rPr lang="en-US" sz="2400" dirty="0" smtClean="0"/>
              <a:t>Small Group Breakout Sessions (Saturday)</a:t>
            </a:r>
          </a:p>
          <a:p>
            <a:pPr lvl="1"/>
            <a:r>
              <a:rPr lang="en-US" sz="2400" dirty="0" smtClean="0"/>
              <a:t>Small Group + Large Group Call To Action (Sunday)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570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Dotmocracy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551307"/>
            <a:ext cx="847898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“A simple method for recognizing points of agreement among a large number of people”</a:t>
            </a:r>
          </a:p>
          <a:p>
            <a:pPr lvl="1"/>
            <a:r>
              <a:rPr lang="en-US" sz="1400" dirty="0" smtClean="0"/>
              <a:t>	-    Jason </a:t>
            </a:r>
            <a:r>
              <a:rPr lang="en-US" sz="1400" dirty="0" err="1" smtClean="0"/>
              <a:t>Diceman</a:t>
            </a:r>
            <a:endParaRPr lang="en-US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18" y="2391557"/>
            <a:ext cx="7398327" cy="430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427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2232"/>
            <a:ext cx="8229600" cy="1143000"/>
          </a:xfrm>
        </p:spPr>
        <p:txBody>
          <a:bodyPr/>
          <a:lstStyle/>
          <a:p>
            <a:r>
              <a:rPr lang="en-US" dirty="0" err="1" smtClean="0"/>
              <a:t>Dotmocracy</a:t>
            </a:r>
            <a:r>
              <a:rPr lang="en-US" dirty="0" smtClean="0"/>
              <a:t> Procedure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66255" y="1320652"/>
            <a:ext cx="8825345" cy="553734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Each group is provided x7 </a:t>
            </a:r>
            <a:r>
              <a:rPr lang="en-US" sz="2400" dirty="0" err="1" smtClean="0"/>
              <a:t>Dotmocracy</a:t>
            </a:r>
            <a:r>
              <a:rPr lang="en-US" sz="2400" dirty="0" smtClean="0"/>
              <a:t> sheets</a:t>
            </a:r>
          </a:p>
          <a:p>
            <a:pPr lvl="1"/>
            <a:r>
              <a:rPr lang="en-US" sz="1800" dirty="0" smtClean="0"/>
              <a:t>Peer to Peer Network				          - Business Services</a:t>
            </a:r>
          </a:p>
          <a:p>
            <a:pPr lvl="1"/>
            <a:r>
              <a:rPr lang="en-US" sz="1800" dirty="0" smtClean="0"/>
              <a:t>Issue Driven (Funder Directed)			</a:t>
            </a:r>
            <a:r>
              <a:rPr lang="en-US" sz="1800" dirty="0"/>
              <a:t> </a:t>
            </a:r>
            <a:r>
              <a:rPr lang="en-US" sz="1800" dirty="0" smtClean="0"/>
              <a:t>- x3 Blanks</a:t>
            </a:r>
          </a:p>
          <a:p>
            <a:pPr lvl="1"/>
            <a:r>
              <a:rPr lang="en-US" sz="1800" dirty="0"/>
              <a:t>Partner </a:t>
            </a:r>
            <a:r>
              <a:rPr lang="en-US" sz="1800" dirty="0" smtClean="0"/>
              <a:t>w/AAN</a:t>
            </a:r>
          </a:p>
          <a:p>
            <a:pPr marL="457200" lvl="1" indent="0">
              <a:buNone/>
            </a:pPr>
            <a:endParaRPr lang="en-US" sz="400" dirty="0" smtClean="0"/>
          </a:p>
          <a:p>
            <a:r>
              <a:rPr lang="en-US" sz="2400" dirty="0" smtClean="0"/>
              <a:t>Small group vote to identify discussion topic</a:t>
            </a:r>
          </a:p>
          <a:p>
            <a:pPr lvl="1"/>
            <a:r>
              <a:rPr lang="en-US" sz="2000" dirty="0" smtClean="0"/>
              <a:t>Identify pro/cons &amp; opportunities</a:t>
            </a:r>
          </a:p>
          <a:p>
            <a:pPr marL="457200" lvl="1" indent="0">
              <a:buNone/>
            </a:pPr>
            <a:endParaRPr lang="en-US" sz="400" dirty="0" smtClean="0"/>
          </a:p>
          <a:p>
            <a:r>
              <a:rPr lang="en-US" sz="2400" dirty="0" smtClean="0"/>
              <a:t>Vote for next topic to discuss</a:t>
            </a:r>
          </a:p>
          <a:p>
            <a:pPr lvl="1"/>
            <a:r>
              <a:rPr lang="en-US" sz="2000" dirty="0" smtClean="0"/>
              <a:t>This will either be one of the strategic directions previously identified, or a new idea discovered during group discussion</a:t>
            </a:r>
          </a:p>
          <a:p>
            <a:pPr marL="457200" lvl="1" indent="0">
              <a:buNone/>
            </a:pPr>
            <a:endParaRPr lang="en-US" sz="400" dirty="0" smtClean="0"/>
          </a:p>
          <a:p>
            <a:r>
              <a:rPr lang="en-US" sz="2400" dirty="0" smtClean="0"/>
              <a:t>When all topics are exhausted or time runs out, complete the </a:t>
            </a:r>
            <a:r>
              <a:rPr lang="en-US" sz="2400" dirty="0" err="1" smtClean="0"/>
              <a:t>Dotmocracy</a:t>
            </a:r>
            <a:r>
              <a:rPr lang="en-US" sz="2400" dirty="0" smtClean="0"/>
              <a:t> sheets</a:t>
            </a:r>
          </a:p>
          <a:p>
            <a:pPr marL="0" indent="0">
              <a:buNone/>
            </a:pPr>
            <a:endParaRPr lang="en-US" sz="400" dirty="0" smtClean="0"/>
          </a:p>
          <a:p>
            <a:r>
              <a:rPr lang="en-US" sz="2400" dirty="0"/>
              <a:t>D</a:t>
            </a:r>
            <a:r>
              <a:rPr lang="en-US" sz="2400" dirty="0" smtClean="0"/>
              <a:t>ata will </a:t>
            </a:r>
            <a:r>
              <a:rPr lang="en-US" sz="2400" dirty="0"/>
              <a:t>be </a:t>
            </a:r>
            <a:r>
              <a:rPr lang="en-US" sz="2400" dirty="0" smtClean="0"/>
              <a:t>analyzed and presented on Sunday</a:t>
            </a:r>
          </a:p>
          <a:p>
            <a:pPr marL="0" indent="0">
              <a:buNone/>
            </a:pPr>
            <a:endParaRPr lang="en-US" sz="400" dirty="0" smtClean="0"/>
          </a:p>
          <a:p>
            <a:r>
              <a:rPr lang="en-US" sz="2400" dirty="0" smtClean="0"/>
              <a:t>Sunday is a combination of small group, large group  &amp; decisions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0533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Colored Pens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031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Funding Partners = Blue Pens</a:t>
            </a:r>
          </a:p>
          <a:p>
            <a:pPr marL="0" indent="0">
              <a:buNone/>
            </a:pPr>
            <a:r>
              <a:rPr lang="en-US" dirty="0" smtClean="0"/>
              <a:t>Allies = Black Pens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Members = Red Pens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330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Value Do We Currently Provide Our Stakeholders?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facilitate relationship-building within the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9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Value Do We Hope to Provide </a:t>
            </a:r>
            <a:br>
              <a:rPr lang="en-US" dirty="0" smtClean="0"/>
            </a:br>
            <a:r>
              <a:rPr lang="en-US" dirty="0" smtClean="0"/>
              <a:t>(and sometimes achieve)?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687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aspire to grow the impact of individual members’ work and of the independent, progressive media sector as a whole.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3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Success: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b="1" dirty="0" smtClean="0"/>
              <a:t>Wisconsin Protests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Lucida Grande"/>
              <a:buChar char="+"/>
            </a:pPr>
            <a:r>
              <a:rPr lang="en-US" dirty="0" smtClean="0"/>
              <a:t>Joint reporting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Coordinated publishing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Cross promotion</a:t>
            </a:r>
          </a:p>
          <a:p>
            <a:pPr marL="0" indent="0">
              <a:buNone/>
            </a:pPr>
            <a:r>
              <a:rPr lang="en-US" dirty="0"/>
              <a:t>=</a:t>
            </a:r>
          </a:p>
          <a:p>
            <a:pPr marL="0" indent="0">
              <a:buNone/>
            </a:pPr>
            <a:r>
              <a:rPr lang="en-US" dirty="0" smtClean="0"/>
              <a:t>Changed conversations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Mainstream media covered event</a:t>
            </a:r>
          </a:p>
          <a:p>
            <a:r>
              <a:rPr lang="en-US" dirty="0" smtClean="0"/>
              <a:t>Protesters felt heard</a:t>
            </a:r>
          </a:p>
          <a:p>
            <a:r>
              <a:rPr lang="en-US" dirty="0" smtClean="0"/>
              <a:t>Labor became a renewed focus of national attention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Occupy May Day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Lucida Grande"/>
              <a:buChar char="+"/>
            </a:pPr>
            <a:r>
              <a:rPr lang="en-US" dirty="0" smtClean="0"/>
              <a:t>Joint reporting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Coordinated publishing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Cross promotion</a:t>
            </a:r>
          </a:p>
          <a:p>
            <a:pPr marL="0" indent="0">
              <a:buNone/>
            </a:pPr>
            <a:r>
              <a:rPr lang="en-US" dirty="0" smtClean="0"/>
              <a:t>=</a:t>
            </a:r>
          </a:p>
          <a:p>
            <a:pPr marL="0" indent="0">
              <a:buNone/>
            </a:pPr>
            <a:r>
              <a:rPr lang="en-US" dirty="0" smtClean="0"/>
              <a:t>Changed conversations</a:t>
            </a:r>
          </a:p>
          <a:p>
            <a:r>
              <a:rPr lang="en-US" dirty="0" smtClean="0"/>
              <a:t>Mainstream media changed type of coverage</a:t>
            </a:r>
          </a:p>
          <a:p>
            <a:r>
              <a:rPr lang="en-US" dirty="0" smtClean="0"/>
              <a:t>Protesters found a national media forum</a:t>
            </a:r>
          </a:p>
          <a:p>
            <a:r>
              <a:rPr lang="en-US" dirty="0" smtClean="0"/>
              <a:t>Social media recognition of widespread nature of event</a:t>
            </a:r>
          </a:p>
          <a:p>
            <a:r>
              <a:rPr lang="en-US" dirty="0" smtClean="0"/>
              <a:t>Furthered 99% meme</a:t>
            </a:r>
          </a:p>
        </p:txBody>
      </p:sp>
    </p:spTree>
    <p:extLst>
      <p:ext uri="{BB962C8B-B14F-4D97-AF65-F5344CB8AC3E}">
        <p14:creationId xmlns:p14="http://schemas.microsoft.com/office/powerpoint/2010/main" val="111024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8925"/>
            <a:ext cx="7772400" cy="1470025"/>
          </a:xfrm>
        </p:spPr>
        <p:txBody>
          <a:bodyPr/>
          <a:lstStyle/>
          <a:p>
            <a:r>
              <a:rPr lang="en-US" dirty="0" smtClean="0"/>
              <a:t>What Don’t We Do?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79825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We don’t lobby on behalf of the sector </a:t>
            </a:r>
          </a:p>
          <a:p>
            <a:r>
              <a:rPr lang="en-US" dirty="0" smtClean="0"/>
              <a:t>(that is done by Free Press, CMJ, NAMAC, and others)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81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What Else Don’t We Do?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4600" y="2711450"/>
            <a:ext cx="6400800" cy="1752600"/>
          </a:xfrm>
        </p:spPr>
        <p:txBody>
          <a:bodyPr/>
          <a:lstStyle/>
          <a:p>
            <a:r>
              <a:rPr lang="en-US" dirty="0" smtClean="0"/>
              <a:t>We don’t offer business and technology training or services</a:t>
            </a:r>
          </a:p>
          <a:p>
            <a:r>
              <a:rPr lang="en-US" dirty="0" smtClean="0"/>
              <a:t>(compare to ONA, INN, AAN)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539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41425"/>
            <a:ext cx="7772400" cy="1470025"/>
          </a:xfrm>
        </p:spPr>
        <p:txBody>
          <a:bodyPr/>
          <a:lstStyle/>
          <a:p>
            <a:r>
              <a:rPr lang="en-US" dirty="0" smtClean="0"/>
              <a:t>Guess What?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5325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Members won’t pay enough in dues to sustain our organization because our value to members is based on</a:t>
            </a:r>
            <a:r>
              <a:rPr lang="en-US" dirty="0" smtClean="0">
                <a:solidFill>
                  <a:srgbClr val="008000"/>
                </a:solidFill>
              </a:rPr>
              <a:t> wants </a:t>
            </a:r>
            <a:r>
              <a:rPr lang="en-US" dirty="0" smtClean="0">
                <a:solidFill>
                  <a:srgbClr val="000000"/>
                </a:solidFill>
              </a:rPr>
              <a:t>(mission, impact) , rather than </a:t>
            </a:r>
            <a:r>
              <a:rPr lang="en-US" dirty="0" smtClean="0">
                <a:solidFill>
                  <a:srgbClr val="FF0000"/>
                </a:solidFill>
              </a:rPr>
              <a:t>needs</a:t>
            </a:r>
            <a:r>
              <a:rPr lang="en-US" dirty="0" smtClean="0">
                <a:solidFill>
                  <a:srgbClr val="000000"/>
                </a:solidFill>
              </a:rPr>
              <a:t> (business services, technology skills)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033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175" y="1066800"/>
            <a:ext cx="8045450" cy="2044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 current levels of member </a:t>
            </a:r>
            <a:r>
              <a:rPr lang="en-US" dirty="0"/>
              <a:t>s</a:t>
            </a:r>
            <a:r>
              <a:rPr lang="en-US" dirty="0" smtClean="0"/>
              <a:t>upport, TMC could remain an informal  peer network with an annual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752600"/>
          </a:xfrm>
        </p:spPr>
        <p:txBody>
          <a:bodyPr/>
          <a:lstStyle/>
          <a:p>
            <a:r>
              <a:rPr lang="en-US" b="1" dirty="0" smtClean="0"/>
              <a:t>It can not remain an organization focused on impact, nor can it sustain a full-time staff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6271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920</Words>
  <Application>Microsoft Macintosh PowerPoint</Application>
  <PresentationFormat>On-screen Show (4:3)</PresentationFormat>
  <Paragraphs>151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The Media Consortium</vt:lpstr>
      <vt:lpstr>Who Are We?</vt:lpstr>
      <vt:lpstr>What Value Do We Currently Provide Our Stakeholders?</vt:lpstr>
      <vt:lpstr>What Value Do We Hope to Provide  (and sometimes achieve)?</vt:lpstr>
      <vt:lpstr>Examples of Success:</vt:lpstr>
      <vt:lpstr>What Don’t We Do?</vt:lpstr>
      <vt:lpstr>What Else Don’t We Do?</vt:lpstr>
      <vt:lpstr>Guess What?</vt:lpstr>
      <vt:lpstr>At current levels of member support, TMC could remain an informal  peer network with an annual meeting</vt:lpstr>
      <vt:lpstr>What Are Our Options?</vt:lpstr>
      <vt:lpstr>Let’s Take a Closer Look at #3 </vt:lpstr>
      <vt:lpstr>We Can Dismiss a Couple of These</vt:lpstr>
      <vt:lpstr>So, What About Funders?</vt:lpstr>
      <vt:lpstr>What about other organizations in our sector? Will they support us?</vt:lpstr>
      <vt:lpstr>AAN offers a Partnership</vt:lpstr>
      <vt:lpstr>What AAN Wants</vt:lpstr>
      <vt:lpstr>What AAN Offers</vt:lpstr>
      <vt:lpstr>Up for Negotiation</vt:lpstr>
      <vt:lpstr>To Sum UP</vt:lpstr>
      <vt:lpstr>What Direction Should We Take?</vt:lpstr>
      <vt:lpstr>The Media Consortium</vt:lpstr>
      <vt:lpstr>Why We Are Here</vt:lpstr>
      <vt:lpstr>Overall Strategy</vt:lpstr>
      <vt:lpstr>Dotmocracy</vt:lpstr>
      <vt:lpstr>Dotmocracy Procedure</vt:lpstr>
      <vt:lpstr>Colored Pens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Media Consortium</dc:title>
  <dc:creator>Jo Ellen Green Kaiser</dc:creator>
  <cp:lastModifiedBy>Jo Ellen Green Kaiser</cp:lastModifiedBy>
  <cp:revision>27</cp:revision>
  <dcterms:created xsi:type="dcterms:W3CDTF">2014-02-24T16:47:35Z</dcterms:created>
  <dcterms:modified xsi:type="dcterms:W3CDTF">2014-03-01T18:10:04Z</dcterms:modified>
</cp:coreProperties>
</file>