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5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5" r:id="rId17"/>
    <p:sldId id="274" r:id="rId18"/>
    <p:sldId id="278" r:id="rId19"/>
    <p:sldId id="276" r:id="rId20"/>
    <p:sldId id="277" r:id="rId2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5" d="100"/>
          <a:sy n="95" d="100"/>
        </p:scale>
        <p:origin x="-392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printerSettings" Target="printerSettings/printerSettings1.bin"/><Relationship Id="rId23" Type="http://schemas.openxmlformats.org/officeDocument/2006/relationships/presProps" Target="presProps.xml"/><Relationship Id="rId24" Type="http://schemas.openxmlformats.org/officeDocument/2006/relationships/viewProps" Target="viewProps.xml"/><Relationship Id="rId25" Type="http://schemas.openxmlformats.org/officeDocument/2006/relationships/theme" Target="theme/theme1.xml"/><Relationship Id="rId2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56A0C-A9FE-A24F-8B37-56B20B6B6707}" type="datetimeFigureOut">
              <a:rPr lang="en-US" smtClean="0"/>
              <a:t>3/10/14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7DB23-41E8-C440-8180-F897CD4E27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7241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56A0C-A9FE-A24F-8B37-56B20B6B6707}" type="datetimeFigureOut">
              <a:rPr lang="en-US" smtClean="0"/>
              <a:t>3/10/14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7DB23-41E8-C440-8180-F897CD4E27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7203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56A0C-A9FE-A24F-8B37-56B20B6B6707}" type="datetimeFigureOut">
              <a:rPr lang="en-US" smtClean="0"/>
              <a:t>3/10/14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7DB23-41E8-C440-8180-F897CD4E27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2499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56A0C-A9FE-A24F-8B37-56B20B6B6707}" type="datetimeFigureOut">
              <a:rPr lang="en-US" smtClean="0"/>
              <a:t>3/10/14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7DB23-41E8-C440-8180-F897CD4E27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16541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56A0C-A9FE-A24F-8B37-56B20B6B6707}" type="datetimeFigureOut">
              <a:rPr lang="en-US" smtClean="0"/>
              <a:t>3/10/14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7DB23-41E8-C440-8180-F897CD4E27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48066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56A0C-A9FE-A24F-8B37-56B20B6B6707}" type="datetimeFigureOut">
              <a:rPr lang="en-US" smtClean="0"/>
              <a:t>3/10/14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7DB23-41E8-C440-8180-F897CD4E27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8571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56A0C-A9FE-A24F-8B37-56B20B6B6707}" type="datetimeFigureOut">
              <a:rPr lang="en-US" smtClean="0"/>
              <a:t>3/10/14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7DB23-41E8-C440-8180-F897CD4E27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4314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56A0C-A9FE-A24F-8B37-56B20B6B6707}" type="datetimeFigureOut">
              <a:rPr lang="en-US" smtClean="0"/>
              <a:t>3/10/14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7DB23-41E8-C440-8180-F897CD4E27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2564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56A0C-A9FE-A24F-8B37-56B20B6B6707}" type="datetimeFigureOut">
              <a:rPr lang="en-US" smtClean="0"/>
              <a:t>3/10/14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7DB23-41E8-C440-8180-F897CD4E27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7408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56A0C-A9FE-A24F-8B37-56B20B6B6707}" type="datetimeFigureOut">
              <a:rPr lang="en-US" smtClean="0"/>
              <a:t>3/10/14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7DB23-41E8-C440-8180-F897CD4E27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75444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56A0C-A9FE-A24F-8B37-56B20B6B6707}" type="datetimeFigureOut">
              <a:rPr lang="en-US" smtClean="0"/>
              <a:t>3/10/14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7DB23-41E8-C440-8180-F897CD4E27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81938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656A0C-A9FE-A24F-8B37-56B20B6B6707}" type="datetimeFigureOut">
              <a:rPr lang="en-US" smtClean="0"/>
              <a:t>3/10/14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F7DB23-41E8-C440-8180-F897CD4E27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4086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Media Consortium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Mapping Our Future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47045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Are Our Options?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Wingdings" charset="2"/>
              <a:buAutoNum type="arabicPlain"/>
            </a:pPr>
            <a:r>
              <a:rPr lang="en-US" b="1" dirty="0" smtClean="0"/>
              <a:t>Downsize</a:t>
            </a:r>
            <a:r>
              <a:rPr lang="en-US" dirty="0" smtClean="0"/>
              <a:t>  (become an informal peer network w/ no director)</a:t>
            </a:r>
          </a:p>
          <a:p>
            <a:pPr marL="514350" indent="-514350">
              <a:buFont typeface="Wingdings" charset="2"/>
              <a:buAutoNum type="arabicPlain"/>
            </a:pPr>
            <a:r>
              <a:rPr lang="en-US" b="1" dirty="0" smtClean="0"/>
              <a:t>Add Business Services, Tools, and Skills </a:t>
            </a:r>
            <a:r>
              <a:rPr lang="en-US" dirty="0" smtClean="0"/>
              <a:t>(competing directly with INN, ONA, MPA, </a:t>
            </a:r>
            <a:r>
              <a:rPr lang="en-US" dirty="0" err="1" smtClean="0"/>
              <a:t>etc</a:t>
            </a:r>
            <a:r>
              <a:rPr lang="en-US" dirty="0" smtClean="0"/>
              <a:t>)</a:t>
            </a:r>
          </a:p>
          <a:p>
            <a:pPr marL="514350" indent="-514350">
              <a:buFont typeface="Wingdings" charset="2"/>
              <a:buAutoNum type="arabicPlain"/>
            </a:pPr>
            <a:r>
              <a:rPr lang="en-US" b="1" dirty="0" smtClean="0"/>
              <a:t>Locate partners who value our impact goals </a:t>
            </a:r>
            <a:r>
              <a:rPr lang="en-US" dirty="0" smtClean="0"/>
              <a:t>(and are willing to provide financial support to realize them)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98368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Let’s Take a Closer Look at #3</a:t>
            </a:r>
            <a:br>
              <a:rPr lang="en-US" dirty="0" smtClean="0"/>
            </a:b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Who Values the Impact Created by our Content?</a:t>
            </a:r>
          </a:p>
          <a:p>
            <a:pPr marL="0" indent="0">
              <a:buNone/>
            </a:pPr>
            <a:r>
              <a:rPr lang="en-US" dirty="0" smtClean="0"/>
              <a:t>Who Values the Continuation of our Sector?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Progressive/Left Political Parties </a:t>
            </a:r>
          </a:p>
          <a:p>
            <a:r>
              <a:rPr lang="en-US" dirty="0" smtClean="0"/>
              <a:t>Foundations and Major Donors</a:t>
            </a:r>
          </a:p>
          <a:p>
            <a:r>
              <a:rPr lang="en-US" dirty="0" smtClean="0"/>
              <a:t>Nonprofit Organizations helped by our Sector</a:t>
            </a:r>
          </a:p>
          <a:p>
            <a:r>
              <a:rPr lang="en-US" dirty="0" smtClean="0"/>
              <a:t>Other Independent Progressive Media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508712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 Can Dismiss a Couple of These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603250" y="1603375"/>
            <a:ext cx="8083550" cy="5016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trike="sngStrike" dirty="0" smtClean="0"/>
              <a:t>Political Parties:</a:t>
            </a:r>
            <a:endParaRPr lang="en-US" sz="3200" dirty="0"/>
          </a:p>
          <a:p>
            <a:r>
              <a:rPr lang="en-US" sz="3200" dirty="0" smtClean="0"/>
              <a:t>While most of us identify as progressive, the vast majority of outlets in the Media Consortium are non-partisan</a:t>
            </a:r>
          </a:p>
          <a:p>
            <a:endParaRPr lang="en-US" sz="3200" dirty="0" smtClean="0"/>
          </a:p>
          <a:p>
            <a:r>
              <a:rPr lang="en-US" sz="3200" strike="sngStrike" dirty="0" err="1" smtClean="0"/>
              <a:t>NonProfit</a:t>
            </a:r>
            <a:r>
              <a:rPr lang="en-US" sz="3200" strike="sngStrike" dirty="0" smtClean="0"/>
              <a:t> Organizations</a:t>
            </a:r>
          </a:p>
          <a:p>
            <a:r>
              <a:rPr lang="en-US" sz="3200" dirty="0" smtClean="0"/>
              <a:t>They love us, but we are a want for them, not a need. They have other priorities for their funds.</a:t>
            </a:r>
            <a:endParaRPr lang="en-US" sz="3200" dirty="0"/>
          </a:p>
          <a:p>
            <a:endParaRPr lang="en-US" sz="3200" dirty="0"/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8558342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So, What About Funders?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What Won’t Work:  Ask for infrastructure support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What Funders Tell Us Will Work: </a:t>
            </a:r>
          </a:p>
          <a:p>
            <a:r>
              <a:rPr lang="en-US" dirty="0" smtClean="0"/>
              <a:t>Choose 3 issues a year (abortion, </a:t>
            </a:r>
            <a:r>
              <a:rPr lang="en-US" dirty="0" err="1" smtClean="0"/>
              <a:t>fracking</a:t>
            </a:r>
            <a:r>
              <a:rPr lang="en-US" dirty="0" smtClean="0"/>
              <a:t>, </a:t>
            </a:r>
            <a:r>
              <a:rPr lang="en-US" dirty="0" err="1" smtClean="0"/>
              <a:t>etc</a:t>
            </a:r>
            <a:r>
              <a:rPr lang="en-US" dirty="0" smtClean="0"/>
              <a:t>)</a:t>
            </a:r>
          </a:p>
          <a:p>
            <a:r>
              <a:rPr lang="en-US" dirty="0" smtClean="0"/>
              <a:t>Collaborate on those issues + prove impact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Question: </a:t>
            </a:r>
          </a:p>
          <a:p>
            <a:pPr marL="0" indent="0">
              <a:buNone/>
            </a:pPr>
            <a:r>
              <a:rPr lang="en-US" dirty="0" smtClean="0"/>
              <a:t>Will this just take away money that would have been spent on TMC members?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97665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about other organizations in our sector? Will they support us?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There are a number of other associations for independent news media:</a:t>
            </a:r>
          </a:p>
          <a:p>
            <a:pPr marL="0" indent="0">
              <a:buNone/>
            </a:pPr>
            <a:r>
              <a:rPr lang="en-US" dirty="0" smtClean="0"/>
              <a:t>NFCB—community radio</a:t>
            </a:r>
          </a:p>
          <a:p>
            <a:pPr marL="0" indent="0">
              <a:buNone/>
            </a:pPr>
            <a:r>
              <a:rPr lang="en-US" dirty="0" smtClean="0"/>
              <a:t>ACM—community TV</a:t>
            </a:r>
          </a:p>
          <a:p>
            <a:pPr marL="0" indent="0">
              <a:buNone/>
            </a:pPr>
            <a:r>
              <a:rPr lang="en-US" dirty="0" smtClean="0"/>
              <a:t>NAMAC—community media/film</a:t>
            </a:r>
          </a:p>
          <a:p>
            <a:pPr marL="0" indent="0">
              <a:buNone/>
            </a:pPr>
            <a:r>
              <a:rPr lang="en-US" dirty="0" smtClean="0"/>
              <a:t>INN—investigative news outlets</a:t>
            </a:r>
          </a:p>
          <a:p>
            <a:pPr marL="0" indent="0">
              <a:buNone/>
            </a:pPr>
            <a:r>
              <a:rPr lang="en-US" dirty="0" smtClean="0"/>
              <a:t>LION—</a:t>
            </a:r>
            <a:r>
              <a:rPr lang="en-US" dirty="0" err="1" smtClean="0"/>
              <a:t>hyperlocal</a:t>
            </a:r>
            <a:r>
              <a:rPr lang="en-US" dirty="0" smtClean="0"/>
              <a:t> outlets</a:t>
            </a:r>
          </a:p>
          <a:p>
            <a:pPr marL="0" indent="0">
              <a:buNone/>
            </a:pPr>
            <a:r>
              <a:rPr lang="en-US" dirty="0" smtClean="0"/>
              <a:t>AAN—alternative news media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4811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AAN offers a Partnership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Who is AAN? They are Alt Weeklies</a:t>
            </a:r>
          </a:p>
          <a:p>
            <a:pPr marL="0" indent="0">
              <a:buNone/>
            </a:pPr>
            <a:r>
              <a:rPr lang="en-US" dirty="0" smtClean="0"/>
              <a:t>How are they like us?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Alt “weeklies” are becoming 24/7 digital </a:t>
            </a:r>
          </a:p>
          <a:p>
            <a:r>
              <a:rPr lang="en-US" dirty="0" smtClean="0"/>
              <a:t>They are increasing the quantity and quality of their  content </a:t>
            </a:r>
          </a:p>
          <a:p>
            <a:r>
              <a:rPr lang="en-US" dirty="0" smtClean="0"/>
              <a:t>They are looking at hybrid biz models </a:t>
            </a:r>
          </a:p>
          <a:p>
            <a:r>
              <a:rPr lang="en-US" dirty="0" smtClean="0"/>
              <a:t>They are </a:t>
            </a:r>
            <a:r>
              <a:rPr lang="en-US" dirty="0" smtClean="0"/>
              <a:t>anti-mainstream </a:t>
            </a:r>
            <a:r>
              <a:rPr lang="en-US" dirty="0" smtClean="0"/>
              <a:t>and </a:t>
            </a:r>
            <a:r>
              <a:rPr lang="en-US" dirty="0" smtClean="0"/>
              <a:t>“alternative”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39608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AAN Wants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mtClean="0"/>
          </a:p>
          <a:p>
            <a:r>
              <a:rPr lang="en-US" smtClean="0"/>
              <a:t>Access </a:t>
            </a:r>
            <a:r>
              <a:rPr lang="en-US" dirty="0" smtClean="0"/>
              <a:t>to our editorial collaborations</a:t>
            </a:r>
          </a:p>
          <a:p>
            <a:r>
              <a:rPr lang="en-US" dirty="0" smtClean="0"/>
              <a:t>Chance to learn more about the donor model</a:t>
            </a:r>
          </a:p>
          <a:p>
            <a:r>
              <a:rPr lang="en-US" dirty="0" smtClean="0"/>
              <a:t>Chance to learn more about producing regular, high-quality digital content</a:t>
            </a:r>
          </a:p>
          <a:p>
            <a:r>
              <a:rPr lang="en-US" dirty="0" smtClean="0"/>
              <a:t>Increased numbers (our 70 + their 130 will lead to more $$ from sponsors for meetings)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62873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AAN Offers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Shared Membership and Technology Staff</a:t>
            </a:r>
          </a:p>
          <a:p>
            <a:r>
              <a:rPr lang="en-US" dirty="0" smtClean="0"/>
              <a:t>A presence in DC, where they are based</a:t>
            </a:r>
          </a:p>
          <a:p>
            <a:r>
              <a:rPr lang="en-US" dirty="0" smtClean="0"/>
              <a:t>Shared conferences (</a:t>
            </a:r>
            <a:r>
              <a:rPr lang="en-US" dirty="0" err="1" smtClean="0"/>
              <a:t>esp</a:t>
            </a:r>
            <a:r>
              <a:rPr lang="en-US" dirty="0" smtClean="0"/>
              <a:t> their digital connect)</a:t>
            </a:r>
          </a:p>
          <a:p>
            <a:r>
              <a:rPr lang="en-US" dirty="0" smtClean="0"/>
              <a:t>Ad Sharing and Content Syndication platforms</a:t>
            </a:r>
          </a:p>
          <a:p>
            <a:r>
              <a:rPr lang="en-US" dirty="0" smtClean="0"/>
              <a:t>Our own 501c3 designation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161133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 for Negotiation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Will TMC dues stay the same if we partner with AAN?</a:t>
            </a:r>
          </a:p>
          <a:p>
            <a:r>
              <a:rPr lang="en-US" dirty="0" smtClean="0"/>
              <a:t>Will TMC members be charged for AAN conferences or will that be included in dues?</a:t>
            </a:r>
          </a:p>
          <a:p>
            <a:r>
              <a:rPr lang="en-US" dirty="0" smtClean="0"/>
              <a:t>Will AAN cover some of the cost of TMC staff?</a:t>
            </a:r>
          </a:p>
          <a:p>
            <a:r>
              <a:rPr lang="en-US" dirty="0" smtClean="0"/>
              <a:t>And more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514756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 Sum 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We Must Choose a New Direction: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Downsize</a:t>
            </a:r>
            <a:r>
              <a:rPr lang="en-US" dirty="0" smtClean="0"/>
              <a:t>: become a self-run peer network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Add Biz &amp; Tech Services </a:t>
            </a:r>
            <a:r>
              <a:rPr lang="en-US" dirty="0" smtClean="0"/>
              <a:t>: fulfill stakeholder needs so you will pay more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Become Issue-Based</a:t>
            </a:r>
            <a:r>
              <a:rPr lang="en-US" dirty="0" smtClean="0"/>
              <a:t>: appeal to funders by focusing on 3 issue areas per year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Partner with AAN</a:t>
            </a:r>
            <a:r>
              <a:rPr lang="en-US" dirty="0" smtClean="0"/>
              <a:t>: take advantage of an opportunity to join forces w/ a like org</a:t>
            </a:r>
          </a:p>
        </p:txBody>
      </p:sp>
    </p:spTree>
    <p:extLst>
      <p:ext uri="{BB962C8B-B14F-4D97-AF65-F5344CB8AC3E}">
        <p14:creationId xmlns:p14="http://schemas.microsoft.com/office/powerpoint/2010/main" val="25992463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Who Are We?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We are a Network of Independent Progressive Media Organizations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991616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What Direction Should We Take?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7200" dirty="0" smtClean="0">
                <a:solidFill>
                  <a:schemeClr val="tx1"/>
                </a:solidFill>
              </a:rPr>
              <a:t>YOU DECIDE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99099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Value Do We Currently Provide Our Stakeholders?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We facilitate relationship-building within the network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61915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95412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What Value Do We Hope to Provide </a:t>
            </a:r>
            <a:br>
              <a:rPr lang="en-US" dirty="0" smtClean="0"/>
            </a:br>
            <a:r>
              <a:rPr lang="en-US" dirty="0" smtClean="0"/>
              <a:t>(and sometimes achieve)?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68700"/>
            <a:ext cx="6400800" cy="17526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We aspire to grow the impact of individual members’ work and of the independent, progressive media sector as a whole.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01362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 of Success: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sz="3100" b="1" dirty="0" smtClean="0"/>
              <a:t>Wisconsin Protests</a:t>
            </a:r>
          </a:p>
          <a:p>
            <a:pPr marL="0" indent="0">
              <a:buNone/>
            </a:pPr>
            <a:endParaRPr lang="en-US" dirty="0"/>
          </a:p>
          <a:p>
            <a:pPr>
              <a:buFont typeface="Lucida Grande"/>
              <a:buChar char="+"/>
            </a:pPr>
            <a:r>
              <a:rPr lang="en-US" dirty="0" smtClean="0"/>
              <a:t>Joint reporting</a:t>
            </a:r>
          </a:p>
          <a:p>
            <a:pPr>
              <a:buFont typeface="Lucida Grande"/>
              <a:buChar char="+"/>
            </a:pPr>
            <a:r>
              <a:rPr lang="en-US" dirty="0" smtClean="0"/>
              <a:t>Coordinated publishing</a:t>
            </a:r>
          </a:p>
          <a:p>
            <a:pPr>
              <a:buFont typeface="Lucida Grande"/>
              <a:buChar char="+"/>
            </a:pPr>
            <a:r>
              <a:rPr lang="en-US" dirty="0" smtClean="0"/>
              <a:t>Cross promotion</a:t>
            </a:r>
          </a:p>
          <a:p>
            <a:pPr marL="0" indent="0">
              <a:buNone/>
            </a:pPr>
            <a:r>
              <a:rPr lang="en-US" dirty="0"/>
              <a:t>=</a:t>
            </a:r>
          </a:p>
          <a:p>
            <a:pPr marL="0" indent="0">
              <a:buNone/>
            </a:pPr>
            <a:r>
              <a:rPr lang="en-US" dirty="0" smtClean="0"/>
              <a:t>Changed conversations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Mainstream media covered event</a:t>
            </a:r>
          </a:p>
          <a:p>
            <a:r>
              <a:rPr lang="en-US" dirty="0" smtClean="0"/>
              <a:t>Protesters felt heard</a:t>
            </a:r>
          </a:p>
          <a:p>
            <a:r>
              <a:rPr lang="en-US" dirty="0" smtClean="0"/>
              <a:t>Labor became a renewed focus of national attention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b="1" dirty="0" smtClean="0"/>
              <a:t>Occupy May Day</a:t>
            </a:r>
          </a:p>
          <a:p>
            <a:pPr marL="0" indent="0">
              <a:buNone/>
            </a:pPr>
            <a:endParaRPr lang="en-US" dirty="0"/>
          </a:p>
          <a:p>
            <a:pPr>
              <a:buFont typeface="Lucida Grande"/>
              <a:buChar char="+"/>
            </a:pPr>
            <a:r>
              <a:rPr lang="en-US" dirty="0" smtClean="0"/>
              <a:t>Joint reporting</a:t>
            </a:r>
          </a:p>
          <a:p>
            <a:pPr>
              <a:buFont typeface="Lucida Grande"/>
              <a:buChar char="+"/>
            </a:pPr>
            <a:r>
              <a:rPr lang="en-US" dirty="0" smtClean="0"/>
              <a:t>Coordinated publishing</a:t>
            </a:r>
          </a:p>
          <a:p>
            <a:pPr>
              <a:buFont typeface="Lucida Grande"/>
              <a:buChar char="+"/>
            </a:pPr>
            <a:r>
              <a:rPr lang="en-US" dirty="0" smtClean="0"/>
              <a:t>Cross promotion</a:t>
            </a:r>
          </a:p>
          <a:p>
            <a:pPr marL="0" indent="0">
              <a:buNone/>
            </a:pPr>
            <a:r>
              <a:rPr lang="en-US" dirty="0" smtClean="0"/>
              <a:t>=</a:t>
            </a:r>
          </a:p>
          <a:p>
            <a:pPr marL="0" indent="0">
              <a:buNone/>
            </a:pPr>
            <a:r>
              <a:rPr lang="en-US" dirty="0" smtClean="0"/>
              <a:t>Changed conversations</a:t>
            </a:r>
          </a:p>
          <a:p>
            <a:r>
              <a:rPr lang="en-US" dirty="0" smtClean="0"/>
              <a:t>Mainstream media changed type of coverage</a:t>
            </a:r>
          </a:p>
          <a:p>
            <a:r>
              <a:rPr lang="en-US" dirty="0" smtClean="0"/>
              <a:t>Protesters found a national media forum</a:t>
            </a:r>
          </a:p>
          <a:p>
            <a:r>
              <a:rPr lang="en-US" dirty="0" smtClean="0"/>
              <a:t>Social media recognition of widespread nature of event</a:t>
            </a:r>
          </a:p>
          <a:p>
            <a:r>
              <a:rPr lang="en-US" dirty="0" smtClean="0"/>
              <a:t>Furthered 99% meme</a:t>
            </a:r>
          </a:p>
        </p:txBody>
      </p:sp>
    </p:spTree>
    <p:extLst>
      <p:ext uri="{BB962C8B-B14F-4D97-AF65-F5344CB8AC3E}">
        <p14:creationId xmlns:p14="http://schemas.microsoft.com/office/powerpoint/2010/main" val="11102488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58925"/>
            <a:ext cx="7772400" cy="1470025"/>
          </a:xfrm>
        </p:spPr>
        <p:txBody>
          <a:bodyPr/>
          <a:lstStyle/>
          <a:p>
            <a:r>
              <a:rPr lang="en-US" dirty="0" smtClean="0"/>
              <a:t>What Don’t We Do?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79825"/>
            <a:ext cx="6400800" cy="17526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We don’t lobby on behalf of the sector </a:t>
            </a:r>
          </a:p>
          <a:p>
            <a:r>
              <a:rPr lang="en-US" dirty="0" smtClean="0"/>
              <a:t>(that is done by Free Press, CMJ, NAMAC, and others)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28190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60400"/>
            <a:ext cx="7772400" cy="1470025"/>
          </a:xfrm>
        </p:spPr>
        <p:txBody>
          <a:bodyPr/>
          <a:lstStyle/>
          <a:p>
            <a:r>
              <a:rPr lang="en-US" dirty="0" smtClean="0"/>
              <a:t>What Else Don’t We Do?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44600" y="2711450"/>
            <a:ext cx="6400800" cy="1752600"/>
          </a:xfrm>
        </p:spPr>
        <p:txBody>
          <a:bodyPr/>
          <a:lstStyle/>
          <a:p>
            <a:r>
              <a:rPr lang="en-US" dirty="0" smtClean="0"/>
              <a:t>We don’t offer business and technology training or services</a:t>
            </a:r>
          </a:p>
          <a:p>
            <a:r>
              <a:rPr lang="en-US" dirty="0" smtClean="0"/>
              <a:t>(compare to ONA, INN, AAN)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45396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41425"/>
            <a:ext cx="7772400" cy="1470025"/>
          </a:xfrm>
        </p:spPr>
        <p:txBody>
          <a:bodyPr/>
          <a:lstStyle/>
          <a:p>
            <a:r>
              <a:rPr lang="en-US" dirty="0" smtClean="0"/>
              <a:t>Guess What?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5325"/>
            <a:ext cx="6400800" cy="17526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Members won’t pay enough in dues to sustain our organization because our value to members is based on</a:t>
            </a:r>
            <a:r>
              <a:rPr lang="en-US" dirty="0" smtClean="0">
                <a:solidFill>
                  <a:srgbClr val="008000"/>
                </a:solidFill>
              </a:rPr>
              <a:t> wants </a:t>
            </a:r>
            <a:r>
              <a:rPr lang="en-US" dirty="0" smtClean="0">
                <a:solidFill>
                  <a:srgbClr val="000000"/>
                </a:solidFill>
              </a:rPr>
              <a:t>(mission, impact) , rather than </a:t>
            </a:r>
            <a:r>
              <a:rPr lang="en-US" dirty="0" smtClean="0">
                <a:solidFill>
                  <a:srgbClr val="FF0000"/>
                </a:solidFill>
              </a:rPr>
              <a:t>needs</a:t>
            </a:r>
            <a:r>
              <a:rPr lang="en-US" dirty="0" smtClean="0">
                <a:solidFill>
                  <a:srgbClr val="000000"/>
                </a:solidFill>
              </a:rPr>
              <a:t> (business services, technology skills)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50333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1175" y="1066800"/>
            <a:ext cx="8045450" cy="20447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At current levels of member </a:t>
            </a:r>
            <a:r>
              <a:rPr lang="en-US" dirty="0"/>
              <a:t>s</a:t>
            </a:r>
            <a:r>
              <a:rPr lang="en-US" dirty="0" smtClean="0"/>
              <a:t>upport, TMC could be an informal  peer network with an annual meeting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00450"/>
            <a:ext cx="6400800" cy="1752600"/>
          </a:xfrm>
        </p:spPr>
        <p:txBody>
          <a:bodyPr/>
          <a:lstStyle/>
          <a:p>
            <a:r>
              <a:rPr lang="en-US" b="1" dirty="0" smtClean="0"/>
              <a:t>It can not remain an organization focused on impact, nor can it sustain a full-time staff</a:t>
            </a: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3462714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204</TotalTime>
  <Words>781</Words>
  <Application>Microsoft Macintosh PowerPoint</Application>
  <PresentationFormat>On-screen Show (4:3)</PresentationFormat>
  <Paragraphs>109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The Media Consortium</vt:lpstr>
      <vt:lpstr>Who Are We?</vt:lpstr>
      <vt:lpstr>What Value Do We Currently Provide Our Stakeholders?</vt:lpstr>
      <vt:lpstr>What Value Do We Hope to Provide  (and sometimes achieve)?</vt:lpstr>
      <vt:lpstr>Examples of Success:</vt:lpstr>
      <vt:lpstr>What Don’t We Do?</vt:lpstr>
      <vt:lpstr>What Else Don’t We Do?</vt:lpstr>
      <vt:lpstr>Guess What?</vt:lpstr>
      <vt:lpstr>At current levels of member support, TMC could be an informal  peer network with an annual meeting</vt:lpstr>
      <vt:lpstr>What Are Our Options?</vt:lpstr>
      <vt:lpstr>Let’s Take a Closer Look at #3 </vt:lpstr>
      <vt:lpstr>We Can Dismiss a Couple of These</vt:lpstr>
      <vt:lpstr>So, What About Funders?</vt:lpstr>
      <vt:lpstr>What about other organizations in our sector? Will they support us?</vt:lpstr>
      <vt:lpstr>AAN offers a Partnership</vt:lpstr>
      <vt:lpstr>What AAN Wants</vt:lpstr>
      <vt:lpstr>What AAN Offers</vt:lpstr>
      <vt:lpstr>Up for Negotiation</vt:lpstr>
      <vt:lpstr>To Sum UP</vt:lpstr>
      <vt:lpstr>What Direction Should We Take?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Media Consortium</dc:title>
  <dc:creator>Jo Ellen Green Kaiser</dc:creator>
  <cp:lastModifiedBy>Jo Ellen Green Kaiser</cp:lastModifiedBy>
  <cp:revision>13</cp:revision>
  <dcterms:created xsi:type="dcterms:W3CDTF">2014-02-24T16:47:35Z</dcterms:created>
  <dcterms:modified xsi:type="dcterms:W3CDTF">2014-03-11T00:19:26Z</dcterms:modified>
</cp:coreProperties>
</file>