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6" d="100"/>
          <a:sy n="116" d="100"/>
        </p:scale>
        <p:origin x="-58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2F54D7-CF41-E74F-815E-DE34EA54D642}" type="datetimeFigureOut">
              <a:rPr lang="en-US" smtClean="0"/>
              <a:t>12/28/15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1B70D1-B13A-BD43-B1E7-4EA40E59A36D}" type="slidenum">
              <a:rPr lang="en-US" smtClean="0"/>
              <a:t>‹#›</a:t>
            </a:fld>
            <a:endParaRPr lang="en-US"/>
          </a:p>
        </p:txBody>
      </p:sp>
    </p:spTree>
    <p:extLst>
      <p:ext uri="{BB962C8B-B14F-4D97-AF65-F5344CB8AC3E}">
        <p14:creationId xmlns:p14="http://schemas.microsoft.com/office/powerpoint/2010/main" val="5270798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this scenario, the</a:t>
            </a:r>
            <a:r>
              <a:rPr lang="en-US" baseline="0" dirty="0" smtClean="0"/>
              <a:t> 501c3 would run as an impact organization, like TMC now does, getting project-based grants; the 501c6 would handle all conferences and business-side “labs.” Either Tiffany and Jo Ellen will co-direct (most likely) or Jo Ellen will run the 501c3 and Tiffany the 501c6. Most likely, TMC members would be the majority on the 501c3 board, while AAN members would be the majority on the 501c6 board—but the aim would be that in 3-4 years people wouldn’t think about it that way! Organization will have to change its name to reflect new members.</a:t>
            </a:r>
            <a:endParaRPr lang="en-US" dirty="0"/>
          </a:p>
        </p:txBody>
      </p:sp>
      <p:sp>
        <p:nvSpPr>
          <p:cNvPr id="4" name="Slide Number Placeholder 3"/>
          <p:cNvSpPr>
            <a:spLocks noGrp="1"/>
          </p:cNvSpPr>
          <p:nvPr>
            <p:ph type="sldNum" sz="quarter" idx="10"/>
          </p:nvPr>
        </p:nvSpPr>
        <p:spPr/>
        <p:txBody>
          <a:bodyPr/>
          <a:lstStyle/>
          <a:p>
            <a:fld id="{B31B70D1-B13A-BD43-B1E7-4EA40E59A36D}" type="slidenum">
              <a:rPr lang="en-US" smtClean="0"/>
              <a:t>2</a:t>
            </a:fld>
            <a:endParaRPr lang="en-US"/>
          </a:p>
        </p:txBody>
      </p:sp>
    </p:spTree>
    <p:extLst>
      <p:ext uri="{BB962C8B-B14F-4D97-AF65-F5344CB8AC3E}">
        <p14:creationId xmlns:p14="http://schemas.microsoft.com/office/powerpoint/2010/main" val="2634580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this scenario, Jo Ellen would run the 501c3</a:t>
            </a:r>
            <a:r>
              <a:rPr lang="en-US" baseline="0" dirty="0" smtClean="0"/>
              <a:t> as an impact organization. Tiffany would run the 501c6 as a trade org. She would probably put on all the conferences, though the 501c6 would probably pay the 501c3 to create programming tracks, etc. TMC members would hold a voting majority on the 501c3 board, and would have 1-2 representatives on the 501c6 board. The opposite would be true for AAN. Essentially, AAN will pay the 501c3 to provide some services, and the 501c3 will seek out grant monies that can benefit AAN members as well as TMC members. 501c3 will change its name to reflect new direction.</a:t>
            </a:r>
            <a:endParaRPr lang="en-US" dirty="0"/>
          </a:p>
        </p:txBody>
      </p:sp>
      <p:sp>
        <p:nvSpPr>
          <p:cNvPr id="4" name="Slide Number Placeholder 3"/>
          <p:cNvSpPr>
            <a:spLocks noGrp="1"/>
          </p:cNvSpPr>
          <p:nvPr>
            <p:ph type="sldNum" sz="quarter" idx="10"/>
          </p:nvPr>
        </p:nvSpPr>
        <p:spPr/>
        <p:txBody>
          <a:bodyPr/>
          <a:lstStyle/>
          <a:p>
            <a:fld id="{B31B70D1-B13A-BD43-B1E7-4EA40E59A36D}" type="slidenum">
              <a:rPr lang="en-US" smtClean="0"/>
              <a:t>3</a:t>
            </a:fld>
            <a:endParaRPr lang="en-US"/>
          </a:p>
        </p:txBody>
      </p:sp>
    </p:spTree>
    <p:extLst>
      <p:ext uri="{BB962C8B-B14F-4D97-AF65-F5344CB8AC3E}">
        <p14:creationId xmlns:p14="http://schemas.microsoft.com/office/powerpoint/2010/main" val="3940942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this scenario, TMC remains as it is today, but when we submit grant</a:t>
            </a:r>
            <a:r>
              <a:rPr lang="en-US" baseline="0" dirty="0" smtClean="0"/>
              <a:t> proposals it will be under the 501c3 AAN Foundation.</a:t>
            </a:r>
            <a:endParaRPr lang="en-US" dirty="0"/>
          </a:p>
        </p:txBody>
      </p:sp>
      <p:sp>
        <p:nvSpPr>
          <p:cNvPr id="4" name="Slide Number Placeholder 3"/>
          <p:cNvSpPr>
            <a:spLocks noGrp="1"/>
          </p:cNvSpPr>
          <p:nvPr>
            <p:ph type="sldNum" sz="quarter" idx="10"/>
          </p:nvPr>
        </p:nvSpPr>
        <p:spPr/>
        <p:txBody>
          <a:bodyPr/>
          <a:lstStyle/>
          <a:p>
            <a:fld id="{B31B70D1-B13A-BD43-B1E7-4EA40E59A36D}" type="slidenum">
              <a:rPr lang="en-US" smtClean="0"/>
              <a:t>4</a:t>
            </a:fld>
            <a:endParaRPr lang="en-US"/>
          </a:p>
        </p:txBody>
      </p:sp>
    </p:spTree>
    <p:extLst>
      <p:ext uri="{BB962C8B-B14F-4D97-AF65-F5344CB8AC3E}">
        <p14:creationId xmlns:p14="http://schemas.microsoft.com/office/powerpoint/2010/main" val="2373148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4D7EC5-BEB9-4643-A510-A78264A5541B}" type="datetimeFigureOut">
              <a:rPr lang="en-US" smtClean="0"/>
              <a:t>12/28/15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2755073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D7EC5-BEB9-4643-A510-A78264A5541B}" type="datetimeFigureOut">
              <a:rPr lang="en-US" smtClean="0"/>
              <a:t>12/28/15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279336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D7EC5-BEB9-4643-A510-A78264A5541B}" type="datetimeFigureOut">
              <a:rPr lang="en-US" smtClean="0"/>
              <a:t>12/28/15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3045994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D7EC5-BEB9-4643-A510-A78264A5541B}" type="datetimeFigureOut">
              <a:rPr lang="en-US" smtClean="0"/>
              <a:t>12/28/15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229707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D7EC5-BEB9-4643-A510-A78264A5541B}" type="datetimeFigureOut">
              <a:rPr lang="en-US" smtClean="0"/>
              <a:t>12/28/15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270850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4D7EC5-BEB9-4643-A510-A78264A5541B}" type="datetimeFigureOut">
              <a:rPr lang="en-US" smtClean="0"/>
              <a:t>12/28/15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71751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4D7EC5-BEB9-4643-A510-A78264A5541B}" type="datetimeFigureOut">
              <a:rPr lang="en-US" smtClean="0"/>
              <a:t>12/28/15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28008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4D7EC5-BEB9-4643-A510-A78264A5541B}" type="datetimeFigureOut">
              <a:rPr lang="en-US" smtClean="0"/>
              <a:t>12/28/15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242642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D7EC5-BEB9-4643-A510-A78264A5541B}" type="datetimeFigureOut">
              <a:rPr lang="en-US" smtClean="0"/>
              <a:t>12/28/15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4248342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D7EC5-BEB9-4643-A510-A78264A5541B}" type="datetimeFigureOut">
              <a:rPr lang="en-US" smtClean="0"/>
              <a:t>12/28/15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45302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D7EC5-BEB9-4643-A510-A78264A5541B}" type="datetimeFigureOut">
              <a:rPr lang="en-US" smtClean="0"/>
              <a:t>12/28/15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0056CE-5EEB-CC41-A29D-DFE6D286E486}" type="slidenum">
              <a:rPr lang="en-US" smtClean="0"/>
              <a:t>‹#›</a:t>
            </a:fld>
            <a:endParaRPr lang="en-US"/>
          </a:p>
        </p:txBody>
      </p:sp>
    </p:spTree>
    <p:extLst>
      <p:ext uri="{BB962C8B-B14F-4D97-AF65-F5344CB8AC3E}">
        <p14:creationId xmlns:p14="http://schemas.microsoft.com/office/powerpoint/2010/main" val="14262104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D7EC5-BEB9-4643-A510-A78264A5541B}" type="datetimeFigureOut">
              <a:rPr lang="en-US" smtClean="0"/>
              <a:t>12/28/15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056CE-5EEB-CC41-A29D-DFE6D286E486}" type="slidenum">
              <a:rPr lang="en-US" smtClean="0"/>
              <a:t>‹#›</a:t>
            </a:fld>
            <a:endParaRPr lang="en-US"/>
          </a:p>
        </p:txBody>
      </p:sp>
    </p:spTree>
    <p:extLst>
      <p:ext uri="{BB962C8B-B14F-4D97-AF65-F5344CB8AC3E}">
        <p14:creationId xmlns:p14="http://schemas.microsoft.com/office/powerpoint/2010/main" val="435449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Risk/Benefits of TMC-AAN options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76070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1: Full Merger</a:t>
            </a:r>
            <a:endParaRPr lang="en-US" dirty="0"/>
          </a:p>
        </p:txBody>
      </p:sp>
      <p:sp>
        <p:nvSpPr>
          <p:cNvPr id="3" name="Text Placeholder 2"/>
          <p:cNvSpPr>
            <a:spLocks noGrp="1"/>
          </p:cNvSpPr>
          <p:nvPr>
            <p:ph type="body" idx="1"/>
          </p:nvPr>
        </p:nvSpPr>
        <p:spPr>
          <a:xfrm>
            <a:off x="379896" y="1535113"/>
            <a:ext cx="4040188" cy="639762"/>
          </a:xfrm>
        </p:spPr>
        <p:txBody>
          <a:bodyPr/>
          <a:lstStyle/>
          <a:p>
            <a:r>
              <a:rPr lang="en-US" dirty="0" smtClean="0"/>
              <a:t>Benefits	</a:t>
            </a:r>
            <a:endParaRPr lang="en-US" dirty="0"/>
          </a:p>
        </p:txBody>
      </p:sp>
      <p:sp>
        <p:nvSpPr>
          <p:cNvPr id="4" name="Content Placeholder 3"/>
          <p:cNvSpPr>
            <a:spLocks noGrp="1"/>
          </p:cNvSpPr>
          <p:nvPr>
            <p:ph sz="half" idx="2"/>
          </p:nvPr>
        </p:nvSpPr>
        <p:spPr/>
        <p:txBody>
          <a:bodyPr>
            <a:normAutofit fontScale="77500" lnSpcReduction="20000"/>
          </a:bodyPr>
          <a:lstStyle/>
          <a:p>
            <a:r>
              <a:rPr lang="en-US" dirty="0" smtClean="0"/>
              <a:t>TMC and AAN share staff</a:t>
            </a:r>
          </a:p>
          <a:p>
            <a:r>
              <a:rPr lang="en-US" dirty="0" smtClean="0"/>
              <a:t>TMC and AAN share AAN’s $1 million reserves, TMC’s grants ($200K)  and AAN’s ad income</a:t>
            </a:r>
          </a:p>
          <a:p>
            <a:r>
              <a:rPr lang="en-US" dirty="0" smtClean="0"/>
              <a:t>TMC &amp; AAN reap $$ benefits of more members in </a:t>
            </a:r>
            <a:r>
              <a:rPr lang="en-US" dirty="0" err="1" smtClean="0"/>
              <a:t>conf</a:t>
            </a:r>
            <a:r>
              <a:rPr lang="en-US" dirty="0" smtClean="0"/>
              <a:t> sponsors, funders, etc.</a:t>
            </a:r>
          </a:p>
          <a:p>
            <a:r>
              <a:rPr lang="en-US" dirty="0" smtClean="0"/>
              <a:t>TMC members get access to local content and entrepreneurial expertise; AAN members get access to national content and non-profit expertise</a:t>
            </a:r>
          </a:p>
          <a:p>
            <a:r>
              <a:rPr lang="en-US" dirty="0" smtClean="0"/>
              <a:t>Puts us on the path towards merging w/ other indie associations</a:t>
            </a:r>
          </a:p>
        </p:txBody>
      </p:sp>
      <p:sp>
        <p:nvSpPr>
          <p:cNvPr id="5" name="Text Placeholder 4"/>
          <p:cNvSpPr>
            <a:spLocks noGrp="1"/>
          </p:cNvSpPr>
          <p:nvPr>
            <p:ph type="body" sz="quarter" idx="3"/>
          </p:nvPr>
        </p:nvSpPr>
        <p:spPr/>
        <p:txBody>
          <a:bodyPr/>
          <a:lstStyle/>
          <a:p>
            <a:r>
              <a:rPr lang="en-US" dirty="0" smtClean="0"/>
              <a:t>Risks</a:t>
            </a:r>
            <a:endParaRPr lang="en-US" dirty="0"/>
          </a:p>
        </p:txBody>
      </p:sp>
      <p:sp>
        <p:nvSpPr>
          <p:cNvPr id="6" name="Content Placeholder 5"/>
          <p:cNvSpPr>
            <a:spLocks noGrp="1"/>
          </p:cNvSpPr>
          <p:nvPr>
            <p:ph sz="quarter" idx="4"/>
          </p:nvPr>
        </p:nvSpPr>
        <p:spPr>
          <a:solidFill>
            <a:schemeClr val="bg1">
              <a:lumMod val="85000"/>
            </a:schemeClr>
          </a:solidFill>
        </p:spPr>
        <p:txBody>
          <a:bodyPr>
            <a:normAutofit fontScale="77500" lnSpcReduction="20000"/>
          </a:bodyPr>
          <a:lstStyle/>
          <a:p>
            <a:r>
              <a:rPr lang="en-US" dirty="0" smtClean="0"/>
              <a:t>TMC members are on the whole stable; AAN members are losing $$; TMC is gaining members; AAN is losing members—if that continues will loss &gt; benefit?</a:t>
            </a:r>
          </a:p>
          <a:p>
            <a:r>
              <a:rPr lang="en-US" dirty="0" smtClean="0"/>
              <a:t>TMC takes on all legal, $$ AAN liabilities (become one org)</a:t>
            </a:r>
          </a:p>
          <a:p>
            <a:r>
              <a:rPr lang="en-US" dirty="0" smtClean="0"/>
              <a:t>Will cultures match up? </a:t>
            </a:r>
          </a:p>
          <a:p>
            <a:r>
              <a:rPr lang="en-US" dirty="0" smtClean="0"/>
              <a:t>Will conferences, programs serve both groups equally?</a:t>
            </a:r>
          </a:p>
          <a:p>
            <a:r>
              <a:rPr lang="en-US" dirty="0" smtClean="0"/>
              <a:t>Will TMC members experience prestige loss from merger?</a:t>
            </a:r>
          </a:p>
          <a:p>
            <a:r>
              <a:rPr lang="en-US" dirty="0" smtClean="0"/>
              <a:t>Will be almost impossible to unwind this merger once completed.</a:t>
            </a:r>
          </a:p>
          <a:p>
            <a:endParaRPr lang="en-US" dirty="0"/>
          </a:p>
        </p:txBody>
      </p:sp>
    </p:spTree>
    <p:extLst>
      <p:ext uri="{BB962C8B-B14F-4D97-AF65-F5344CB8AC3E}">
        <p14:creationId xmlns:p14="http://schemas.microsoft.com/office/powerpoint/2010/main" val="261587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TMC takes over 501c3</a:t>
            </a:r>
            <a:endParaRPr lang="en-US" dirty="0"/>
          </a:p>
        </p:txBody>
      </p:sp>
      <p:sp>
        <p:nvSpPr>
          <p:cNvPr id="3" name="Text Placeholder 2"/>
          <p:cNvSpPr>
            <a:spLocks noGrp="1"/>
          </p:cNvSpPr>
          <p:nvPr>
            <p:ph type="body" idx="1"/>
          </p:nvPr>
        </p:nvSpPr>
        <p:spPr/>
        <p:txBody>
          <a:bodyPr/>
          <a:lstStyle/>
          <a:p>
            <a:r>
              <a:rPr lang="en-US" dirty="0" smtClean="0"/>
              <a:t>Benefits</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TMC and AAN share staff</a:t>
            </a:r>
          </a:p>
          <a:p>
            <a:r>
              <a:rPr lang="en-US" dirty="0" smtClean="0"/>
              <a:t>TMC reaps $$ benefits of more outlet reach for funders; AAN reaps $$ benefits of more </a:t>
            </a:r>
            <a:r>
              <a:rPr lang="en-US" dirty="0" err="1" smtClean="0"/>
              <a:t>conf</a:t>
            </a:r>
            <a:r>
              <a:rPr lang="en-US" dirty="0" smtClean="0"/>
              <a:t> attendees for exhibitors</a:t>
            </a:r>
          </a:p>
          <a:p>
            <a:r>
              <a:rPr lang="en-US" dirty="0" smtClean="0"/>
              <a:t>TMC members get access to local content and entrepreneurial expertise; AAN members get access to national content and non-profit expertise</a:t>
            </a:r>
          </a:p>
          <a:p>
            <a:r>
              <a:rPr lang="en-US" dirty="0" smtClean="0"/>
              <a:t>Puts us on path towards full merger</a:t>
            </a:r>
          </a:p>
          <a:p>
            <a:endParaRPr lang="en-US" dirty="0"/>
          </a:p>
        </p:txBody>
      </p:sp>
      <p:sp>
        <p:nvSpPr>
          <p:cNvPr id="5" name="Text Placeholder 4"/>
          <p:cNvSpPr>
            <a:spLocks noGrp="1"/>
          </p:cNvSpPr>
          <p:nvPr>
            <p:ph type="body" sz="quarter" idx="3"/>
          </p:nvPr>
        </p:nvSpPr>
        <p:spPr/>
        <p:txBody>
          <a:bodyPr/>
          <a:lstStyle/>
          <a:p>
            <a:r>
              <a:rPr lang="en-US" dirty="0" smtClean="0"/>
              <a:t>Risks</a:t>
            </a:r>
            <a:endParaRPr lang="en-US" dirty="0"/>
          </a:p>
        </p:txBody>
      </p:sp>
      <p:sp>
        <p:nvSpPr>
          <p:cNvPr id="6" name="Content Placeholder 5"/>
          <p:cNvSpPr>
            <a:spLocks noGrp="1"/>
          </p:cNvSpPr>
          <p:nvPr>
            <p:ph sz="quarter" idx="4"/>
          </p:nvPr>
        </p:nvSpPr>
        <p:spPr>
          <a:solidFill>
            <a:schemeClr val="bg1">
              <a:lumMod val="85000"/>
            </a:schemeClr>
          </a:solidFill>
        </p:spPr>
        <p:txBody>
          <a:bodyPr>
            <a:normAutofit fontScale="85000" lnSpcReduction="20000"/>
          </a:bodyPr>
          <a:lstStyle/>
          <a:p>
            <a:r>
              <a:rPr lang="en-US" dirty="0" smtClean="0"/>
              <a:t>Legal Qs—will 501c3 be totally separate from 501c6 re: legal, $$ liabilities? </a:t>
            </a:r>
          </a:p>
          <a:p>
            <a:r>
              <a:rPr lang="en-US" dirty="0" smtClean="0"/>
              <a:t>For-profit TMC members can’t be part of 501c3; they will have to join AAN 501c6</a:t>
            </a:r>
          </a:p>
          <a:p>
            <a:r>
              <a:rPr lang="en-US" dirty="0" smtClean="0"/>
              <a:t>Legal Qs--May be more difficult to give certain types of grant $$ to for-profit orgs</a:t>
            </a:r>
          </a:p>
          <a:p>
            <a:r>
              <a:rPr lang="en-US" dirty="0" smtClean="0"/>
              <a:t>Will synergies (see benefits) work if orgs are basically still managed separately?</a:t>
            </a:r>
          </a:p>
          <a:p>
            <a:r>
              <a:rPr lang="en-US" dirty="0" smtClean="0"/>
              <a:t>May be hard to unwind this partnership.</a:t>
            </a:r>
          </a:p>
          <a:p>
            <a:endParaRPr lang="en-US" dirty="0"/>
          </a:p>
        </p:txBody>
      </p:sp>
    </p:spTree>
    <p:extLst>
      <p:ext uri="{BB962C8B-B14F-4D97-AF65-F5344CB8AC3E}">
        <p14:creationId xmlns:p14="http://schemas.microsoft.com/office/powerpoint/2010/main" val="1613594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 3: TMC fiscally sponsored by AAN Foundation</a:t>
            </a:r>
            <a:endParaRPr lang="en-US" dirty="0"/>
          </a:p>
        </p:txBody>
      </p:sp>
      <p:sp>
        <p:nvSpPr>
          <p:cNvPr id="3" name="Text Placeholder 2"/>
          <p:cNvSpPr>
            <a:spLocks noGrp="1"/>
          </p:cNvSpPr>
          <p:nvPr>
            <p:ph type="body" idx="1"/>
          </p:nvPr>
        </p:nvSpPr>
        <p:spPr/>
        <p:txBody>
          <a:bodyPr/>
          <a:lstStyle/>
          <a:p>
            <a:r>
              <a:rPr lang="en-US" dirty="0" smtClean="0"/>
              <a:t>Benefits</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TMC may be able to negotiate super cheap sponsorship fee</a:t>
            </a:r>
          </a:p>
          <a:p>
            <a:r>
              <a:rPr lang="en-US" dirty="0" smtClean="0"/>
              <a:t>TMC and AAN may more easily hold joint conferences/ events together than at present</a:t>
            </a:r>
          </a:p>
          <a:p>
            <a:r>
              <a:rPr lang="en-US" dirty="0" smtClean="0"/>
              <a:t>TMC and AAN members may more easily be willing to gain following: TMC get access to local content and entrepreneurial expertise; AAN members get access to national content and non-profit expertise</a:t>
            </a:r>
          </a:p>
          <a:p>
            <a:r>
              <a:rPr lang="en-US" dirty="0" smtClean="0"/>
              <a:t>TMC can back out of this relationship at any time</a:t>
            </a:r>
            <a:endParaRPr lang="en-US" dirty="0"/>
          </a:p>
        </p:txBody>
      </p:sp>
      <p:sp>
        <p:nvSpPr>
          <p:cNvPr id="5" name="Text Placeholder 4"/>
          <p:cNvSpPr>
            <a:spLocks noGrp="1"/>
          </p:cNvSpPr>
          <p:nvPr>
            <p:ph type="body" sz="quarter" idx="3"/>
          </p:nvPr>
        </p:nvSpPr>
        <p:spPr/>
        <p:txBody>
          <a:bodyPr/>
          <a:lstStyle/>
          <a:p>
            <a:r>
              <a:rPr lang="en-US" dirty="0" smtClean="0"/>
              <a:t>Risks</a:t>
            </a:r>
            <a:endParaRPr lang="en-US" dirty="0"/>
          </a:p>
        </p:txBody>
      </p:sp>
      <p:sp>
        <p:nvSpPr>
          <p:cNvPr id="6" name="Content Placeholder 5"/>
          <p:cNvSpPr>
            <a:spLocks noGrp="1"/>
          </p:cNvSpPr>
          <p:nvPr>
            <p:ph sz="quarter" idx="4"/>
          </p:nvPr>
        </p:nvSpPr>
        <p:spPr>
          <a:solidFill>
            <a:schemeClr val="bg1">
              <a:lumMod val="85000"/>
            </a:schemeClr>
          </a:solidFill>
        </p:spPr>
        <p:txBody>
          <a:bodyPr>
            <a:normAutofit fontScale="85000" lnSpcReduction="20000"/>
          </a:bodyPr>
          <a:lstStyle/>
          <a:p>
            <a:r>
              <a:rPr lang="en-US" dirty="0" smtClean="0"/>
              <a:t>TMC may lose negotiating position for true merger once AAN understands TMC budget, operations in detail</a:t>
            </a:r>
          </a:p>
          <a:p>
            <a:r>
              <a:rPr lang="en-US" dirty="0" smtClean="0"/>
              <a:t>TMC gains no revenue benefits, which is main reason behind partnership</a:t>
            </a:r>
          </a:p>
          <a:p>
            <a:r>
              <a:rPr lang="en-US" dirty="0" smtClean="0"/>
              <a:t>TMC may not gain mission benefits, which is other reason behind partnership</a:t>
            </a:r>
          </a:p>
          <a:p>
            <a:r>
              <a:rPr lang="en-US" dirty="0" smtClean="0"/>
              <a:t>Same problems of hassling with fiscal sponsor as we have currently, w/o benefit of FNP prestige and great advice!</a:t>
            </a:r>
            <a:endParaRPr lang="en-US" dirty="0"/>
          </a:p>
        </p:txBody>
      </p:sp>
    </p:spTree>
    <p:extLst>
      <p:ext uri="{BB962C8B-B14F-4D97-AF65-F5344CB8AC3E}">
        <p14:creationId xmlns:p14="http://schemas.microsoft.com/office/powerpoint/2010/main" val="3025316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TotalTime>
  <Words>739</Words>
  <Application>Microsoft Macintosh PowerPoint</Application>
  <PresentationFormat>On-screen Show (4:3)</PresentationFormat>
  <Paragraphs>44</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Risk/Benefits of TMC-AAN options</vt:lpstr>
      <vt:lpstr>Option 1: Full Merger</vt:lpstr>
      <vt:lpstr>Option 2: TMC takes over 501c3</vt:lpstr>
      <vt:lpstr>Option 3: TMC fiscally sponsored by AAN Foundation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Risk/Benefits of TMC-AAN options</dc:title>
  <dc:creator>Jo Ellen Green Kaiser</dc:creator>
  <cp:lastModifiedBy>Jo Ellen Green Kaiser</cp:lastModifiedBy>
  <cp:revision>5</cp:revision>
  <dcterms:created xsi:type="dcterms:W3CDTF">2014-07-01T23:56:41Z</dcterms:created>
  <dcterms:modified xsi:type="dcterms:W3CDTF">2015-12-28T18:07:20Z</dcterms:modified>
</cp:coreProperties>
</file>