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1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2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3.xml" ContentType="application/vnd.openxmlformats-officedocument.drawingml.chartshapes+xml"/>
  <Override PartName="/ppt/charts/chart16.xml" ContentType="application/vnd.openxmlformats-officedocument.drawingml.chart+xml"/>
  <Override PartName="/ppt/drawings/drawing4.xml" ContentType="application/vnd.openxmlformats-officedocument.drawingml.chartshapes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5.xml" ContentType="application/vnd.openxmlformats-officedocument.drawingml.chartshapes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sldIdLst>
    <p:sldId id="266" r:id="rId2"/>
    <p:sldId id="280" r:id="rId3"/>
    <p:sldId id="257" r:id="rId4"/>
    <p:sldId id="289" r:id="rId5"/>
    <p:sldId id="283" r:id="rId6"/>
    <p:sldId id="293" r:id="rId7"/>
    <p:sldId id="279" r:id="rId8"/>
    <p:sldId id="269" r:id="rId9"/>
    <p:sldId id="270" r:id="rId10"/>
    <p:sldId id="294" r:id="rId11"/>
    <p:sldId id="271" r:id="rId12"/>
    <p:sldId id="272" r:id="rId13"/>
    <p:sldId id="273" r:id="rId14"/>
    <p:sldId id="286" r:id="rId15"/>
    <p:sldId id="274" r:id="rId16"/>
    <p:sldId id="290" r:id="rId17"/>
    <p:sldId id="281" r:id="rId18"/>
    <p:sldId id="275" r:id="rId19"/>
    <p:sldId id="295" r:id="rId20"/>
    <p:sldId id="276" r:id="rId21"/>
    <p:sldId id="277" r:id="rId22"/>
    <p:sldId id="278" r:id="rId23"/>
    <p:sldId id="28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1624" y="-1096"/>
      </p:cViewPr>
      <p:guideLst>
        <p:guide orient="horz" pos="3098"/>
        <p:guide pos="7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1.xlsx"/><Relationship Id="rId2" Type="http://schemas.openxmlformats.org/officeDocument/2006/relationships/chartUserShapes" Target="../drawings/drawing1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3.xlsx"/><Relationship Id="rId2" Type="http://schemas.openxmlformats.org/officeDocument/2006/relationships/chartUserShapes" Target="../drawings/drawing2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5.xlsx"/><Relationship Id="rId2" Type="http://schemas.openxmlformats.org/officeDocument/2006/relationships/chartUserShapes" Target="../drawings/drawing3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6.xlsx"/><Relationship Id="rId2" Type="http://schemas.openxmlformats.org/officeDocument/2006/relationships/chartUserShapes" Target="../drawings/drawing4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0.xlsx"/><Relationship Id="rId2" Type="http://schemas.openxmlformats.org/officeDocument/2006/relationships/chartUserShapes" Target="../drawings/drawing5.xm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bg1"/>
                        </a:solidFill>
                      </a:defRPr>
                    </a:pPr>
                    <a:r>
                      <a:rPr lang="en-US" b="1" dirty="0"/>
                      <a:t>Group A </a:t>
                    </a:r>
                    <a:r>
                      <a:rPr lang="en-US" sz="1200" dirty="0"/>
                      <a:t>(&lt;$2MM)</a:t>
                    </a:r>
                  </a:p>
                </c:rich>
              </c:tx>
              <c:spPr/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/>
                      <a:t>Group B </a:t>
                    </a:r>
                    <a:r>
                      <a:rPr lang="en-US" sz="1200" dirty="0"/>
                      <a:t>($2-3MM)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60015528528089"/>
                  <c:y val="0.076113935091888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Group C</a:t>
                    </a:r>
                    <a:r>
                      <a:rPr lang="en-US" dirty="0"/>
                      <a:t> </a:t>
                    </a:r>
                    <a:r>
                      <a:rPr lang="en-US" sz="1200" dirty="0"/>
                      <a:t>($3-4MM)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34865248140513"/>
                  <c:y val="0.132669460299504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Group D </a:t>
                    </a:r>
                    <a:r>
                      <a:rPr lang="en-US" sz="1200" dirty="0"/>
                      <a:t>(&gt;$4MM)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Group A (&lt;$2MM)</c:v>
                </c:pt>
                <c:pt idx="1">
                  <c:v>Group B ($2-3MM)</c:v>
                </c:pt>
                <c:pt idx="2">
                  <c:v>Group C ($3-4MM)</c:v>
                </c:pt>
                <c:pt idx="3">
                  <c:v>Group D (&gt;$4MM)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14.0</c:v>
                </c:pt>
                <c:pt idx="1">
                  <c:v>13.0</c:v>
                </c:pt>
                <c:pt idx="2">
                  <c:v>7.0</c:v>
                </c:pt>
                <c:pt idx="3">
                  <c:v>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Reached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Sheet1!$B$1:$AL$1</c:f>
              <c:strCache>
                <c:ptCount val="37"/>
                <c:pt idx="0">
                  <c:v>Paper 1</c:v>
                </c:pt>
                <c:pt idx="1">
                  <c:v>Paper 2</c:v>
                </c:pt>
                <c:pt idx="2">
                  <c:v>Paper 3</c:v>
                </c:pt>
                <c:pt idx="3">
                  <c:v>Paper 4</c:v>
                </c:pt>
                <c:pt idx="4">
                  <c:v>Paper 5</c:v>
                </c:pt>
                <c:pt idx="5">
                  <c:v>Paper 6</c:v>
                </c:pt>
                <c:pt idx="6">
                  <c:v>Paper 7</c:v>
                </c:pt>
                <c:pt idx="7">
                  <c:v>Paper 8</c:v>
                </c:pt>
                <c:pt idx="8">
                  <c:v>Paper 9</c:v>
                </c:pt>
                <c:pt idx="9">
                  <c:v>Paper 10</c:v>
                </c:pt>
                <c:pt idx="10">
                  <c:v>Paper 11</c:v>
                </c:pt>
                <c:pt idx="11">
                  <c:v>Paper 12</c:v>
                </c:pt>
                <c:pt idx="12">
                  <c:v>Paper 13</c:v>
                </c:pt>
                <c:pt idx="13">
                  <c:v>Paper 14</c:v>
                </c:pt>
                <c:pt idx="14">
                  <c:v>Paper 15</c:v>
                </c:pt>
                <c:pt idx="15">
                  <c:v>Paper 16</c:v>
                </c:pt>
                <c:pt idx="16">
                  <c:v>Paper 17</c:v>
                </c:pt>
                <c:pt idx="17">
                  <c:v>Paper 18</c:v>
                </c:pt>
                <c:pt idx="18">
                  <c:v>Paper 19</c:v>
                </c:pt>
                <c:pt idx="19">
                  <c:v>Paper 20</c:v>
                </c:pt>
                <c:pt idx="20">
                  <c:v>Paper 21</c:v>
                </c:pt>
                <c:pt idx="21">
                  <c:v>Paper 22</c:v>
                </c:pt>
                <c:pt idx="22">
                  <c:v>Paper 23</c:v>
                </c:pt>
                <c:pt idx="23">
                  <c:v>Paper 24</c:v>
                </c:pt>
                <c:pt idx="24">
                  <c:v>Paper 25</c:v>
                </c:pt>
                <c:pt idx="25">
                  <c:v>Paper 26</c:v>
                </c:pt>
                <c:pt idx="26">
                  <c:v>Paper 27</c:v>
                </c:pt>
                <c:pt idx="27">
                  <c:v>Paper 28</c:v>
                </c:pt>
                <c:pt idx="28">
                  <c:v>Paper 29</c:v>
                </c:pt>
                <c:pt idx="29">
                  <c:v>Paper 30</c:v>
                </c:pt>
                <c:pt idx="30">
                  <c:v>Paper 31</c:v>
                </c:pt>
                <c:pt idx="31">
                  <c:v>Paper 32</c:v>
                </c:pt>
                <c:pt idx="32">
                  <c:v>Paper 33</c:v>
                </c:pt>
                <c:pt idx="33">
                  <c:v>Paper 34</c:v>
                </c:pt>
                <c:pt idx="34">
                  <c:v>Paper 35</c:v>
                </c:pt>
                <c:pt idx="35">
                  <c:v>Paper 36</c:v>
                </c:pt>
                <c:pt idx="36">
                  <c:v>Paper 37</c:v>
                </c:pt>
              </c:strCache>
            </c:strRef>
          </c:cat>
          <c:val>
            <c:numRef>
              <c:f>Sheet1!$B$2:$AL$2</c:f>
              <c:numCache>
                <c:formatCode>_(* #,##0_);_(* \(#,##0\);_(* "-"??_);_(@_)</c:formatCode>
                <c:ptCount val="37"/>
                <c:pt idx="0">
                  <c:v>80000.0</c:v>
                </c:pt>
                <c:pt idx="1">
                  <c:v>70000.0</c:v>
                </c:pt>
                <c:pt idx="2">
                  <c:v>35000.0</c:v>
                </c:pt>
                <c:pt idx="3">
                  <c:v>72000.0</c:v>
                </c:pt>
                <c:pt idx="4">
                  <c:v>72250.0</c:v>
                </c:pt>
                <c:pt idx="5">
                  <c:v>50000.0</c:v>
                </c:pt>
                <c:pt idx="6">
                  <c:v>55000.0</c:v>
                </c:pt>
                <c:pt idx="7">
                  <c:v>70000.0</c:v>
                </c:pt>
                <c:pt idx="8">
                  <c:v>34000.0</c:v>
                </c:pt>
                <c:pt idx="9">
                  <c:v>30000.0</c:v>
                </c:pt>
                <c:pt idx="10">
                  <c:v>43000.0</c:v>
                </c:pt>
                <c:pt idx="11">
                  <c:v>25000.0</c:v>
                </c:pt>
                <c:pt idx="12">
                  <c:v>40000.0</c:v>
                </c:pt>
                <c:pt idx="13">
                  <c:v>35790.0</c:v>
                </c:pt>
                <c:pt idx="14">
                  <c:v>36000.0</c:v>
                </c:pt>
                <c:pt idx="15">
                  <c:v>33156.0</c:v>
                </c:pt>
                <c:pt idx="16">
                  <c:v>25000.0</c:v>
                </c:pt>
                <c:pt idx="17">
                  <c:v>40050.0</c:v>
                </c:pt>
                <c:pt idx="18">
                  <c:v>32000.0</c:v>
                </c:pt>
                <c:pt idx="19">
                  <c:v>75000.0</c:v>
                </c:pt>
                <c:pt idx="20">
                  <c:v>40000.0</c:v>
                </c:pt>
                <c:pt idx="21">
                  <c:v>40000.0</c:v>
                </c:pt>
                <c:pt idx="22">
                  <c:v>50000.0</c:v>
                </c:pt>
                <c:pt idx="23">
                  <c:v>23000.0</c:v>
                </c:pt>
                <c:pt idx="24">
                  <c:v>17000.0</c:v>
                </c:pt>
                <c:pt idx="25">
                  <c:v>36000.0</c:v>
                </c:pt>
                <c:pt idx="26">
                  <c:v>36000.0</c:v>
                </c:pt>
                <c:pt idx="27">
                  <c:v>52000.0</c:v>
                </c:pt>
                <c:pt idx="28">
                  <c:v>27618.0</c:v>
                </c:pt>
                <c:pt idx="29">
                  <c:v>52500.0</c:v>
                </c:pt>
                <c:pt idx="30">
                  <c:v>33000.0</c:v>
                </c:pt>
                <c:pt idx="31">
                  <c:v>28000.0</c:v>
                </c:pt>
                <c:pt idx="32">
                  <c:v>25000.0</c:v>
                </c:pt>
                <c:pt idx="33">
                  <c:v>40000.0</c:v>
                </c:pt>
                <c:pt idx="34">
                  <c:v>33500.0</c:v>
                </c:pt>
                <c:pt idx="35">
                  <c:v>20000.0</c:v>
                </c:pt>
                <c:pt idx="36">
                  <c:v>18000.0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Not Reached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Sheet1!$B$1:$AL$1</c:f>
              <c:strCache>
                <c:ptCount val="37"/>
                <c:pt idx="0">
                  <c:v>Paper 1</c:v>
                </c:pt>
                <c:pt idx="1">
                  <c:v>Paper 2</c:v>
                </c:pt>
                <c:pt idx="2">
                  <c:v>Paper 3</c:v>
                </c:pt>
                <c:pt idx="3">
                  <c:v>Paper 4</c:v>
                </c:pt>
                <c:pt idx="4">
                  <c:v>Paper 5</c:v>
                </c:pt>
                <c:pt idx="5">
                  <c:v>Paper 6</c:v>
                </c:pt>
                <c:pt idx="6">
                  <c:v>Paper 7</c:v>
                </c:pt>
                <c:pt idx="7">
                  <c:v>Paper 8</c:v>
                </c:pt>
                <c:pt idx="8">
                  <c:v>Paper 9</c:v>
                </c:pt>
                <c:pt idx="9">
                  <c:v>Paper 10</c:v>
                </c:pt>
                <c:pt idx="10">
                  <c:v>Paper 11</c:v>
                </c:pt>
                <c:pt idx="11">
                  <c:v>Paper 12</c:v>
                </c:pt>
                <c:pt idx="12">
                  <c:v>Paper 13</c:v>
                </c:pt>
                <c:pt idx="13">
                  <c:v>Paper 14</c:v>
                </c:pt>
                <c:pt idx="14">
                  <c:v>Paper 15</c:v>
                </c:pt>
                <c:pt idx="15">
                  <c:v>Paper 16</c:v>
                </c:pt>
                <c:pt idx="16">
                  <c:v>Paper 17</c:v>
                </c:pt>
                <c:pt idx="17">
                  <c:v>Paper 18</c:v>
                </c:pt>
                <c:pt idx="18">
                  <c:v>Paper 19</c:v>
                </c:pt>
                <c:pt idx="19">
                  <c:v>Paper 20</c:v>
                </c:pt>
                <c:pt idx="20">
                  <c:v>Paper 21</c:v>
                </c:pt>
                <c:pt idx="21">
                  <c:v>Paper 22</c:v>
                </c:pt>
                <c:pt idx="22">
                  <c:v>Paper 23</c:v>
                </c:pt>
                <c:pt idx="23">
                  <c:v>Paper 24</c:v>
                </c:pt>
                <c:pt idx="24">
                  <c:v>Paper 25</c:v>
                </c:pt>
                <c:pt idx="25">
                  <c:v>Paper 26</c:v>
                </c:pt>
                <c:pt idx="26">
                  <c:v>Paper 27</c:v>
                </c:pt>
                <c:pt idx="27">
                  <c:v>Paper 28</c:v>
                </c:pt>
                <c:pt idx="28">
                  <c:v>Paper 29</c:v>
                </c:pt>
                <c:pt idx="29">
                  <c:v>Paper 30</c:v>
                </c:pt>
                <c:pt idx="30">
                  <c:v>Paper 31</c:v>
                </c:pt>
                <c:pt idx="31">
                  <c:v>Paper 32</c:v>
                </c:pt>
                <c:pt idx="32">
                  <c:v>Paper 33</c:v>
                </c:pt>
                <c:pt idx="33">
                  <c:v>Paper 34</c:v>
                </c:pt>
                <c:pt idx="34">
                  <c:v>Paper 35</c:v>
                </c:pt>
                <c:pt idx="35">
                  <c:v>Paper 36</c:v>
                </c:pt>
                <c:pt idx="36">
                  <c:v>Paper 37</c:v>
                </c:pt>
              </c:strCache>
            </c:strRef>
          </c:cat>
          <c:val>
            <c:numRef>
              <c:f>Sheet1!$B$3:$AL$3</c:f>
              <c:numCache>
                <c:formatCode>_(* #,##0_);_(* \(#,##0\);_(* "-"??_);_(@_)</c:formatCode>
                <c:ptCount val="37"/>
                <c:pt idx="0">
                  <c:v>1.308938E6</c:v>
                </c:pt>
                <c:pt idx="1">
                  <c:v>910685.0</c:v>
                </c:pt>
                <c:pt idx="2">
                  <c:v>944000.0</c:v>
                </c:pt>
                <c:pt idx="3">
                  <c:v>725562.0</c:v>
                </c:pt>
                <c:pt idx="4">
                  <c:v>689750.0</c:v>
                </c:pt>
                <c:pt idx="5">
                  <c:v>574500.0</c:v>
                </c:pt>
                <c:pt idx="6">
                  <c:v>560199.0</c:v>
                </c:pt>
                <c:pt idx="7">
                  <c:v>533000.0</c:v>
                </c:pt>
                <c:pt idx="8">
                  <c:v>555904.0</c:v>
                </c:pt>
                <c:pt idx="9">
                  <c:v>544893.0</c:v>
                </c:pt>
                <c:pt idx="10">
                  <c:v>502549.0</c:v>
                </c:pt>
                <c:pt idx="11">
                  <c:v>489924.0</c:v>
                </c:pt>
                <c:pt idx="12">
                  <c:v>460000.0</c:v>
                </c:pt>
                <c:pt idx="13">
                  <c:v>439226.0</c:v>
                </c:pt>
                <c:pt idx="14">
                  <c:v>436252.0</c:v>
                </c:pt>
                <c:pt idx="15">
                  <c:v>387680.0</c:v>
                </c:pt>
                <c:pt idx="16">
                  <c:v>388615.0</c:v>
                </c:pt>
                <c:pt idx="17">
                  <c:v>370815.0</c:v>
                </c:pt>
                <c:pt idx="18">
                  <c:v>370601.0</c:v>
                </c:pt>
                <c:pt idx="19">
                  <c:v>323044.0</c:v>
                </c:pt>
                <c:pt idx="20">
                  <c:v>335879.0</c:v>
                </c:pt>
                <c:pt idx="21">
                  <c:v>325418.0</c:v>
                </c:pt>
                <c:pt idx="22">
                  <c:v>290926.0</c:v>
                </c:pt>
                <c:pt idx="23">
                  <c:v>256600.0</c:v>
                </c:pt>
                <c:pt idx="24">
                  <c:v>233000.0</c:v>
                </c:pt>
                <c:pt idx="25">
                  <c:v>206274.9</c:v>
                </c:pt>
                <c:pt idx="26">
                  <c:v>204000.0</c:v>
                </c:pt>
                <c:pt idx="27">
                  <c:v>168300.0</c:v>
                </c:pt>
                <c:pt idx="28">
                  <c:v>163212.0504299999</c:v>
                </c:pt>
                <c:pt idx="29">
                  <c:v>134000.0</c:v>
                </c:pt>
                <c:pt idx="30">
                  <c:v>109763.0</c:v>
                </c:pt>
                <c:pt idx="31">
                  <c:v>71684.0</c:v>
                </c:pt>
                <c:pt idx="32">
                  <c:v>55600.0</c:v>
                </c:pt>
                <c:pt idx="33">
                  <c:v>27925.562828</c:v>
                </c:pt>
                <c:pt idx="34">
                  <c:v>17334.058</c:v>
                </c:pt>
                <c:pt idx="35">
                  <c:v>28833.0</c:v>
                </c:pt>
                <c:pt idx="36">
                  <c:v>11643.0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7701944"/>
        <c:axId val="2117704920"/>
      </c:barChart>
      <c:catAx>
        <c:axId val="2117701944"/>
        <c:scaling>
          <c:orientation val="minMax"/>
        </c:scaling>
        <c:delete val="1"/>
        <c:axPos val="b"/>
        <c:majorTickMark val="out"/>
        <c:minorTickMark val="none"/>
        <c:tickLblPos val="nextTo"/>
        <c:crossAx val="2117704920"/>
        <c:crosses val="autoZero"/>
        <c:auto val="1"/>
        <c:lblAlgn val="ctr"/>
        <c:lblOffset val="100"/>
        <c:noMultiLvlLbl val="0"/>
      </c:catAx>
      <c:valAx>
        <c:axId val="211770492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177019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22341405917859"/>
          <c:y val="0.163244415568633"/>
          <c:w val="0.338699018102854"/>
          <c:h val="0.0939940778618604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97749586857198"/>
          <c:y val="0.131812942101634"/>
          <c:w val="0.900163312919218"/>
          <c:h val="0.7349114834158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Cut Staff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0.36</c:v>
                </c:pt>
                <c:pt idx="1">
                  <c:v>0.08</c:v>
                </c:pt>
                <c:pt idx="2">
                  <c:v>0.0</c:v>
                </c:pt>
                <c:pt idx="3">
                  <c:v>0.0</c:v>
                </c:pt>
                <c:pt idx="4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Added Staff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0.07</c:v>
                </c:pt>
                <c:pt idx="1">
                  <c:v>0.31</c:v>
                </c:pt>
                <c:pt idx="2">
                  <c:v>0.43</c:v>
                </c:pt>
                <c:pt idx="3">
                  <c:v>0.25</c:v>
                </c:pt>
                <c:pt idx="4">
                  <c:v>0.24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7761192"/>
        <c:axId val="2117764472"/>
      </c:barChart>
      <c:catAx>
        <c:axId val="2117761192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17764472"/>
        <c:crosses val="autoZero"/>
        <c:auto val="1"/>
        <c:lblAlgn val="ctr"/>
        <c:lblOffset val="100"/>
        <c:noMultiLvlLbl val="0"/>
      </c:catAx>
      <c:valAx>
        <c:axId val="2117764472"/>
        <c:scaling>
          <c:orientation val="minMax"/>
          <c:max val="0.5"/>
          <c:min val="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17761192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0802450908914163"/>
          <c:y val="0.0590809538937896"/>
          <c:w val="0.348769077476427"/>
          <c:h val="0.06832514605963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82317488091766"/>
          <c:y val="0.139279807555436"/>
          <c:w val="0.901706522795762"/>
          <c:h val="0.6842535049902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Cut Salaries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0.14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Increased Salaries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0.43</c:v>
                </c:pt>
                <c:pt idx="1">
                  <c:v>0.31</c:v>
                </c:pt>
                <c:pt idx="2">
                  <c:v>0.43</c:v>
                </c:pt>
                <c:pt idx="3">
                  <c:v>0.75</c:v>
                </c:pt>
                <c:pt idx="4">
                  <c:v>0.42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189832"/>
        <c:axId val="2119193112"/>
      </c:barChart>
      <c:catAx>
        <c:axId val="2119189832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19193112"/>
        <c:crosses val="autoZero"/>
        <c:auto val="1"/>
        <c:lblAlgn val="ctr"/>
        <c:lblOffset val="100"/>
        <c:noMultiLvlLbl val="0"/>
      </c:catAx>
      <c:valAx>
        <c:axId val="2119193112"/>
        <c:scaling>
          <c:orientation val="minMax"/>
          <c:min val="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1191898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0749132400116652"/>
          <c:y val="0.0364161808274338"/>
          <c:w val="0.473630310100126"/>
          <c:h val="0.0721955905289256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439454153022"/>
          <c:y val="0.130488743551865"/>
          <c:w val="0.872003381811459"/>
          <c:h val="0.7668862686134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Planning Decrease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&lt; $2 MM</c:v>
                </c:pt>
                <c:pt idx="1">
                  <c:v>$2-3 MM</c:v>
                </c:pt>
                <c:pt idx="2">
                  <c:v>$3-4 MM</c:v>
                </c:pt>
                <c:pt idx="3">
                  <c:v>&gt;$4 MM</c:v>
                </c:pt>
                <c:pt idx="4">
                  <c:v>AAN Average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0.14</c:v>
                </c:pt>
                <c:pt idx="1">
                  <c:v>0.15</c:v>
                </c:pt>
                <c:pt idx="2">
                  <c:v>0.14</c:v>
                </c:pt>
                <c:pt idx="3">
                  <c:v>0.0</c:v>
                </c:pt>
                <c:pt idx="4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Planning Increase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&lt; $2 MM</c:v>
                </c:pt>
                <c:pt idx="1">
                  <c:v>$2-3 MM</c:v>
                </c:pt>
                <c:pt idx="2">
                  <c:v>$3-4 MM</c:v>
                </c:pt>
                <c:pt idx="3">
                  <c:v>&gt;$4 MM</c:v>
                </c:pt>
                <c:pt idx="4">
                  <c:v>AAN Average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0.5</c:v>
                </c:pt>
                <c:pt idx="1">
                  <c:v>0.54</c:v>
                </c:pt>
                <c:pt idx="2">
                  <c:v>0.29</c:v>
                </c:pt>
                <c:pt idx="3">
                  <c:v>0.25</c:v>
                </c:pt>
                <c:pt idx="4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7839640"/>
        <c:axId val="2117842920"/>
      </c:barChart>
      <c:catAx>
        <c:axId val="2117839640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17842920"/>
        <c:crosses val="autoZero"/>
        <c:auto val="1"/>
        <c:lblAlgn val="ctr"/>
        <c:lblOffset val="100"/>
        <c:noMultiLvlLbl val="0"/>
      </c:catAx>
      <c:valAx>
        <c:axId val="211784292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1783964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16358996792068"/>
          <c:y val="0.0473797784754825"/>
          <c:w val="0.560491882959075"/>
          <c:h val="0.069212372542898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42900190032"/>
          <c:y val="0.0407044995742482"/>
          <c:w val="0.715334647243968"/>
          <c:h val="0.732220080175276"/>
        </c:manualLayout>
      </c:layout>
      <c:stockChart>
        <c:ser>
          <c:idx val="0"/>
          <c:order val="0"/>
          <c:tx>
            <c:strRef>
              <c:f>Sheet1!$B$1</c:f>
              <c:strCache>
                <c:ptCount val="1"/>
                <c:pt idx="0">
                  <c:v>High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Sheet1!$A$2:$A$7</c:f>
              <c:strCache>
                <c:ptCount val="6"/>
                <c:pt idx="0">
                  <c:v>Publisher</c:v>
                </c:pt>
                <c:pt idx="1">
                  <c:v>Editor in Chief</c:v>
                </c:pt>
                <c:pt idx="2">
                  <c:v>Ad Director</c:v>
                </c:pt>
                <c:pt idx="3">
                  <c:v>Senior Account Rep</c:v>
                </c:pt>
                <c:pt idx="4">
                  <c:v>Art Director</c:v>
                </c:pt>
                <c:pt idx="5">
                  <c:v>Production Director</c:v>
                </c:pt>
              </c:strCache>
            </c:strRef>
          </c:cat>
          <c:val>
            <c:numRef>
              <c:f>Sheet1!$B$2:$B$7</c:f>
              <c:numCache>
                <c:formatCode>"$"#,##0</c:formatCode>
                <c:ptCount val="6"/>
                <c:pt idx="0">
                  <c:v>308000.0</c:v>
                </c:pt>
                <c:pt idx="1">
                  <c:v>150000.0</c:v>
                </c:pt>
                <c:pt idx="2">
                  <c:v>162500.0</c:v>
                </c:pt>
                <c:pt idx="3">
                  <c:v>147264.0</c:v>
                </c:pt>
                <c:pt idx="4">
                  <c:v>55000.0</c:v>
                </c:pt>
                <c:pt idx="5">
                  <c:v>80000.0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Sheet1!$A$2:$A$7</c:f>
              <c:strCache>
                <c:ptCount val="6"/>
                <c:pt idx="0">
                  <c:v>Publisher</c:v>
                </c:pt>
                <c:pt idx="1">
                  <c:v>Editor in Chief</c:v>
                </c:pt>
                <c:pt idx="2">
                  <c:v>Ad Director</c:v>
                </c:pt>
                <c:pt idx="3">
                  <c:v>Senior Account Rep</c:v>
                </c:pt>
                <c:pt idx="4">
                  <c:v>Art Director</c:v>
                </c:pt>
                <c:pt idx="5">
                  <c:v>Production Director</c:v>
                </c:pt>
              </c:strCache>
            </c:strRef>
          </c:cat>
          <c:val>
            <c:numRef>
              <c:f>Sheet1!$C$2:$C$7</c:f>
              <c:numCache>
                <c:formatCode>"$"#,##0</c:formatCode>
                <c:ptCount val="6"/>
                <c:pt idx="0">
                  <c:v>24000.0</c:v>
                </c:pt>
                <c:pt idx="1">
                  <c:v>24000.0</c:v>
                </c:pt>
                <c:pt idx="2">
                  <c:v>44000.0</c:v>
                </c:pt>
                <c:pt idx="3">
                  <c:v>40000.0</c:v>
                </c:pt>
                <c:pt idx="4">
                  <c:v>32000.0</c:v>
                </c:pt>
                <c:pt idx="5">
                  <c:v>23500.0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Median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Sheet1!$A$2:$A$7</c:f>
              <c:strCache>
                <c:ptCount val="6"/>
                <c:pt idx="0">
                  <c:v>Publisher</c:v>
                </c:pt>
                <c:pt idx="1">
                  <c:v>Editor in Chief</c:v>
                </c:pt>
                <c:pt idx="2">
                  <c:v>Ad Director</c:v>
                </c:pt>
                <c:pt idx="3">
                  <c:v>Senior Account Rep</c:v>
                </c:pt>
                <c:pt idx="4">
                  <c:v>Art Director</c:v>
                </c:pt>
                <c:pt idx="5">
                  <c:v>Production Director</c:v>
                </c:pt>
              </c:strCache>
            </c:strRef>
          </c:cat>
          <c:val>
            <c:numRef>
              <c:f>Sheet1!$D$2:$D$7</c:f>
              <c:numCache>
                <c:formatCode>"$"#,##0</c:formatCode>
                <c:ptCount val="6"/>
                <c:pt idx="0">
                  <c:v>75000.0</c:v>
                </c:pt>
                <c:pt idx="1">
                  <c:v>61928.0</c:v>
                </c:pt>
                <c:pt idx="2">
                  <c:v>80250.0</c:v>
                </c:pt>
                <c:pt idx="3">
                  <c:v>76000.0</c:v>
                </c:pt>
                <c:pt idx="4">
                  <c:v>40600.0</c:v>
                </c:pt>
                <c:pt idx="5">
                  <c:v>41739.0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38100">
              <a:solidFill>
                <a:schemeClr val="tx1"/>
              </a:solidFill>
            </a:ln>
          </c:spPr>
        </c:hiLowLines>
        <c:axId val="2117926488"/>
        <c:axId val="2117930264"/>
      </c:stockChart>
      <c:catAx>
        <c:axId val="2117926488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m/d/yyyy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2117930264"/>
        <c:crosses val="autoZero"/>
        <c:auto val="1"/>
        <c:lblAlgn val="ctr"/>
        <c:lblOffset val="100"/>
        <c:noMultiLvlLbl val="0"/>
      </c:catAx>
      <c:valAx>
        <c:axId val="211793026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&quot;$&quot;#,##0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17926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9158309854897"/>
          <c:y val="0.0425993276628387"/>
          <c:w val="0.130841690145103"/>
          <c:h val="0.25293314262205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79078560847019"/>
          <c:y val="0.125824582074827"/>
          <c:w val="0.892030432234485"/>
          <c:h val="0.741331119699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Twitter followers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</c:strCache>
            </c:strRef>
          </c:cat>
          <c:val>
            <c:numRef>
              <c:f>Sheet1!$B$2:$B$5</c:f>
              <c:numCache>
                <c:formatCode>_(* #,##0_);_(* \(#,##0\);_(* "-"??_);_(@_)</c:formatCode>
                <c:ptCount val="4"/>
                <c:pt idx="0">
                  <c:v>9515.0</c:v>
                </c:pt>
                <c:pt idx="1">
                  <c:v>33241.0</c:v>
                </c:pt>
                <c:pt idx="2">
                  <c:v>18759.0</c:v>
                </c:pt>
                <c:pt idx="3">
                  <c:v>31840.0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 fans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</c:strCache>
            </c:strRef>
          </c:cat>
          <c:val>
            <c:numRef>
              <c:f>Sheet1!$C$2:$C$5</c:f>
              <c:numCache>
                <c:formatCode>_(* #,##0_);_(* \(#,##0\);_(* "-"??_);_(@_)</c:formatCode>
                <c:ptCount val="4"/>
                <c:pt idx="0">
                  <c:v>8449.0</c:v>
                </c:pt>
                <c:pt idx="1">
                  <c:v>14076.0</c:v>
                </c:pt>
                <c:pt idx="2">
                  <c:v>17972.0</c:v>
                </c:pt>
                <c:pt idx="3">
                  <c:v>23572.0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7969336"/>
        <c:axId val="2117972616"/>
      </c:barChart>
      <c:catAx>
        <c:axId val="2117969336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17972616"/>
        <c:crosses val="autoZero"/>
        <c:auto val="1"/>
        <c:lblAlgn val="ctr"/>
        <c:lblOffset val="100"/>
        <c:noMultiLvlLbl val="0"/>
      </c:catAx>
      <c:valAx>
        <c:axId val="211797261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1796933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0875102441630835"/>
          <c:y val="0.0281983452855795"/>
          <c:w val="0.481247013999454"/>
          <c:h val="0.065221083841114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63795051753331"/>
          <c:y val="0.114159450541123"/>
          <c:w val="0.892030432234485"/>
          <c:h val="0.741331119699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Twitter followers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1.101833443781754</c:v>
                </c:pt>
                <c:pt idx="1">
                  <c:v>2.111870436247893</c:v>
                </c:pt>
                <c:pt idx="2">
                  <c:v>0.647260273972603</c:v>
                </c:pt>
                <c:pt idx="3">
                  <c:v>0.544656284868772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 fans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0.502044444444445</c:v>
                </c:pt>
                <c:pt idx="1">
                  <c:v>0.701438414118216</c:v>
                </c:pt>
                <c:pt idx="2">
                  <c:v>0.6013543615789</c:v>
                </c:pt>
                <c:pt idx="3">
                  <c:v>0.690597432403357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041896"/>
        <c:axId val="2118045176"/>
      </c:barChart>
      <c:catAx>
        <c:axId val="2118041896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18045176"/>
        <c:crosses val="autoZero"/>
        <c:auto val="1"/>
        <c:lblAlgn val="ctr"/>
        <c:lblOffset val="100"/>
        <c:noMultiLvlLbl val="0"/>
      </c:catAx>
      <c:valAx>
        <c:axId val="211804517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1804189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0875102441630835"/>
          <c:y val="0.0281983452855795"/>
          <c:w val="0.481247013999454"/>
          <c:h val="0.065221083841114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bg1"/>
                        </a:solidFill>
                      </a:defRPr>
                    </a:pPr>
                    <a:r>
                      <a:rPr lang="en-US" b="1" dirty="0"/>
                      <a:t>Group A </a:t>
                    </a:r>
                    <a:r>
                      <a:rPr lang="en-US" sz="1200" dirty="0"/>
                      <a:t>(&lt;$2MM)</a:t>
                    </a:r>
                  </a:p>
                </c:rich>
              </c:tx>
              <c:spPr/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/>
                      <a:t>Group B </a:t>
                    </a:r>
                    <a:r>
                      <a:rPr lang="en-US" sz="1200" dirty="0"/>
                      <a:t>($2-3MM)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60015528528089"/>
                  <c:y val="0.076113935091888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Group C</a:t>
                    </a:r>
                    <a:r>
                      <a:rPr lang="en-US" dirty="0"/>
                      <a:t> </a:t>
                    </a:r>
                    <a:r>
                      <a:rPr lang="en-US" sz="1200" dirty="0"/>
                      <a:t>($3-4MM)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34865248140513"/>
                  <c:y val="0.132669460299504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Group D </a:t>
                    </a:r>
                    <a:r>
                      <a:rPr lang="en-US" sz="1200" dirty="0"/>
                      <a:t>(&gt;$4MM)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Group A (&lt;$2MM)</c:v>
                </c:pt>
                <c:pt idx="1">
                  <c:v>Group B ($2-3MM)</c:v>
                </c:pt>
                <c:pt idx="2">
                  <c:v>Group C ($3-4MM)</c:v>
                </c:pt>
                <c:pt idx="3">
                  <c:v>Group D (&gt;$4MM)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15.0</c:v>
                </c:pt>
                <c:pt idx="1">
                  <c:v>12.0</c:v>
                </c:pt>
                <c:pt idx="2">
                  <c:v>7.0</c:v>
                </c:pt>
                <c:pt idx="3">
                  <c:v>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Print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2012.0</c:v>
                </c:pt>
                <c:pt idx="1">
                  <c:v>2013.0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0.867</c:v>
                </c:pt>
                <c:pt idx="1">
                  <c:v>0.87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Online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2012.0</c:v>
                </c:pt>
                <c:pt idx="1">
                  <c:v>2013.0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0.083</c:v>
                </c:pt>
                <c:pt idx="1">
                  <c:v>0.063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Events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2012.0</c:v>
                </c:pt>
                <c:pt idx="1">
                  <c:v>2013.0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0.016</c:v>
                </c:pt>
                <c:pt idx="1">
                  <c:v>0.026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2012.0</c:v>
                </c:pt>
                <c:pt idx="1">
                  <c:v>2013.0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0.034</c:v>
                </c:pt>
                <c:pt idx="1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17323304"/>
        <c:axId val="2117326696"/>
      </c:barChart>
      <c:catAx>
        <c:axId val="2117323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17326696"/>
        <c:crosses val="autoZero"/>
        <c:auto val="1"/>
        <c:lblAlgn val="ctr"/>
        <c:lblOffset val="100"/>
        <c:noMultiLvlLbl val="0"/>
      </c:catAx>
      <c:valAx>
        <c:axId val="2117326696"/>
        <c:scaling>
          <c:orientation val="minMax"/>
          <c:max val="1.0"/>
          <c:min val="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173233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37397929425488"/>
          <c:y val="0.164761536138095"/>
          <c:w val="0.904655268785846"/>
          <c:h val="0.7229376566109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1200"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0.0611</c:v>
                </c:pt>
                <c:pt idx="1">
                  <c:v>0.0018</c:v>
                </c:pt>
                <c:pt idx="2">
                  <c:v>0.0788</c:v>
                </c:pt>
                <c:pt idx="3">
                  <c:v>0.0897</c:v>
                </c:pt>
                <c:pt idx="4">
                  <c:v>0.0515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0.0544</c:v>
                </c:pt>
                <c:pt idx="1">
                  <c:v>0.009</c:v>
                </c:pt>
                <c:pt idx="2">
                  <c:v>0.083</c:v>
                </c:pt>
                <c:pt idx="3">
                  <c:v>0.1026</c:v>
                </c:pt>
                <c:pt idx="4">
                  <c:v>0.0566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7373912"/>
        <c:axId val="2117377128"/>
      </c:barChart>
      <c:catAx>
        <c:axId val="2117373912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17377128"/>
        <c:crosses val="autoZero"/>
        <c:auto val="1"/>
        <c:lblAlgn val="ctr"/>
        <c:lblOffset val="100"/>
        <c:noMultiLvlLbl val="0"/>
      </c:catAx>
      <c:valAx>
        <c:axId val="211737712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17373912"/>
        <c:crosses val="autoZero"/>
        <c:crossBetween val="between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0701648925828716"/>
          <c:y val="0.0315838688498498"/>
          <c:w val="0.185248128706134"/>
          <c:h val="0.0727423751069375"/>
        </c:manualLayout>
      </c:layout>
      <c:overlay val="0"/>
      <c:txPr>
        <a:bodyPr/>
        <a:lstStyle/>
        <a:p>
          <a:pPr>
            <a:defRPr sz="1600"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Company Net Profit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effectLst/>
          </c:spPr>
          <c:invertIfNegative val="0"/>
          <c:cat>
            <c:numRef>
              <c:f>Sheet1!$A$2:$A$39</c:f>
              <c:numCache>
                <c:formatCode>General</c:formatCode>
                <c:ptCount val="38"/>
              </c:numCache>
            </c:numRef>
          </c:cat>
          <c:val>
            <c:numRef>
              <c:f>Sheet1!$B$2:$B$39</c:f>
              <c:numCache>
                <c:formatCode>_(* #,##0_);_(* \(#,##0\);_(* "-"??_);_(@_)</c:formatCode>
                <c:ptCount val="38"/>
                <c:pt idx="0">
                  <c:v>838886.6500000006</c:v>
                </c:pt>
                <c:pt idx="1">
                  <c:v>832892.0</c:v>
                </c:pt>
                <c:pt idx="2">
                  <c:v>732027.0</c:v>
                </c:pt>
                <c:pt idx="3">
                  <c:v>699153.9500000001</c:v>
                </c:pt>
                <c:pt idx="4">
                  <c:v>592666.4399999989</c:v>
                </c:pt>
                <c:pt idx="5">
                  <c:v>442246.0</c:v>
                </c:pt>
                <c:pt idx="6">
                  <c:v>413314.0</c:v>
                </c:pt>
                <c:pt idx="7">
                  <c:v>399583.6099999999</c:v>
                </c:pt>
                <c:pt idx="8">
                  <c:v>355786.0</c:v>
                </c:pt>
                <c:pt idx="9">
                  <c:v>289605.0</c:v>
                </c:pt>
                <c:pt idx="10">
                  <c:v>276408.43</c:v>
                </c:pt>
                <c:pt idx="11">
                  <c:v>276273.0</c:v>
                </c:pt>
                <c:pt idx="12">
                  <c:v>235776.2899999995</c:v>
                </c:pt>
                <c:pt idx="13">
                  <c:v>206374.0899999999</c:v>
                </c:pt>
                <c:pt idx="14">
                  <c:v>198369.0</c:v>
                </c:pt>
                <c:pt idx="15">
                  <c:v>185708.0</c:v>
                </c:pt>
                <c:pt idx="16">
                  <c:v>164516.0699999998</c:v>
                </c:pt>
                <c:pt idx="17">
                  <c:v>152868.74</c:v>
                </c:pt>
                <c:pt idx="18">
                  <c:v>125597.14</c:v>
                </c:pt>
                <c:pt idx="19">
                  <c:v>118534.13</c:v>
                </c:pt>
                <c:pt idx="20">
                  <c:v>112797.0</c:v>
                </c:pt>
                <c:pt idx="21">
                  <c:v>108521.9159482243</c:v>
                </c:pt>
                <c:pt idx="22">
                  <c:v>77922.95136</c:v>
                </c:pt>
                <c:pt idx="23">
                  <c:v>47030.0</c:v>
                </c:pt>
                <c:pt idx="24">
                  <c:v>40778.22999999998</c:v>
                </c:pt>
                <c:pt idx="25">
                  <c:v>28845.71000000006</c:v>
                </c:pt>
                <c:pt idx="26">
                  <c:v>19101.44999999971</c:v>
                </c:pt>
                <c:pt idx="27">
                  <c:v>9324.0</c:v>
                </c:pt>
                <c:pt idx="28">
                  <c:v>8960.600000000093</c:v>
                </c:pt>
                <c:pt idx="29">
                  <c:v>4819.760000000475</c:v>
                </c:pt>
                <c:pt idx="30">
                  <c:v>-10001.0</c:v>
                </c:pt>
                <c:pt idx="31">
                  <c:v>-25896.0</c:v>
                </c:pt>
                <c:pt idx="32">
                  <c:v>-43982.94949983968</c:v>
                </c:pt>
                <c:pt idx="33">
                  <c:v>-111984.0</c:v>
                </c:pt>
                <c:pt idx="34">
                  <c:v>-147699.0</c:v>
                </c:pt>
                <c:pt idx="35">
                  <c:v>-192317.0</c:v>
                </c:pt>
                <c:pt idx="36">
                  <c:v>-196598.6200000001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axId val="2100414216"/>
        <c:axId val="2100420344"/>
      </c:barChart>
      <c:catAx>
        <c:axId val="210041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crossAx val="2100420344"/>
        <c:crosses val="autoZero"/>
        <c:auto val="1"/>
        <c:lblAlgn val="ctr"/>
        <c:lblOffset val="100"/>
        <c:noMultiLvlLbl val="0"/>
      </c:catAx>
      <c:valAx>
        <c:axId val="2100420344"/>
        <c:scaling>
          <c:orientation val="minMax"/>
          <c:min val="-20000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&quot;$&quot;#,##0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0414216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157674735103"/>
          <c:y val="0.122329298239839"/>
          <c:w val="0.850780596869836"/>
          <c:h val="0.6228170676665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Change</c:v>
                </c:pt>
              </c:strCache>
            </c:strRef>
          </c:tx>
          <c:spPr>
            <a:solidFill>
              <a:schemeClr val="accent1"/>
            </a:solidFill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Print</c:v>
                </c:pt>
                <c:pt idx="1">
                  <c:v>Online</c:v>
                </c:pt>
                <c:pt idx="2">
                  <c:v>Events</c:v>
                </c:pt>
                <c:pt idx="3">
                  <c:v>Other</c:v>
                </c:pt>
                <c:pt idx="4">
                  <c:v>Total Revenue</c:v>
                </c:pt>
                <c:pt idx="5">
                  <c:v>Net Before Tax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-0.024</c:v>
                </c:pt>
                <c:pt idx="1">
                  <c:v>0.187</c:v>
                </c:pt>
                <c:pt idx="2">
                  <c:v>0.615</c:v>
                </c:pt>
                <c:pt idx="3">
                  <c:v>0.155</c:v>
                </c:pt>
                <c:pt idx="4">
                  <c:v>0.004</c:v>
                </c:pt>
                <c:pt idx="5">
                  <c:v>0.105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308104"/>
        <c:axId val="2118311048"/>
      </c:barChart>
      <c:catAx>
        <c:axId val="2118308104"/>
        <c:scaling>
          <c:orientation val="minMax"/>
        </c:scaling>
        <c:delete val="0"/>
        <c:axPos val="b"/>
        <c:majorTickMark val="none"/>
        <c:minorTickMark val="none"/>
        <c:tickLblPos val="low"/>
        <c:txPr>
          <a:bodyPr/>
          <a:lstStyle/>
          <a:p>
            <a:pPr>
              <a:defRPr sz="1600"/>
            </a:pPr>
            <a:endParaRPr lang="en-US"/>
          </a:p>
        </c:txPr>
        <c:crossAx val="2118311048"/>
        <c:crosses val="autoZero"/>
        <c:auto val="1"/>
        <c:lblAlgn val="ctr"/>
        <c:lblOffset val="100"/>
        <c:noMultiLvlLbl val="0"/>
      </c:catAx>
      <c:valAx>
        <c:axId val="2118311048"/>
        <c:scaling>
          <c:orientation val="minMax"/>
          <c:max val="0.7"/>
          <c:min val="-0.3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18308104"/>
        <c:crosses val="autoZero"/>
        <c:crossBetween val="between"/>
        <c:majorUnit val="0.1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174686497521"/>
          <c:y val="0.0443353160421329"/>
          <c:w val="0.824121220958491"/>
          <c:h val="0.6746365683981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Change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FTE's</c:v>
                </c:pt>
                <c:pt idx="1">
                  <c:v>Rev/FTE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-0.0178</c:v>
                </c:pt>
                <c:pt idx="1">
                  <c:v>0.0226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356248"/>
        <c:axId val="2118359192"/>
      </c:barChart>
      <c:catAx>
        <c:axId val="2118356248"/>
        <c:scaling>
          <c:orientation val="minMax"/>
        </c:scaling>
        <c:delete val="0"/>
        <c:axPos val="b"/>
        <c:majorTickMark val="none"/>
        <c:minorTickMark val="none"/>
        <c:tickLblPos val="low"/>
        <c:txPr>
          <a:bodyPr/>
          <a:lstStyle/>
          <a:p>
            <a:pPr>
              <a:defRPr sz="1600"/>
            </a:pPr>
            <a:endParaRPr lang="en-US"/>
          </a:p>
        </c:txPr>
        <c:crossAx val="2118359192"/>
        <c:crosses val="autoZero"/>
        <c:auto val="1"/>
        <c:lblAlgn val="ctr"/>
        <c:lblOffset val="100"/>
        <c:noMultiLvlLbl val="0"/>
      </c:catAx>
      <c:valAx>
        <c:axId val="21183591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.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183562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4331036745407"/>
          <c:y val="0.15355318045663"/>
          <c:w val="0.86858562992126"/>
          <c:h val="0.6384177538733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Optimism Rank From 10 to 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effectLst/>
          </c:spPr>
          <c:invertIfNegative val="0"/>
          <c:cat>
            <c:numRef>
              <c:f>Sheet1!$A$2:$A$39</c:f>
              <c:numCache>
                <c:formatCode>General</c:formatCode>
                <c:ptCount val="38"/>
              </c:numCache>
            </c:numRef>
          </c:cat>
          <c:val>
            <c:numRef>
              <c:f>Sheet1!$B$2:$B$38</c:f>
              <c:numCache>
                <c:formatCode>_(* #,##0_);_(* \(#,##0\);_(* "-"??_);_(@_)</c:formatCode>
                <c:ptCount val="37"/>
                <c:pt idx="0">
                  <c:v>10.0</c:v>
                </c:pt>
                <c:pt idx="1">
                  <c:v>10.0</c:v>
                </c:pt>
                <c:pt idx="2">
                  <c:v>9.0</c:v>
                </c:pt>
                <c:pt idx="3">
                  <c:v>9.0</c:v>
                </c:pt>
                <c:pt idx="4">
                  <c:v>8.5</c:v>
                </c:pt>
                <c:pt idx="5">
                  <c:v>8.0</c:v>
                </c:pt>
                <c:pt idx="6">
                  <c:v>8.0</c:v>
                </c:pt>
                <c:pt idx="7">
                  <c:v>8.0</c:v>
                </c:pt>
                <c:pt idx="8">
                  <c:v>8.0</c:v>
                </c:pt>
                <c:pt idx="9">
                  <c:v>8.0</c:v>
                </c:pt>
                <c:pt idx="10">
                  <c:v>8.0</c:v>
                </c:pt>
                <c:pt idx="11">
                  <c:v>8.0</c:v>
                </c:pt>
                <c:pt idx="12">
                  <c:v>8.0</c:v>
                </c:pt>
                <c:pt idx="13">
                  <c:v>8.0</c:v>
                </c:pt>
                <c:pt idx="14">
                  <c:v>7.5</c:v>
                </c:pt>
                <c:pt idx="15">
                  <c:v>7.0</c:v>
                </c:pt>
                <c:pt idx="16">
                  <c:v>7.0</c:v>
                </c:pt>
                <c:pt idx="17">
                  <c:v>7.0</c:v>
                </c:pt>
                <c:pt idx="18">
                  <c:v>7.0</c:v>
                </c:pt>
                <c:pt idx="19">
                  <c:v>7.0</c:v>
                </c:pt>
                <c:pt idx="20">
                  <c:v>7.0</c:v>
                </c:pt>
                <c:pt idx="21">
                  <c:v>6.0</c:v>
                </c:pt>
                <c:pt idx="22">
                  <c:v>6.0</c:v>
                </c:pt>
                <c:pt idx="23">
                  <c:v>6.0</c:v>
                </c:pt>
                <c:pt idx="24">
                  <c:v>5.0</c:v>
                </c:pt>
                <c:pt idx="25">
                  <c:v>5.0</c:v>
                </c:pt>
                <c:pt idx="26">
                  <c:v>5.0</c:v>
                </c:pt>
                <c:pt idx="27">
                  <c:v>5.0</c:v>
                </c:pt>
                <c:pt idx="28">
                  <c:v>5.0</c:v>
                </c:pt>
                <c:pt idx="29">
                  <c:v>4.0</c:v>
                </c:pt>
                <c:pt idx="30">
                  <c:v>4.0</c:v>
                </c:pt>
                <c:pt idx="31">
                  <c:v>4.0</c:v>
                </c:pt>
                <c:pt idx="32">
                  <c:v>4.0</c:v>
                </c:pt>
                <c:pt idx="33">
                  <c:v>4.0</c:v>
                </c:pt>
                <c:pt idx="34">
                  <c:v>4.0</c:v>
                </c:pt>
                <c:pt idx="35">
                  <c:v>3.0</c:v>
                </c:pt>
                <c:pt idx="36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18395944"/>
        <c:axId val="2118399016"/>
      </c:barChart>
      <c:catAx>
        <c:axId val="2118395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18399016"/>
        <c:crosses val="autoZero"/>
        <c:auto val="1"/>
        <c:lblAlgn val="ctr"/>
        <c:lblOffset val="100"/>
        <c:noMultiLvlLbl val="0"/>
      </c:catAx>
      <c:valAx>
        <c:axId val="2118399016"/>
        <c:scaling>
          <c:orientation val="minMax"/>
          <c:max val="1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18395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37397929425489"/>
          <c:y val="0.136048965272296"/>
          <c:w val="0.904655268785846"/>
          <c:h val="0.7531856479967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Core Publication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1.330105E6</c:v>
                </c:pt>
                <c:pt idx="1">
                  <c:v>2.166733E6</c:v>
                </c:pt>
                <c:pt idx="2">
                  <c:v>3.323516E6</c:v>
                </c:pt>
                <c:pt idx="3">
                  <c:v>4.415802E6</c:v>
                </c:pt>
                <c:pt idx="4">
                  <c:v>2.308337E6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Special Publications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111800.0</c:v>
                </c:pt>
                <c:pt idx="1">
                  <c:v>155827.0</c:v>
                </c:pt>
                <c:pt idx="2">
                  <c:v>175384.0</c:v>
                </c:pt>
                <c:pt idx="3">
                  <c:v>293253.0</c:v>
                </c:pt>
                <c:pt idx="4">
                  <c:v>157675.0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Events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21290.0</c:v>
                </c:pt>
                <c:pt idx="1">
                  <c:v>70232.0</c:v>
                </c:pt>
                <c:pt idx="2">
                  <c:v>119773.0</c:v>
                </c:pt>
                <c:pt idx="3">
                  <c:v>93107.0</c:v>
                </c:pt>
                <c:pt idx="4">
                  <c:v>63735.0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1687752"/>
        <c:axId val="2100385816"/>
      </c:barChart>
      <c:catAx>
        <c:axId val="210168775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00385816"/>
        <c:crosses val="autoZero"/>
        <c:auto val="1"/>
        <c:lblAlgn val="ctr"/>
        <c:lblOffset val="100"/>
        <c:noMultiLvlLbl val="0"/>
      </c:catAx>
      <c:valAx>
        <c:axId val="2100385816"/>
        <c:scaling>
          <c:orientation val="minMax"/>
          <c:max val="1.0"/>
          <c:min val="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1687752"/>
        <c:crosses val="autoZero"/>
        <c:crossBetween val="between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0.0783831534947021"/>
          <c:y val="0.032949185953577"/>
          <c:w val="0.599406532516769"/>
          <c:h val="0.072199893735429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112010304268"/>
          <c:y val="0.14463684303208"/>
          <c:w val="0.870912681053757"/>
          <c:h val="0.7301222893234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Group A (&lt; $2 MM)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Core Publication</c:v>
                </c:pt>
                <c:pt idx="1">
                  <c:v>Special Publications</c:v>
                </c:pt>
                <c:pt idx="2">
                  <c:v>Events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14587.0</c:v>
                </c:pt>
                <c:pt idx="1">
                  <c:v>58417.0</c:v>
                </c:pt>
                <c:pt idx="2">
                  <c:v>11329.0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Group B ($2-3 MM)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Core Publication</c:v>
                </c:pt>
                <c:pt idx="1">
                  <c:v>Special Publications</c:v>
                </c:pt>
                <c:pt idx="2">
                  <c:v>Events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-44440.0</c:v>
                </c:pt>
                <c:pt idx="1">
                  <c:v>102019.0</c:v>
                </c:pt>
                <c:pt idx="2">
                  <c:v>34852.0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Group C ($3-4 MM)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Core Publication</c:v>
                </c:pt>
                <c:pt idx="1">
                  <c:v>Special Publications</c:v>
                </c:pt>
                <c:pt idx="2">
                  <c:v>Events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274599.0</c:v>
                </c:pt>
                <c:pt idx="1">
                  <c:v>104953.0</c:v>
                </c:pt>
                <c:pt idx="2">
                  <c:v>42911.0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Group D (&gt;$4 MM)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Core Publication</c:v>
                </c:pt>
                <c:pt idx="1">
                  <c:v>Special Publications</c:v>
                </c:pt>
                <c:pt idx="2">
                  <c:v>Events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51436.0</c:v>
                </c:pt>
                <c:pt idx="1">
                  <c:v>198037.0</c:v>
                </c:pt>
                <c:pt idx="2">
                  <c:v>77542.0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Core Publication</c:v>
                </c:pt>
                <c:pt idx="1">
                  <c:v>Special Publications</c:v>
                </c:pt>
                <c:pt idx="2">
                  <c:v>Events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7672712"/>
        <c:axId val="2117675992"/>
      </c:barChart>
      <c:catAx>
        <c:axId val="2117672712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17675992"/>
        <c:crosses val="autoZero"/>
        <c:auto val="1"/>
        <c:lblAlgn val="ctr"/>
        <c:lblOffset val="100"/>
        <c:noMultiLvlLbl val="0"/>
      </c:catAx>
      <c:valAx>
        <c:axId val="2117675992"/>
        <c:scaling>
          <c:orientation val="minMax"/>
          <c:max val="300000.0"/>
          <c:min val="-5000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&quot;$&quot;#,##0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1767271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4"/>
        <c:delete val="1"/>
      </c:legendEntry>
      <c:layout>
        <c:manualLayout>
          <c:xMode val="edge"/>
          <c:yMode val="edge"/>
          <c:x val="0.0776724263633712"/>
          <c:y val="0.0157694616593198"/>
          <c:w val="0.894037741810051"/>
          <c:h val="0.077881988871760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37397929425489"/>
          <c:y val="0.136048965272296"/>
          <c:w val="0.904655268785846"/>
          <c:h val="0.7229376566109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effectLst/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sz="1200"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0.03</c:v>
                </c:pt>
                <c:pt idx="1">
                  <c:v>0.052</c:v>
                </c:pt>
                <c:pt idx="2">
                  <c:v>0.13</c:v>
                </c:pt>
                <c:pt idx="3">
                  <c:v>0.072</c:v>
                </c:pt>
                <c:pt idx="4">
                  <c:v>0.059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-0.0067</c:v>
                </c:pt>
                <c:pt idx="1">
                  <c:v>-0.0315</c:v>
                </c:pt>
                <c:pt idx="2">
                  <c:v>0.081</c:v>
                </c:pt>
                <c:pt idx="3">
                  <c:v>0.0221</c:v>
                </c:pt>
                <c:pt idx="4">
                  <c:v>0.0038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21480520"/>
        <c:axId val="2021483720"/>
      </c:barChart>
      <c:catAx>
        <c:axId val="2021480520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021483720"/>
        <c:crosses val="autoZero"/>
        <c:auto val="1"/>
        <c:lblAlgn val="ctr"/>
        <c:lblOffset val="100"/>
        <c:noMultiLvlLbl val="0"/>
      </c:catAx>
      <c:valAx>
        <c:axId val="202148372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021480520"/>
        <c:crosses val="autoZero"/>
        <c:crossBetween val="between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0701648925828716"/>
          <c:y val="0.0315838688498498"/>
          <c:w val="0.185248128706134"/>
          <c:h val="0.0727423751069375"/>
        </c:manualLayout>
      </c:layout>
      <c:overlay val="0"/>
      <c:txPr>
        <a:bodyPr/>
        <a:lstStyle/>
        <a:p>
          <a:pPr>
            <a:defRPr sz="1600"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112010304268"/>
          <c:y val="0.14463684303208"/>
          <c:w val="0.870912681053757"/>
          <c:h val="0.7342079591185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Bottom 6 Papers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</c:f>
              <c:strCache>
                <c:ptCount val="1"/>
                <c:pt idx="0">
                  <c:v>Ad Revenue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0.963367710111648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Top 6 Papers</c:v>
                </c:pt>
              </c:strCache>
            </c:strRef>
          </c:tx>
          <c:spPr>
            <a:solidFill>
              <a:schemeClr val="accent4"/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</c:f>
              <c:strCache>
                <c:ptCount val="1"/>
                <c:pt idx="0">
                  <c:v>Ad Revenue</c:v>
                </c:pt>
              </c:strCache>
            </c:strRef>
          </c:cat>
          <c:val>
            <c:numRef>
              <c:f>Sheet1!$B$3</c:f>
              <c:numCache>
                <c:formatCode>0%</c:formatCode>
                <c:ptCount val="1"/>
                <c:pt idx="0">
                  <c:v>0.84898654973098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21630552"/>
        <c:axId val="2021426024"/>
      </c:barChart>
      <c:catAx>
        <c:axId val="2021630552"/>
        <c:scaling>
          <c:orientation val="minMax"/>
        </c:scaling>
        <c:delete val="1"/>
        <c:axPos val="b"/>
        <c:majorTickMark val="none"/>
        <c:minorTickMark val="none"/>
        <c:tickLblPos val="low"/>
        <c:crossAx val="2021426024"/>
        <c:crosses val="autoZero"/>
        <c:auto val="1"/>
        <c:lblAlgn val="ctr"/>
        <c:lblOffset val="100"/>
        <c:noMultiLvlLbl val="0"/>
      </c:catAx>
      <c:valAx>
        <c:axId val="2021426024"/>
        <c:scaling>
          <c:orientation val="minMax"/>
          <c:max val="1.0"/>
          <c:min val="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02163055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91793743542238"/>
          <c:y val="0.90716421063722"/>
          <c:w val="0.658206256457762"/>
          <c:h val="0.0718191754812791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112010304268"/>
          <c:y val="0.14463684303208"/>
          <c:w val="0.870912681053757"/>
          <c:h val="0.7377107280987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Bottom 6 Papers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Online</c:v>
                </c:pt>
                <c:pt idx="1">
                  <c:v>Ancillary</c:v>
                </c:pt>
                <c:pt idx="2">
                  <c:v>Circulation</c:v>
                </c:pt>
              </c:strCache>
            </c:strRef>
          </c:cat>
          <c:val>
            <c:numRef>
              <c:f>Sheet1!$B$2:$D$2</c:f>
              <c:numCache>
                <c:formatCode>0.0%</c:formatCode>
                <c:ptCount val="3"/>
                <c:pt idx="0">
                  <c:v>0.0306258588913908</c:v>
                </c:pt>
                <c:pt idx="1">
                  <c:v>0.00189939875451263</c:v>
                </c:pt>
                <c:pt idx="2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Top 6 Papers</c:v>
                </c:pt>
              </c:strCache>
            </c:strRef>
          </c:tx>
          <c:spPr>
            <a:solidFill>
              <a:schemeClr val="accent4"/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Online</c:v>
                </c:pt>
                <c:pt idx="1">
                  <c:v>Ancillary</c:v>
                </c:pt>
                <c:pt idx="2">
                  <c:v>Circulation</c:v>
                </c:pt>
              </c:strCache>
            </c:strRef>
          </c:cat>
          <c:val>
            <c:numRef>
              <c:f>Sheet1!$B$3:$D$3</c:f>
              <c:numCache>
                <c:formatCode>0.0%</c:formatCode>
                <c:ptCount val="3"/>
                <c:pt idx="0">
                  <c:v>0.0915852627472266</c:v>
                </c:pt>
                <c:pt idx="1">
                  <c:v>0.0537360809859312</c:v>
                </c:pt>
                <c:pt idx="2">
                  <c:v>0.00569210653586167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3443464"/>
        <c:axId val="2103445064"/>
      </c:barChart>
      <c:catAx>
        <c:axId val="21034434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03445064"/>
        <c:crosses val="autoZero"/>
        <c:auto val="1"/>
        <c:lblAlgn val="ctr"/>
        <c:lblOffset val="100"/>
        <c:noMultiLvlLbl val="0"/>
      </c:catAx>
      <c:valAx>
        <c:axId val="210344506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344346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51824115427523"/>
          <c:y val="0.147063341922932"/>
          <c:w val="0.604614759310237"/>
          <c:h val="0.0718191754812791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Bottom 6 Papers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G&amp;A</c:v>
                </c:pt>
                <c:pt idx="1">
                  <c:v>Production</c:v>
                </c:pt>
                <c:pt idx="2">
                  <c:v>Advertising</c:v>
                </c:pt>
                <c:pt idx="3">
                  <c:v>Editorial</c:v>
                </c:pt>
                <c:pt idx="4">
                  <c:v>Circulation</c:v>
                </c:pt>
                <c:pt idx="5">
                  <c:v>Online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6"/>
                <c:pt idx="0">
                  <c:v>0.348115236852509</c:v>
                </c:pt>
                <c:pt idx="1">
                  <c:v>0.244991312806719</c:v>
                </c:pt>
                <c:pt idx="2">
                  <c:v>0.209486067257289</c:v>
                </c:pt>
                <c:pt idx="3">
                  <c:v>0.241115815153414</c:v>
                </c:pt>
                <c:pt idx="4">
                  <c:v>0.0643720178738897</c:v>
                </c:pt>
                <c:pt idx="5">
                  <c:v>0.0273311603143815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Top 6 Papers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G&amp;A</c:v>
                </c:pt>
                <c:pt idx="1">
                  <c:v>Production</c:v>
                </c:pt>
                <c:pt idx="2">
                  <c:v>Advertising</c:v>
                </c:pt>
                <c:pt idx="3">
                  <c:v>Editorial</c:v>
                </c:pt>
                <c:pt idx="4">
                  <c:v>Circulation</c:v>
                </c:pt>
                <c:pt idx="5">
                  <c:v>Online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6"/>
                <c:pt idx="0">
                  <c:v>0.245650987133406</c:v>
                </c:pt>
                <c:pt idx="1">
                  <c:v>0.208431505010789</c:v>
                </c:pt>
                <c:pt idx="2">
                  <c:v>0.177279609762267</c:v>
                </c:pt>
                <c:pt idx="3">
                  <c:v>0.14314415901604</c:v>
                </c:pt>
                <c:pt idx="4">
                  <c:v>0.0514253968123357</c:v>
                </c:pt>
                <c:pt idx="5">
                  <c:v>0.0288029739330846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1801080"/>
        <c:axId val="2100378840"/>
      </c:barChart>
      <c:catAx>
        <c:axId val="210180108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00378840"/>
        <c:crosses val="autoZero"/>
        <c:auto val="1"/>
        <c:lblAlgn val="ctr"/>
        <c:lblOffset val="100"/>
        <c:noMultiLvlLbl val="0"/>
      </c:catAx>
      <c:valAx>
        <c:axId val="2100378840"/>
        <c:scaling>
          <c:orientation val="minMax"/>
          <c:max val="0.35"/>
          <c:min val="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18010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9991372606202"/>
          <c:y val="0.0371608432975518"/>
          <c:w val="0.421906532516769"/>
          <c:h val="0.078454733142961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75130018469913"/>
          <c:y val="0.0622873970688953"/>
          <c:w val="0.885511689511033"/>
          <c:h val="0.8070017611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Sheet1!$B$2:$B$6</c:f>
              <c:numCache>
                <c:formatCode>"$"#,##0_);[Red]\("$"#,##0\)</c:formatCode>
                <c:ptCount val="5"/>
                <c:pt idx="0">
                  <c:v>2807.0</c:v>
                </c:pt>
                <c:pt idx="1">
                  <c:v>62303.0</c:v>
                </c:pt>
                <c:pt idx="2">
                  <c:v>58230.0</c:v>
                </c:pt>
                <c:pt idx="3">
                  <c:v>100021.0</c:v>
                </c:pt>
                <c:pt idx="4">
                  <c:v>47144.0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Sheet1!$C$2:$C$6</c:f>
              <c:numCache>
                <c:formatCode>_("$"* #,##0_);_("$"* \(#,##0\);_("$"* "-"??_);_(@_)</c:formatCode>
                <c:ptCount val="5"/>
                <c:pt idx="0">
                  <c:v>34377.0</c:v>
                </c:pt>
                <c:pt idx="1">
                  <c:v>74601.0</c:v>
                </c:pt>
                <c:pt idx="2">
                  <c:v>144921.0</c:v>
                </c:pt>
                <c:pt idx="3">
                  <c:v>247851.0</c:v>
                </c:pt>
                <c:pt idx="4">
                  <c:v>90972.0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3484264"/>
        <c:axId val="2103487528"/>
      </c:barChart>
      <c:catAx>
        <c:axId val="2103484264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03487528"/>
        <c:crosses val="autoZero"/>
        <c:auto val="1"/>
        <c:lblAlgn val="ctr"/>
        <c:lblOffset val="100"/>
        <c:noMultiLvlLbl val="0"/>
      </c:catAx>
      <c:valAx>
        <c:axId val="2103487528"/>
        <c:scaling>
          <c:orientation val="minMax"/>
          <c:max val="30000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&quot;$&quot;#,##0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348426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10318970545348"/>
          <c:y val="0.0794665671580662"/>
          <c:w val="0.185248128706134"/>
          <c:h val="0.091511696432025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0.20679</cdr:x>
      <cdr:y>0.85615</cdr:y>
    </cdr:from>
    <cdr:to>
      <cdr:x>0.4465</cdr:x>
      <cdr:y>0.94657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01800" y="3874911"/>
          <a:ext cx="1972733" cy="4092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0.33539</cdr:x>
      <cdr:y>0.82276</cdr:y>
    </cdr:from>
    <cdr:to>
      <cdr:x>0.68861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60132" y="4244623"/>
          <a:ext cx="2906889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0.32682</cdr:x>
      <cdr:y>0.85777</cdr:y>
    </cdr:from>
    <cdr:to>
      <cdr:x>0.67833</cdr:x>
      <cdr:y>0.93162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89578" y="4425245"/>
          <a:ext cx="2892778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0.06619</cdr:x>
      <cdr:y>0.89059</cdr:y>
    </cdr:from>
    <cdr:to>
      <cdr:x>0.95718</cdr:x>
      <cdr:y>0.96444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44690" y="4594578"/>
          <a:ext cx="7332485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2000" i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0.91627</cdr:x>
      <cdr:y>0.09143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457200" y="-1384110"/>
          <a:ext cx="7540535" cy="465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800" i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0.02269</cdr:x>
      <cdr:y>0.91123</cdr:y>
    </cdr:from>
    <cdr:to>
      <cdr:x>0.97731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6690" y="4924778"/>
          <a:ext cx="7856219" cy="4797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800" i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0.02269</cdr:x>
      <cdr:y>0.91123</cdr:y>
    </cdr:from>
    <cdr:to>
      <cdr:x>0.97731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6690" y="4924778"/>
          <a:ext cx="7856219" cy="4797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800" i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0.02269</cdr:x>
      <cdr:y>0.89694</cdr:y>
    </cdr:from>
    <cdr:to>
      <cdr:x>0.97731</cdr:x>
      <cdr:y>0.97969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186690" y="4986081"/>
          <a:ext cx="7856220" cy="460010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1">
            <a:lumMod val="95000"/>
          </a:schemeClr>
        </a:solidFill>
        <a:ln xmlns:a="http://schemas.openxmlformats.org/drawingml/2006/main" w="28575">
          <a:solidFill>
            <a:schemeClr val="bg1">
              <a:lumMod val="75000"/>
            </a:schemeClr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i="1" dirty="0" smtClean="0">
              <a:solidFill>
                <a:schemeClr val="tx1"/>
              </a:solidFill>
            </a:rPr>
            <a:t>Print fell, events soared, revenues were flat, and profits were up!</a:t>
          </a:r>
          <a:endParaRPr lang="en-US" sz="2000" i="1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2FBB7-32D0-47D8-A5D9-2AA88C38A711}" type="datetimeFigureOut">
              <a:rPr lang="en-US" smtClean="0"/>
              <a:t>6/6/15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910CD-32FF-4AB1-9691-07319E5A3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01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910CD-32FF-4AB1-9691-07319E5A37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52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D9FB-391B-46E8-B7D3-05297180899F}" type="datetime1">
              <a:rPr lang="en-US" smtClean="0"/>
              <a:t>6/6/15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9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F0AF-4A18-4CAF-896A-355CAF55EEB9}" type="datetime1">
              <a:rPr lang="en-US" smtClean="0"/>
              <a:t>6/6/15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0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F3A2-AD05-4B4C-89CA-C593F272C62C}" type="datetime1">
              <a:rPr lang="en-US" smtClean="0"/>
              <a:t>6/6/15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1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6445-8F11-44C6-8559-DA4A9069D4C8}" type="datetime1">
              <a:rPr lang="en-US" smtClean="0"/>
              <a:t>6/6/15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9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B3F9-210F-4AF7-8C74-75455DFCD2E7}" type="datetime1">
              <a:rPr lang="en-US" smtClean="0"/>
              <a:t>6/6/15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13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7B02-CE27-4E64-9C92-D8D153E5E124}" type="datetime1">
              <a:rPr lang="en-US" smtClean="0"/>
              <a:t>6/6/15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7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F614-6167-44C9-AD54-EACED664F190}" type="datetime1">
              <a:rPr lang="en-US" smtClean="0"/>
              <a:t>6/6/15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35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6546-B447-4061-985D-BAD1DB2B11B0}" type="datetime1">
              <a:rPr lang="en-US" smtClean="0"/>
              <a:t>6/6/15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BEC4-2EF3-4911-9212-D8A7FD0A536F}" type="datetime1">
              <a:rPr lang="en-US" smtClean="0"/>
              <a:t>6/6/15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07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22B-5597-4239-86B0-60AB0F0D8A79}" type="datetime1">
              <a:rPr lang="en-US" smtClean="0"/>
              <a:t>6/6/15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5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818B-CC11-4722-9CCE-B0D6A438D84E}" type="datetime1">
              <a:rPr lang="en-US" smtClean="0"/>
              <a:t>6/6/15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3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12BDF-5C09-4F67-AB5D-24CBDA8843E7}" type="datetime1">
              <a:rPr lang="en-US" smtClean="0"/>
              <a:t>6/6/15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45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Relationship Id="rId3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Association of Alternative Newsmedia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4900" b="1" dirty="0" smtClean="0"/>
              <a:t>2013 Financial Standards Survey</a:t>
            </a:r>
            <a:endParaRPr lang="en-US" b="1" dirty="0"/>
          </a:p>
        </p:txBody>
      </p:sp>
      <p:pic>
        <p:nvPicPr>
          <p:cNvPr id="1026" name="Picture 2" descr="https://fbcdn-sphotos-e-a.akamaihd.net/hphotos-ak-ash3/375730_10150541005438761_1910779439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725" y="4552655"/>
            <a:ext cx="211455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323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05691" y="381000"/>
            <a:ext cx="808465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Market Penetration:  Easier In A Small Pond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823649031"/>
              </p:ext>
            </p:extLst>
          </p:nvPr>
        </p:nvGraphicFramePr>
        <p:xfrm>
          <a:off x="643890" y="1397001"/>
          <a:ext cx="7856220" cy="342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ight Brace 2"/>
          <p:cNvSpPr/>
          <p:nvPr/>
        </p:nvSpPr>
        <p:spPr>
          <a:xfrm rot="5400000">
            <a:off x="2344477" y="4077582"/>
            <a:ext cx="297713" cy="1775638"/>
          </a:xfrm>
          <a:prstGeom prst="rightBrac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77553" y="5114255"/>
            <a:ext cx="235449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7%</a:t>
            </a:r>
          </a:p>
          <a:p>
            <a:pPr algn="ctr"/>
            <a:r>
              <a:rPr lang="en-US" sz="1200" i="1" dirty="0" smtClean="0"/>
              <a:t>Average market penetration of weeklies with the </a:t>
            </a:r>
            <a:r>
              <a:rPr lang="en-US" sz="1200" b="1" i="1" dirty="0" smtClean="0"/>
              <a:t>ten</a:t>
            </a:r>
            <a:r>
              <a:rPr lang="en-US" sz="1200" i="1" dirty="0" smtClean="0"/>
              <a:t> </a:t>
            </a:r>
            <a:r>
              <a:rPr lang="en-US" sz="1200" b="1" i="1" dirty="0" smtClean="0"/>
              <a:t>largest target markets</a:t>
            </a:r>
            <a:endParaRPr lang="en-US" sz="1200" b="1" i="1" dirty="0"/>
          </a:p>
        </p:txBody>
      </p:sp>
      <p:sp>
        <p:nvSpPr>
          <p:cNvPr id="9" name="Right Brace 8"/>
          <p:cNvSpPr/>
          <p:nvPr/>
        </p:nvSpPr>
        <p:spPr>
          <a:xfrm rot="5400000">
            <a:off x="7289817" y="4068148"/>
            <a:ext cx="297711" cy="1801592"/>
          </a:xfrm>
          <a:prstGeom prst="rightBrac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335850" y="5117799"/>
            <a:ext cx="235449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37%</a:t>
            </a:r>
          </a:p>
          <a:p>
            <a:pPr algn="ctr"/>
            <a:r>
              <a:rPr lang="en-US" sz="1200" i="1" dirty="0" smtClean="0"/>
              <a:t>Average market penetration of weeklies with the </a:t>
            </a:r>
            <a:r>
              <a:rPr lang="en-US" sz="1200" b="1" i="1" dirty="0" smtClean="0"/>
              <a:t>ten smallest</a:t>
            </a:r>
            <a:r>
              <a:rPr lang="en-US" sz="1200" i="1" dirty="0" smtClean="0"/>
              <a:t> </a:t>
            </a:r>
            <a:r>
              <a:rPr lang="en-US" sz="1200" b="1" i="1" dirty="0" smtClean="0"/>
              <a:t>target markets</a:t>
            </a:r>
            <a:endParaRPr lang="en-US" sz="1200" b="1" i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352424" y="2658139"/>
            <a:ext cx="16546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Target Market Population</a:t>
            </a:r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643890" y="970938"/>
            <a:ext cx="78562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Circulation and Target Market</a:t>
            </a:r>
          </a:p>
          <a:p>
            <a:pPr lvl="0" algn="ctr"/>
            <a:r>
              <a:rPr lang="en-US" sz="1400" i="1" dirty="0" smtClean="0">
                <a:solidFill>
                  <a:prstClr val="black"/>
                </a:solidFill>
              </a:rPr>
              <a:t>Reached (circulation) and not reached (remaining population in target market)</a:t>
            </a:r>
            <a:endParaRPr lang="en-US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533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926918"/>
              </p:ext>
            </p:extLst>
          </p:nvPr>
        </p:nvGraphicFramePr>
        <p:xfrm>
          <a:off x="457200" y="1148645"/>
          <a:ext cx="8229600" cy="4349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43890" y="366888"/>
            <a:ext cx="7585709" cy="547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Outlook – What % Cut or Added Staff in 2013</a:t>
            </a:r>
          </a:p>
          <a:p>
            <a:pPr algn="l"/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Some smaller papers are still cutting </a:t>
            </a:r>
            <a:r>
              <a:rPr lang="en-US" sz="2000" i="1" dirty="0">
                <a:solidFill>
                  <a:schemeClr val="tx1"/>
                </a:solidFill>
              </a:rPr>
              <a:t>staff, but </a:t>
            </a:r>
            <a:r>
              <a:rPr lang="en-US" sz="2000" i="1" dirty="0" smtClean="0">
                <a:solidFill>
                  <a:schemeClr val="tx1"/>
                </a:solidFill>
              </a:rPr>
              <a:t>others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are hiring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962807"/>
              </p:ext>
            </p:extLst>
          </p:nvPr>
        </p:nvGraphicFramePr>
        <p:xfrm>
          <a:off x="1031360" y="5297115"/>
          <a:ext cx="74687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750"/>
                <a:gridCol w="1493750"/>
                <a:gridCol w="1493750"/>
                <a:gridCol w="1493750"/>
                <a:gridCol w="149375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(all papers)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N=38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694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695755"/>
              </p:ext>
            </p:extLst>
          </p:nvPr>
        </p:nvGraphicFramePr>
        <p:xfrm>
          <a:off x="457200" y="1227667"/>
          <a:ext cx="8229600" cy="4475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43891" y="381001"/>
            <a:ext cx="7690484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Outlook – What % of Papers</a:t>
            </a:r>
            <a:r>
              <a:rPr lang="en-US" sz="2800" b="1" dirty="0"/>
              <a:t> </a:t>
            </a:r>
            <a:r>
              <a:rPr lang="en-US" sz="2800" b="1" dirty="0" smtClean="0"/>
              <a:t>Cut or Increased Salaries</a:t>
            </a:r>
          </a:p>
          <a:p>
            <a:pPr algn="l"/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16 papers increased salaries, the biggest growth coming from Group A  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189393"/>
              </p:ext>
            </p:extLst>
          </p:nvPr>
        </p:nvGraphicFramePr>
        <p:xfrm>
          <a:off x="1031360" y="5285685"/>
          <a:ext cx="74687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750"/>
                <a:gridCol w="1493750"/>
                <a:gridCol w="1493750"/>
                <a:gridCol w="1493750"/>
                <a:gridCol w="149375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(all papers)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N=38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942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389888"/>
              </p:ext>
            </p:extLst>
          </p:nvPr>
        </p:nvGraphicFramePr>
        <p:xfrm>
          <a:off x="194310" y="1131570"/>
          <a:ext cx="8492490" cy="4183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43891" y="381001"/>
            <a:ext cx="7690484" cy="5333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Outlook: Page Count Forecasts for 2013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This is a dramatic shift in outlook, with smaller papers the most optimistic 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440978"/>
              </p:ext>
            </p:extLst>
          </p:nvPr>
        </p:nvGraphicFramePr>
        <p:xfrm>
          <a:off x="1031360" y="5285685"/>
          <a:ext cx="74687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750"/>
                <a:gridCol w="1493750"/>
                <a:gridCol w="1493750"/>
                <a:gridCol w="1493750"/>
                <a:gridCol w="149375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(all papers)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N=38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865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61975" y="381000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Range of Key Salaries</a:t>
            </a:r>
            <a:endParaRPr lang="en-US" sz="32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43890" y="5760720"/>
            <a:ext cx="7856220" cy="6826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 Many publishers are still well paid. Median salaries are flat, </a:t>
            </a:r>
          </a:p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and about the same for top paying jobs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521423589"/>
              </p:ext>
            </p:extLst>
          </p:nvPr>
        </p:nvGraphicFramePr>
        <p:xfrm>
          <a:off x="561975" y="1397000"/>
          <a:ext cx="7938135" cy="418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975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4042567"/>
              </p:ext>
            </p:extLst>
          </p:nvPr>
        </p:nvGraphicFramePr>
        <p:xfrm>
          <a:off x="377190" y="1143000"/>
          <a:ext cx="8309610" cy="4354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Twitter and Facebook Users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Twitter </a:t>
            </a:r>
            <a:r>
              <a:rPr lang="en-US" sz="2000" i="1" dirty="0">
                <a:solidFill>
                  <a:schemeClr val="tx1"/>
                </a:solidFill>
              </a:rPr>
              <a:t>is outpacing </a:t>
            </a:r>
            <a:r>
              <a:rPr lang="en-US" sz="2000" i="1" dirty="0" smtClean="0">
                <a:solidFill>
                  <a:schemeClr val="tx1"/>
                </a:solidFill>
              </a:rPr>
              <a:t>Facebook in social shares….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371978"/>
              </p:ext>
            </p:extLst>
          </p:nvPr>
        </p:nvGraphicFramePr>
        <p:xfrm>
          <a:off x="1031360" y="5285685"/>
          <a:ext cx="74687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188"/>
                <a:gridCol w="1867188"/>
                <a:gridCol w="1867188"/>
                <a:gridCol w="1867188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337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831660"/>
              </p:ext>
            </p:extLst>
          </p:nvPr>
        </p:nvGraphicFramePr>
        <p:xfrm>
          <a:off x="377190" y="1143000"/>
          <a:ext cx="8309610" cy="4354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Twitter and Facebook Users - YOY Growth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.…with highest growth rates among the smaller papers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54100"/>
              </p:ext>
            </p:extLst>
          </p:nvPr>
        </p:nvGraphicFramePr>
        <p:xfrm>
          <a:off x="1031360" y="5285685"/>
          <a:ext cx="74687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188"/>
                <a:gridCol w="1867188"/>
                <a:gridCol w="1867188"/>
                <a:gridCol w="1867188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258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66333" y="381001"/>
            <a:ext cx="6768042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The AAN Papers 2013 – Short Survey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031357" y="1602597"/>
            <a:ext cx="290268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Survey Group Composition</a:t>
            </a:r>
          </a:p>
          <a:p>
            <a:pPr algn="ctr"/>
            <a:r>
              <a:rPr lang="en-US" sz="1600" dirty="0" smtClean="0"/>
              <a:t>(n=37 total)</a:t>
            </a:r>
            <a:endParaRPr lang="en-US" sz="1600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770261284"/>
              </p:ext>
            </p:extLst>
          </p:nvPr>
        </p:nvGraphicFramePr>
        <p:xfrm>
          <a:off x="530077" y="2268039"/>
          <a:ext cx="4031290" cy="332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651552" y="1549432"/>
            <a:ext cx="3662296" cy="421049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10752" y="1602597"/>
            <a:ext cx="290268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Total Revenue</a:t>
            </a:r>
          </a:p>
          <a:p>
            <a:pPr algn="ctr"/>
            <a:r>
              <a:rPr lang="en-US" sz="1600" dirty="0" smtClean="0"/>
              <a:t>(all papers combined)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30947" y="1549432"/>
            <a:ext cx="3662296" cy="178919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100283" y="2369599"/>
            <a:ext cx="3123623" cy="70788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$</a:t>
            </a:r>
            <a:r>
              <a:rPr lang="en-US" sz="4000" dirty="0" smtClean="0"/>
              <a:t>93.2 million</a:t>
            </a:r>
            <a:endParaRPr lang="en-US" sz="4000" dirty="0"/>
          </a:p>
        </p:txBody>
      </p:sp>
      <p:sp>
        <p:nvSpPr>
          <p:cNvPr id="13" name="Rectangle 12"/>
          <p:cNvSpPr/>
          <p:nvPr/>
        </p:nvSpPr>
        <p:spPr>
          <a:xfrm>
            <a:off x="4837814" y="4023899"/>
            <a:ext cx="365542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Growth in 2013 Net Profit over 2012</a:t>
            </a:r>
          </a:p>
          <a:p>
            <a:pPr algn="ctr"/>
            <a:endParaRPr lang="en-US" sz="16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4837814" y="3970734"/>
            <a:ext cx="3662296" cy="178919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107150" y="4790901"/>
            <a:ext cx="3123623" cy="70788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10.5%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80023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7673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959555" y="381001"/>
            <a:ext cx="7374819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The Short Survey – Revenue Sources Compared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33888" y="953869"/>
            <a:ext cx="256822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Revenue Components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79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43890" y="5983111"/>
            <a:ext cx="7856220" cy="635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There was modest growth in all groups,</a:t>
            </a:r>
          </a:p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 with the best showing from Group D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641347"/>
              </p:ext>
            </p:extLst>
          </p:nvPr>
        </p:nvGraphicFramePr>
        <p:xfrm>
          <a:off x="457200" y="1105786"/>
          <a:ext cx="8229600" cy="4423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031360" y="381001"/>
            <a:ext cx="7303014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Short Survey: by Group – Net Operating Profit YoY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279684"/>
              </p:ext>
            </p:extLst>
          </p:nvPr>
        </p:nvGraphicFramePr>
        <p:xfrm>
          <a:off x="1031360" y="5404555"/>
          <a:ext cx="7468750" cy="409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750"/>
                <a:gridCol w="1493750"/>
                <a:gridCol w="1493750"/>
                <a:gridCol w="1493750"/>
                <a:gridCol w="1493750"/>
              </a:tblGrid>
              <a:tr h="204611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(all papers)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6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372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The AAN Papers 2014 – Survey Group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031357" y="1602597"/>
            <a:ext cx="290268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Survey Group Composition</a:t>
            </a:r>
          </a:p>
          <a:p>
            <a:pPr algn="ctr"/>
            <a:r>
              <a:rPr lang="en-US" sz="1600" dirty="0" smtClean="0"/>
              <a:t>(n=38 total)</a:t>
            </a:r>
            <a:endParaRPr lang="en-US" sz="1600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118164995"/>
              </p:ext>
            </p:extLst>
          </p:nvPr>
        </p:nvGraphicFramePr>
        <p:xfrm>
          <a:off x="530077" y="2268039"/>
          <a:ext cx="4031290" cy="332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651552" y="1549432"/>
            <a:ext cx="3662296" cy="421049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10752" y="1602597"/>
            <a:ext cx="290268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Total Revenue</a:t>
            </a:r>
          </a:p>
          <a:p>
            <a:pPr algn="ctr"/>
            <a:r>
              <a:rPr lang="en-US" sz="1600" dirty="0" smtClean="0"/>
              <a:t>(all papers combined)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30947" y="1549432"/>
            <a:ext cx="3662296" cy="178919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100283" y="2369599"/>
            <a:ext cx="3123623" cy="70788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$</a:t>
            </a:r>
            <a:r>
              <a:rPr lang="en-US" sz="4000" dirty="0" smtClean="0"/>
              <a:t>96.1 million</a:t>
            </a:r>
            <a:endParaRPr lang="en-US" sz="4000" dirty="0"/>
          </a:p>
        </p:txBody>
      </p:sp>
      <p:sp>
        <p:nvSpPr>
          <p:cNvPr id="17" name="Rectangle 16"/>
          <p:cNvSpPr/>
          <p:nvPr/>
        </p:nvSpPr>
        <p:spPr>
          <a:xfrm>
            <a:off x="4837814" y="4023899"/>
            <a:ext cx="365542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Online Revenue</a:t>
            </a:r>
          </a:p>
          <a:p>
            <a:pPr algn="ctr"/>
            <a:r>
              <a:rPr lang="en-US" sz="1600" dirty="0" smtClean="0"/>
              <a:t>(all papers combined)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37814" y="3970734"/>
            <a:ext cx="3662296" cy="178919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107150" y="4790901"/>
            <a:ext cx="3123623" cy="70788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$5.2 million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10251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274766"/>
              </p:ext>
            </p:extLst>
          </p:nvPr>
        </p:nvGraphicFramePr>
        <p:xfrm>
          <a:off x="457200" y="1072207"/>
          <a:ext cx="8229600" cy="5558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46667" y="381001"/>
            <a:ext cx="7487708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Short Survey: Changes in Revenue and Net Profit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133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840260"/>
              </p:ext>
            </p:extLst>
          </p:nvPr>
        </p:nvGraphicFramePr>
        <p:xfrm>
          <a:off x="457200" y="1600200"/>
          <a:ext cx="8229600" cy="484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001889" y="381001"/>
            <a:ext cx="7332486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Short Survey: Fewer Employees = Productivity Gains 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43890" y="5870222"/>
            <a:ext cx="7856220" cy="70555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For the second year, employment </a:t>
            </a:r>
            <a:r>
              <a:rPr lang="en-US" sz="2000" i="1" dirty="0">
                <a:solidFill>
                  <a:schemeClr val="tx1"/>
                </a:solidFill>
              </a:rPr>
              <a:t>was down </a:t>
            </a:r>
            <a:endParaRPr lang="en-US" sz="2000" i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but </a:t>
            </a:r>
            <a:r>
              <a:rPr lang="en-US" sz="2000" i="1" dirty="0">
                <a:solidFill>
                  <a:schemeClr val="tx1"/>
                </a:solidFill>
              </a:rPr>
              <a:t>revenue per employee increased</a:t>
            </a:r>
          </a:p>
        </p:txBody>
      </p:sp>
    </p:spTree>
    <p:extLst>
      <p:ext uri="{BB962C8B-B14F-4D97-AF65-F5344CB8AC3E}">
        <p14:creationId xmlns:p14="http://schemas.microsoft.com/office/powerpoint/2010/main" val="2596150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014590175"/>
              </p:ext>
            </p:extLst>
          </p:nvPr>
        </p:nvGraphicFramePr>
        <p:xfrm>
          <a:off x="643890" y="1100667"/>
          <a:ext cx="7856220" cy="4755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32555" y="381000"/>
            <a:ext cx="7501819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Short Survey – Many Publishers Hopeful about 2014….</a:t>
            </a:r>
          </a:p>
          <a:p>
            <a:pPr algn="l"/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….but there were a few more dissenters than last year.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00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Association of Alternative Newsmedia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4900" b="1" dirty="0" smtClean="0"/>
              <a:t>2013 Financial Standards Survey</a:t>
            </a:r>
            <a:endParaRPr lang="en-US" b="1" dirty="0"/>
          </a:p>
        </p:txBody>
      </p:sp>
      <p:pic>
        <p:nvPicPr>
          <p:cNvPr id="1026" name="Picture 2" descr="https://fbcdn-sphotos-e-a.akamaihd.net/hphotos-ak-ash3/375730_10150541005438761_1910779439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725" y="4552655"/>
            <a:ext cx="211455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170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755023875"/>
              </p:ext>
            </p:extLst>
          </p:nvPr>
        </p:nvGraphicFramePr>
        <p:xfrm>
          <a:off x="467833" y="1396999"/>
          <a:ext cx="8032277" cy="4323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0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Company Net Profit – All Papers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80% of papers were profitable in 2013, up from 75% last year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247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tx1"/>
                </a:solidFill>
              </a:rPr>
              <a:t>The core publication is still generating over 90% of total </a:t>
            </a:r>
            <a:r>
              <a:rPr lang="en-US" sz="2000" i="1" dirty="0" smtClean="0">
                <a:solidFill>
                  <a:schemeClr val="tx1"/>
                </a:solidFill>
              </a:rPr>
              <a:t>revenue…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816954"/>
              </p:ext>
            </p:extLst>
          </p:nvPr>
        </p:nvGraphicFramePr>
        <p:xfrm>
          <a:off x="457200" y="1105786"/>
          <a:ext cx="8229600" cy="4284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Companies by Group – Revenue Sources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380727"/>
              </p:ext>
            </p:extLst>
          </p:nvPr>
        </p:nvGraphicFramePr>
        <p:xfrm>
          <a:off x="1031360" y="5299778"/>
          <a:ext cx="74687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750"/>
                <a:gridCol w="1493750"/>
                <a:gridCol w="1493750"/>
                <a:gridCol w="1493750"/>
                <a:gridCol w="149375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(all papers)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N=38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10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781713"/>
              </p:ext>
            </p:extLst>
          </p:nvPr>
        </p:nvGraphicFramePr>
        <p:xfrm>
          <a:off x="561974" y="1185531"/>
          <a:ext cx="7995063" cy="4279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Contribution to Operating Profit (by Segment)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…but </a:t>
            </a:r>
            <a:r>
              <a:rPr lang="en-US" sz="2000" i="1" dirty="0">
                <a:solidFill>
                  <a:schemeClr val="tx1"/>
                </a:solidFill>
              </a:rPr>
              <a:t>G</a:t>
            </a:r>
            <a:r>
              <a:rPr lang="en-US" sz="2000" i="1" dirty="0" smtClean="0">
                <a:solidFill>
                  <a:schemeClr val="tx1"/>
                </a:solidFill>
              </a:rPr>
              <a:t>roup B is losing money on it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412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tx1"/>
                </a:solidFill>
              </a:rPr>
              <a:t>All groups fell in profitability, </a:t>
            </a:r>
            <a:r>
              <a:rPr lang="en-US" sz="2000" i="1" dirty="0" smtClean="0">
                <a:solidFill>
                  <a:schemeClr val="tx1"/>
                </a:solidFill>
              </a:rPr>
              <a:t>and smaller </a:t>
            </a:r>
            <a:r>
              <a:rPr lang="en-US" sz="2000" i="1" dirty="0">
                <a:solidFill>
                  <a:schemeClr val="tx1"/>
                </a:solidFill>
              </a:rPr>
              <a:t>papers </a:t>
            </a:r>
            <a:r>
              <a:rPr lang="en-US" sz="2000" i="1" dirty="0" smtClean="0">
                <a:solidFill>
                  <a:schemeClr val="tx1"/>
                </a:solidFill>
              </a:rPr>
              <a:t>went negative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561006"/>
              </p:ext>
            </p:extLst>
          </p:nvPr>
        </p:nvGraphicFramePr>
        <p:xfrm>
          <a:off x="457200" y="1105786"/>
          <a:ext cx="8229600" cy="4423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Companies by Group – Net Operating Profit YoY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57876"/>
              </p:ext>
            </p:extLst>
          </p:nvPr>
        </p:nvGraphicFramePr>
        <p:xfrm>
          <a:off x="1031360" y="5285685"/>
          <a:ext cx="74687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750"/>
                <a:gridCol w="1493750"/>
                <a:gridCol w="1493750"/>
                <a:gridCol w="1493750"/>
                <a:gridCol w="149375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(all papers)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N=38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298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Best of AAN – Best and Worst Performers Compared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967023" y="1060195"/>
            <a:ext cx="561399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Revenue Components</a:t>
            </a:r>
          </a:p>
          <a:p>
            <a:pPr algn="ctr"/>
            <a:r>
              <a:rPr lang="en-US" sz="1400" i="1" dirty="0" smtClean="0"/>
              <a:t>(Core publication only – does not include events and special publications)</a:t>
            </a:r>
            <a:endParaRPr lang="en-US" sz="1400" i="1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103912"/>
              </p:ext>
            </p:extLst>
          </p:nvPr>
        </p:nvGraphicFramePr>
        <p:xfrm>
          <a:off x="643890" y="2030818"/>
          <a:ext cx="3368040" cy="3625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119343" y="1892594"/>
            <a:ext cx="2819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Percent of Revenue Coming From Print Advertising – Core Publication</a:t>
            </a: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0213370"/>
              </p:ext>
            </p:extLst>
          </p:nvPr>
        </p:nvGraphicFramePr>
        <p:xfrm>
          <a:off x="4590870" y="2030818"/>
          <a:ext cx="4202256" cy="3625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5292621" y="1892594"/>
            <a:ext cx="31326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Percent of Revenue Coming From Sources Other Core Publication Ads</a:t>
            </a:r>
            <a:endParaRPr lang="en-US" sz="14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43890" y="5762847"/>
            <a:ext cx="7856220" cy="68048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The most profitable papers got 14% of their revenue from online </a:t>
            </a:r>
          </a:p>
          <a:p>
            <a:pPr algn="ctr"/>
            <a:r>
              <a:rPr lang="en-US" sz="2000" i="1" dirty="0">
                <a:solidFill>
                  <a:schemeClr val="tx1"/>
                </a:solidFill>
              </a:rPr>
              <a:t>a</a:t>
            </a:r>
            <a:r>
              <a:rPr lang="en-US" sz="2000" i="1" dirty="0" smtClean="0">
                <a:solidFill>
                  <a:schemeClr val="tx1"/>
                </a:solidFill>
              </a:rPr>
              <a:t>nd ancillary sales, up from 7% last year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97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793317"/>
              </p:ext>
            </p:extLst>
          </p:nvPr>
        </p:nvGraphicFramePr>
        <p:xfrm>
          <a:off x="462369" y="1690577"/>
          <a:ext cx="8229600" cy="4101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Best of AAN – Best and Worst Performers Compared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43890" y="970938"/>
            <a:ext cx="78562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Expense Components as a % of Revenue</a:t>
            </a:r>
          </a:p>
          <a:p>
            <a:pPr lvl="0" algn="ctr"/>
            <a:r>
              <a:rPr lang="en-US" sz="1400" i="1" dirty="0">
                <a:solidFill>
                  <a:prstClr val="black"/>
                </a:solidFill>
              </a:rPr>
              <a:t>(Core publication only – does not include events and special publications</a:t>
            </a:r>
            <a:r>
              <a:rPr lang="en-US" sz="1400" i="1" dirty="0" smtClean="0">
                <a:solidFill>
                  <a:prstClr val="black"/>
                </a:solidFill>
              </a:rPr>
              <a:t>)</a:t>
            </a:r>
            <a:endParaRPr lang="en-US" sz="1400" i="1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The most profitable papers spend far less on G&amp;A and editorial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668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106792"/>
              </p:ext>
            </p:extLst>
          </p:nvPr>
        </p:nvGraphicFramePr>
        <p:xfrm>
          <a:off x="457200" y="1733113"/>
          <a:ext cx="8229600" cy="3515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Is Online the Answer?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04656"/>
              </p:ext>
            </p:extLst>
          </p:nvPr>
        </p:nvGraphicFramePr>
        <p:xfrm>
          <a:off x="1374260" y="5175397"/>
          <a:ext cx="72211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220"/>
                <a:gridCol w="1444220"/>
                <a:gridCol w="1444220"/>
                <a:gridCol w="1444220"/>
                <a:gridCol w="144422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(all papers)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N=38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Online contribution to profit increased across the board since 2012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67023" y="1060195"/>
            <a:ext cx="561399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Online Contribution </a:t>
            </a:r>
            <a:r>
              <a:rPr lang="en-US" sz="2000" b="1" dirty="0"/>
              <a:t>to Operating </a:t>
            </a:r>
            <a:r>
              <a:rPr lang="en-US" sz="2000" b="1" dirty="0" smtClean="0"/>
              <a:t>Profit</a:t>
            </a:r>
          </a:p>
          <a:p>
            <a:pPr algn="ctr"/>
            <a:r>
              <a:rPr lang="en-US" sz="1400" i="1" dirty="0" smtClean="0">
                <a:solidFill>
                  <a:prstClr val="black"/>
                </a:solidFill>
              </a:rPr>
              <a:t>2012 &amp; 2013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12517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3665</TotalTime>
  <Words>986</Words>
  <Application>Microsoft Macintosh PowerPoint</Application>
  <PresentationFormat>On-screen Show (4:3)</PresentationFormat>
  <Paragraphs>171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Association of Alternative Newsmedia 2013 Financial Standards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Association of Alternative Newsmedia 2013 Financial Standards Survey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</dc:title>
  <dc:creator>Michael Crystal</dc:creator>
  <cp:lastModifiedBy>Michael Crystal</cp:lastModifiedBy>
  <cp:revision>164</cp:revision>
  <cp:lastPrinted>2014-07-09T05:31:58Z</cp:lastPrinted>
  <dcterms:created xsi:type="dcterms:W3CDTF">2013-07-09T04:37:07Z</dcterms:created>
  <dcterms:modified xsi:type="dcterms:W3CDTF">2015-06-07T06:25:07Z</dcterms:modified>
</cp:coreProperties>
</file>